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844" r:id="rId6"/>
    <p:sldId id="1961" r:id="rId8"/>
    <p:sldId id="1989" r:id="rId9"/>
    <p:sldId id="2012" r:id="rId10"/>
    <p:sldId id="607" r:id="rId11"/>
    <p:sldId id="1982" r:id="rId12"/>
    <p:sldId id="2001" r:id="rId13"/>
    <p:sldId id="2008" r:id="rId14"/>
    <p:sldId id="2013" r:id="rId15"/>
    <p:sldId id="2014" r:id="rId16"/>
    <p:sldId id="2002" r:id="rId17"/>
    <p:sldId id="1999" r:id="rId18"/>
    <p:sldId id="1616" r:id="rId19"/>
    <p:sldId id="1747" r:id="rId20"/>
    <p:sldId id="1948" r:id="rId21"/>
    <p:sldId id="2015" r:id="rId22"/>
    <p:sldId id="2016" r:id="rId23"/>
    <p:sldId id="614" r:id="rId24"/>
    <p:sldId id="615" r:id="rId25"/>
    <p:sldId id="635" r:id="rId26"/>
    <p:sldId id="616" r:id="rId27"/>
    <p:sldId id="1991" r:id="rId28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6" userDrawn="1">
          <p15:clr>
            <a:srgbClr val="A4A3A4"/>
          </p15:clr>
        </p15:guide>
        <p15:guide id="2" pos="3883" userDrawn="1">
          <p15:clr>
            <a:srgbClr val="A4A3A4"/>
          </p15:clr>
        </p15:guide>
        <p15:guide id="3" pos="49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26"/>
        <p:guide pos="3883"/>
        <p:guide pos="49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79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经传多赢投资顾问:苏柏安 | 执业编号:A1120619080002  </a:t>
            </a: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基金从业编号：A20250613005386</a:t>
            </a:r>
            <a:endParaRPr sz="10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13.png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3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4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5.xml"/><Relationship Id="rId2" Type="http://schemas.openxmlformats.org/officeDocument/2006/relationships/image" Target="../media/image33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6.xml"/><Relationship Id="rId1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5.xml"/><Relationship Id="rId6" Type="http://schemas.openxmlformats.org/officeDocument/2006/relationships/tags" Target="../tags/tag5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tags" Target="../tags/tag57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9.xml"/><Relationship Id="rId1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0.xml"/><Relationship Id="rId1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3.xml"/><Relationship Id="rId1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4.xml"/><Relationship Id="rId1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71.xml"/><Relationship Id="rId6" Type="http://schemas.openxmlformats.org/officeDocument/2006/relationships/image" Target="../media/image45.png"/><Relationship Id="rId5" Type="http://schemas.openxmlformats.org/officeDocument/2006/relationships/tags" Target="../tags/tag70.xml"/><Relationship Id="rId4" Type="http://schemas.openxmlformats.org/officeDocument/2006/relationships/image" Target="../media/image44.png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tags" Target="../tags/tag76.xml"/><Relationship Id="rId7" Type="http://schemas.openxmlformats.org/officeDocument/2006/relationships/image" Target="../media/image48.png"/><Relationship Id="rId6" Type="http://schemas.openxmlformats.org/officeDocument/2006/relationships/tags" Target="../tags/tag75.xml"/><Relationship Id="rId5" Type="http://schemas.openxmlformats.org/officeDocument/2006/relationships/image" Target="../media/image47.png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image" Target="../media/image46.png"/><Relationship Id="rId11" Type="http://schemas.openxmlformats.org/officeDocument/2006/relationships/slideLayout" Target="../slideLayouts/slideLayout5.xml"/><Relationship Id="rId10" Type="http://schemas.openxmlformats.org/officeDocument/2006/relationships/tags" Target="../tags/tag77.xml"/><Relationship Id="rId1" Type="http://schemas.openxmlformats.org/officeDocument/2006/relationships/tags" Target="../tags/tag7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7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6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7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8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5.xml"/><Relationship Id="rId6" Type="http://schemas.openxmlformats.org/officeDocument/2006/relationships/tags" Target="../tags/tag4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50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1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9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15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0550" y="15443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底部启动，控盘主升①</a:t>
            </a:r>
            <a:endParaRPr 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苏柏安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:A1120619080002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基金从业编号：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A20250613005386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pic>
        <p:nvPicPr>
          <p:cNvPr id="3" name="图片 2" descr="苏柏安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24850" y="861060"/>
            <a:ext cx="3269615" cy="524256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经传投资顾问，金融专业出身，坚持以资金推动论为研究核心，擅长主题风口擒龙头，独创软件经典战法：三色/三紫战法、价值龙头战法等，提倡用简单的方法稳健获利，同获2022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/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2024/2025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年度经传金牌投顾。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3271520" y="95250"/>
            <a:ext cx="8197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算力网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通信网是重中之重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0" y="875665"/>
            <a:ext cx="7921625" cy="35001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910" y="4299585"/>
            <a:ext cx="5907405" cy="21532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业绩成长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行业龙头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受伤主力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12410" y="839470"/>
            <a:ext cx="6879590" cy="41040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1020445"/>
            <a:ext cx="5186045" cy="50285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5706110" y="5104130"/>
            <a:ext cx="57492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国产芯片，公司是中国大陆技术最先进、规模最大的晶圆代工企业。半年报营业收入：386.35 亿元，同比 + 19.44%。 归母净利润：44.67 亿元，同比 + 94.16%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业绩成长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行业龙头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受伤主力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1020445"/>
            <a:ext cx="5186045" cy="50285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5706110" y="5189855"/>
            <a:ext cx="59963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sym typeface="+mn-ea"/>
              </a:rPr>
              <a:t>国产算力，赛道高景气+双芯业务基本面质变+稀缺性估值溢价‌，026年上半年公司实现营业收入‌90.99亿元‌，同比增长66.52%；归母净利润‌17.98亿元‌，同比增长49.69%</a:t>
            </a: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840" y="906145"/>
            <a:ext cx="6763385" cy="41979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业绩成长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行业龙头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受伤主力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1020445"/>
            <a:ext cx="5186045" cy="50285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5477510" y="5104130"/>
            <a:ext cx="62534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/>
                </a:solidFill>
                <a:sym typeface="+mn-ea"/>
              </a:rPr>
              <a:t>AI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驱动国产替代，行业景气度上行+国产替代确定性溢价+平台型龙头的稀缺性壁垒，2026年上半年在手订单超‌820亿元‌，同比增长58%，上半年新签订单同比增速超100%，订单储备已覆盖至2027年，业绩增长的能见度极高。</a:t>
            </a: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5" y="838835"/>
            <a:ext cx="6704965" cy="41357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看懂机会看懂风险，剩下是执行力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970" y="909320"/>
            <a:ext cx="10617200" cy="55708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187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双紫（强者恒强）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745" y="848360"/>
            <a:ext cx="5027930" cy="5541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765" y="3263265"/>
            <a:ext cx="3619500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" y="1501140"/>
            <a:ext cx="3609975" cy="1762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710" y="1724025"/>
            <a:ext cx="3581400" cy="3409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45995" y="13525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中长逻辑，做好未来的投资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" y="1202690"/>
            <a:ext cx="10793730" cy="49872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19350" y="6159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短线逻辑，龙头</a:t>
            </a:r>
            <a:r>
              <a:rPr lang="en-US" altLang="zh-CN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/</a:t>
            </a: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涨停股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" y="1167765"/>
            <a:ext cx="11049000" cy="52768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1219835"/>
            <a:ext cx="12192000" cy="476123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218055" y="149225"/>
            <a:ext cx="10194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一人单干很累！互相监督提醒，共同提升执行力</a:t>
            </a:r>
            <a:endParaRPr kumimoji="0" 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行情解读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底部启动思路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操作注意事项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56765" y="2926715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操作注意事项</a:t>
            </a:r>
            <a:endParaRPr 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炒股心法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1860" y="1275715"/>
            <a:ext cx="10506710" cy="4306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1.锁定政策大方向，尽量专注某几个热点主题做好研究（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一定要坚持看主题分析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2.一旦出现主题行情机会，一定要重视选股机会（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政策、趋势、资金、人气、涨停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等）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3.平时买股不要超过3只，行情再好买股也不超过5只。人的精力是有限，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股票越多，操作越不稳定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，通常越容易亏钱。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4.散户之所以能赚钱，就是一波行情/一只个股把波段做好了，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敢于上仓位，敢于止盈止损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(重点在于选股操作的盈利模式)，时时刻刻要记住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保护本金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最重要，其次是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保护利润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 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5.选择大于努力，个股选对行业、业绩、热点、资金（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只赚能力圈范围内的钱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  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/>
          <p:cNvSpPr txBox="1"/>
          <p:nvPr>
            <p:custDataLst>
              <p:tags r:id="rId1"/>
            </p:custDataLst>
          </p:nvPr>
        </p:nvSpPr>
        <p:spPr>
          <a:xfrm>
            <a:off x="75565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交易小结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589280" y="1400810"/>
            <a:ext cx="7404735" cy="4434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买卖点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---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捕捞季节（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天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原则）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买股是建立在趋势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资金都符合的阶段，做大概率的事情才能有好的预期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、买在捕捞季节死叉末端的回档，资金保持（一般死叉数柱子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根是调整充分）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特别注意：金叉出现之前的埋伏买股，都只能买一次，而且是底仓。金叉形成确认再加仓，利用浮仓操作。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、稳健买点：智能辅助线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蓝线平台附近、金叉刚形成（柱子第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根合适，如金叉超过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根柱子之后，注意随时调整，乖离率高，谨慎追买，控制仓位）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告诉自己：回档买永远是更稳健，更省心；追高买需要控制仓位，执行力较高。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（好股票一定会有买点，追求波段，买不到一飞冲天。大阳线是符合预期，涨停是锦上添花）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一旦不及预期，预期之外的破位，观察资金和趋势是否都走坏，决定是否坚决离场，卖出保护本金</a:t>
            </a:r>
            <a:endParaRPr lang="zh-CN" altLang="en-US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296275" y="864870"/>
            <a:ext cx="3754755" cy="312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93"/>
          <a:stretch>
            <a:fillRect/>
          </a:stretch>
        </p:blipFill>
        <p:spPr>
          <a:xfrm>
            <a:off x="8763000" y="3724910"/>
            <a:ext cx="3051810" cy="2651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4030" y="822325"/>
            <a:ext cx="7490460" cy="5614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9"/>
          <p:cNvSpPr txBox="1"/>
          <p:nvPr>
            <p:custDataLst>
              <p:tags r:id="rId3"/>
            </p:custDataLst>
          </p:nvPr>
        </p:nvSpPr>
        <p:spPr>
          <a:xfrm>
            <a:off x="219710" y="285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200" b="1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点关注，不迷路</a:t>
            </a:r>
            <a:endParaRPr lang="zh-CN" sz="4200" b="1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36280" y="3257550"/>
            <a:ext cx="2820670" cy="31794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36280" y="834390"/>
            <a:ext cx="3596640" cy="24231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75670" y="3257550"/>
            <a:ext cx="837565" cy="31788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行情解读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969645"/>
            <a:ext cx="6619875" cy="22301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2334895" y="85090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缩量横盘，等待资金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80745" y="4056380"/>
            <a:ext cx="41706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提醒自己，提醒执行力 ！  </a:t>
            </a:r>
            <a:endParaRPr lang="zh-CN" altLang="en-US" b="1"/>
          </a:p>
          <a:p>
            <a:r>
              <a:rPr lang="zh-CN" altLang="en-US" b="1"/>
              <a:t>用好软件工具，在市场比看谁犯的错少，自然收获就大！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/>
              <a:t>下雨要带伞，天寒要衣裳，天晴备干粮，凡事早打算，莫等遇事再慌忙</a:t>
            </a:r>
            <a:endParaRPr lang="zh-CN" altLang="en-US" b="1"/>
          </a:p>
        </p:txBody>
      </p:sp>
      <p:sp>
        <p:nvSpPr>
          <p:cNvPr id="11" name="文本框 10"/>
          <p:cNvSpPr txBox="1"/>
          <p:nvPr/>
        </p:nvSpPr>
        <p:spPr>
          <a:xfrm>
            <a:off x="4690745" y="132270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9</a:t>
            </a:r>
            <a:r>
              <a:rPr lang="zh-CN" altLang="en-US">
                <a:highlight>
                  <a:srgbClr val="FFFF00"/>
                </a:highlight>
              </a:rPr>
              <a:t>月</a:t>
            </a:r>
            <a:r>
              <a:rPr lang="en-US" altLang="zh-CN">
                <a:highlight>
                  <a:srgbClr val="FFFF00"/>
                </a:highlight>
              </a:rPr>
              <a:t>13</a:t>
            </a:r>
            <a:r>
              <a:rPr lang="zh-CN" altLang="en-US">
                <a:highlight>
                  <a:srgbClr val="FFFF00"/>
                </a:highlight>
              </a:rPr>
              <a:t>日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538970" y="1548765"/>
            <a:ext cx="10102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9</a:t>
            </a:r>
            <a:r>
              <a:rPr lang="zh-CN" altLang="en-US">
                <a:highlight>
                  <a:srgbClr val="FFFF00"/>
                </a:highlight>
              </a:rPr>
              <a:t>月</a:t>
            </a:r>
            <a:r>
              <a:rPr lang="en-US" altLang="zh-CN">
                <a:highlight>
                  <a:srgbClr val="FFFF00"/>
                </a:highlight>
              </a:rPr>
              <a:t>7</a:t>
            </a:r>
            <a:r>
              <a:rPr lang="zh-CN" altLang="en-US">
                <a:highlight>
                  <a:srgbClr val="FFFF00"/>
                </a:highlight>
              </a:rPr>
              <a:t>日</a:t>
            </a:r>
            <a:endParaRPr lang="zh-CN" altLang="en-US">
              <a:highlight>
                <a:srgbClr val="FFFF00"/>
              </a:highligh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090" y="2526030"/>
            <a:ext cx="3594735" cy="39598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090" y="860425"/>
            <a:ext cx="3595370" cy="16656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sz="3600" spc="-200">
                <a:solidFill>
                  <a:schemeClr val="bg2"/>
                </a:solidFill>
              </a:rPr>
              <a:t>学习为主，心态放平！</a:t>
            </a:r>
            <a:endParaRPr lang="zh-CN" sz="3600" spc="-200">
              <a:solidFill>
                <a:schemeClr val="bg2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28040"/>
            <a:ext cx="9353550" cy="57156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圆角矩形标注 3"/>
          <p:cNvSpPr/>
          <p:nvPr/>
        </p:nvSpPr>
        <p:spPr>
          <a:xfrm>
            <a:off x="638175" y="1573530"/>
            <a:ext cx="2062480" cy="1368425"/>
          </a:xfrm>
          <a:prstGeom prst="wedgeRoundRectCallout">
            <a:avLst>
              <a:gd name="adj1" fmla="val -6297"/>
              <a:gd name="adj2" fmla="val 63030"/>
              <a:gd name="adj3" fmla="val 16667"/>
            </a:avLst>
          </a:pr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量增价涨，重仓抓主流板块</a:t>
            </a:r>
            <a:r>
              <a:rPr lang="en-US" altLang="zh-CN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+</a:t>
            </a:r>
            <a:r>
              <a:rPr lang="zh-CN" altLang="en-US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中军龙头做波段，机构行情持续赚钱</a:t>
            </a:r>
            <a:endParaRPr lang="zh-CN" altLang="en-US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1958340" y="4033520"/>
            <a:ext cx="3084195" cy="1028065"/>
          </a:xfrm>
          <a:prstGeom prst="wedgeRoundRectCallout">
            <a:avLst>
              <a:gd name="adj1" fmla="val -6184"/>
              <a:gd name="adj2" fmla="val -93592"/>
              <a:gd name="adj3" fmla="val 16667"/>
            </a:avLst>
          </a:prstGeom>
        </p:spPr>
        <p:style>
          <a:lnRef idx="0">
            <a:srgbClr val="FFFFFF"/>
          </a:lnRef>
          <a:fillRef idx="2">
            <a:schemeClr val="accent6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量减价横，结构性机会游资行情，主流休整，投机抓小票，比如电力</a:t>
            </a:r>
            <a:r>
              <a:rPr lang="en-US" altLang="zh-CN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/</a:t>
            </a:r>
            <a:r>
              <a:rPr lang="zh-CN" altLang="en-US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农业</a:t>
            </a:r>
            <a:r>
              <a:rPr lang="en-US" altLang="zh-CN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/</a:t>
            </a:r>
            <a:r>
              <a:rPr lang="zh-CN" altLang="en-US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零售等</a:t>
            </a:r>
            <a:endParaRPr lang="zh-CN" altLang="en-US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175" y="1433195"/>
            <a:ext cx="3425825" cy="16490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9420225" y="3366770"/>
            <a:ext cx="268541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中线上攻</a:t>
            </a:r>
            <a:r>
              <a:rPr lang="zh-CN" altLang="en-US"/>
              <a:t>（控盘</a:t>
            </a:r>
            <a:r>
              <a:rPr lang="en-US" altLang="zh-CN"/>
              <a:t>+</a:t>
            </a:r>
            <a:r>
              <a:rPr lang="zh-CN" altLang="en-US"/>
              <a:t>趋势股走强）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olidFill>
                  <a:schemeClr val="tx1"/>
                </a:solidFill>
                <a:highlight>
                  <a:srgbClr val="FF0000"/>
                </a:highlight>
              </a:rPr>
              <a:t>短线上攻</a:t>
            </a:r>
            <a:r>
              <a:rPr lang="zh-CN" altLang="en-US"/>
              <a:t>（短线创新高胜率增加）</a:t>
            </a:r>
            <a:endParaRPr lang="zh-CN" altLang="en-US"/>
          </a:p>
          <a:p>
            <a:endParaRPr lang="zh-CN" altLang="en-US"/>
          </a:p>
          <a:p>
            <a:r>
              <a:rPr lang="zh-CN" altLang="en-US" u="sng"/>
              <a:t>小仓偷鸡的盘面。  给你偷鸡偷成了，冲高赚个白菜钱 不贪。  偷鸡不成蚀把米 也要认。</a:t>
            </a:r>
            <a:endParaRPr lang="zh-CN" altLang="en-US" u="sng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聊心态</a:t>
            </a:r>
            <a:r>
              <a:rPr lang="en-US" altLang="zh-CN" sz="3600" spc="-200">
                <a:solidFill>
                  <a:schemeClr val="bg2"/>
                </a:solidFill>
              </a:rPr>
              <a:t> </a:t>
            </a:r>
            <a:r>
              <a:rPr lang="zh-CN" altLang="en-US" sz="3600" spc="-200">
                <a:solidFill>
                  <a:schemeClr val="bg2"/>
                </a:solidFill>
              </a:rPr>
              <a:t>聊执行力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7160" y="1511300"/>
            <a:ext cx="5895340" cy="16617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茶需慢慢熬，心急则味散；股需耐心炒，心急则被套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/>
              <a:t>学习战法遇到股票失败，不要掉信心！</a:t>
            </a:r>
            <a:endParaRPr lang="zh-CN" altLang="en-US" b="1"/>
          </a:p>
          <a:p>
            <a:r>
              <a:rPr lang="zh-CN" altLang="en-US" b="1"/>
              <a:t>坚持理念方法：大赚小亏+坚持方法正确，坚持概率模式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>
                <a:solidFill>
                  <a:srgbClr val="FF0000"/>
                </a:solidFill>
              </a:rPr>
              <a:t>只做强势资金的个股，有资金有机会，没资金没机会，买套也要套在强势股才有可能解套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/>
          </a:p>
          <a:p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2500" y="1364615"/>
            <a:ext cx="6095365" cy="4465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210" y="4114800"/>
            <a:ext cx="2529205" cy="19526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554335" y="1398905"/>
            <a:ext cx="1637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案例不作推荐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815" y="843280"/>
            <a:ext cx="6236335" cy="41903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sz="3600" spc="-200">
                <a:solidFill>
                  <a:schemeClr val="bg2"/>
                </a:solidFill>
              </a:rPr>
              <a:t>短线双紫学习回顾</a:t>
            </a:r>
            <a:endParaRPr lang="zh-CN" sz="3600" spc="-200">
              <a:solidFill>
                <a:schemeClr val="bg2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70815" y="843280"/>
            <a:ext cx="1637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案例不作推荐</a:t>
            </a:r>
            <a:endParaRPr lang="zh-CN" altLang="en-US">
              <a:highlight>
                <a:srgbClr val="FFFF00"/>
              </a:highlight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150" y="2085975"/>
            <a:ext cx="5647690" cy="4476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10622915" y="2884805"/>
            <a:ext cx="1637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案例不作推荐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01625" y="5173980"/>
            <a:ext cx="5974715" cy="130937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10000"/>
              </a:lnSpc>
            </a:pP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拆解个股拉升逻辑：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</a:rPr>
              <a:t>① 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涨停启动时符合双紫信号</a:t>
            </a: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</a:rPr>
              <a:t> = 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主力动向紫</a:t>
            </a: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</a:rPr>
              <a:t>+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主力状态紫；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</a:rPr>
              <a:t>② 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回踩过程中资金小幅流出，是洗盘，若跌破熊线支撑走；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</a:rPr>
              <a:t>③ 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资金回流拉升，其中主力状态</a:t>
            </a: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</a:rPr>
              <a:t> </a:t>
            </a:r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红紫递增；</a:t>
            </a:r>
            <a:endParaRPr lang="zh-CN" altLang="en-US" b="1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825" y="1171575"/>
            <a:ext cx="2590800" cy="914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2100" y="1043305"/>
            <a:ext cx="2702560" cy="8572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4500" y="843280"/>
            <a:ext cx="2276475" cy="781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3027045"/>
            <a:ext cx="907224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底部启动思路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400300" y="95250"/>
            <a:ext cx="7753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业绩成长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底部启动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周金叉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控盘资金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1780" y="1053465"/>
            <a:ext cx="9281160" cy="5288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" y="2012950"/>
            <a:ext cx="3346450" cy="22726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10800,&quot;width&quot;:6737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1708</Words>
  <Application>WPS 演示</Application>
  <PresentationFormat>宽屏</PresentationFormat>
  <Paragraphs>133</Paragraphs>
  <Slides>25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3" baseType="lpstr">
      <vt:lpstr>Arial</vt:lpstr>
      <vt:lpstr>宋体</vt:lpstr>
      <vt:lpstr>Wingdings</vt:lpstr>
      <vt:lpstr>微软雅黑</vt:lpstr>
      <vt:lpstr>Wingdings</vt:lpstr>
      <vt:lpstr>思源黑体 CN Medium</vt:lpstr>
      <vt:lpstr>思源黑体 CN Normal</vt:lpstr>
      <vt:lpstr>思源黑体 CN Light</vt:lpstr>
      <vt:lpstr>思源黑体 CN Bold</vt:lpstr>
      <vt:lpstr>Noto Sans S Chinese Medium</vt:lpstr>
      <vt:lpstr>DIN Black</vt:lpstr>
      <vt:lpstr>FFont-Family</vt:lpstr>
      <vt:lpstr>方正小标宋简体</vt:lpstr>
      <vt:lpstr>Arial Unicode MS</vt:lpstr>
      <vt:lpstr>Calibri</vt:lpstr>
      <vt:lpstr>思源黑体 CN Heavy</vt:lpstr>
      <vt:lpstr>KSOFBBF09B1B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十二猪肠</cp:lastModifiedBy>
  <cp:revision>2498</cp:revision>
  <dcterms:created xsi:type="dcterms:W3CDTF">2019-06-19T02:08:00Z</dcterms:created>
  <dcterms:modified xsi:type="dcterms:W3CDTF">2026-09-15T11:17:31Z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9CFE74C9946A4C69843920DE3B0B819A_13</vt:lpwstr>
  </property>
</Properties>
</file>