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4" r:id="rId3"/>
  </p:sldMasterIdLst>
  <p:notesMasterIdLst>
    <p:notesMasterId r:id="rId25"/>
  </p:notesMasterIdLst>
  <p:handoutMasterIdLst>
    <p:handoutMasterId r:id="rId26"/>
  </p:handoutMasterIdLst>
  <p:sldIdLst>
    <p:sldId id="307" r:id="rId4"/>
    <p:sldId id="1290" r:id="rId5"/>
    <p:sldId id="1292" r:id="rId6"/>
    <p:sldId id="1293" r:id="rId7"/>
    <p:sldId id="1302" r:id="rId8"/>
    <p:sldId id="1294" r:id="rId9"/>
    <p:sldId id="1301" r:id="rId10"/>
    <p:sldId id="1295" r:id="rId11"/>
    <p:sldId id="1296" r:id="rId12"/>
    <p:sldId id="1304" r:id="rId13"/>
    <p:sldId id="1305" r:id="rId14"/>
    <p:sldId id="1297" r:id="rId15"/>
    <p:sldId id="1298" r:id="rId16"/>
    <p:sldId id="1278" r:id="rId17"/>
    <p:sldId id="1299" r:id="rId18"/>
    <p:sldId id="1251" r:id="rId19"/>
    <p:sldId id="1300" r:id="rId20"/>
    <p:sldId id="1306" r:id="rId21"/>
    <p:sldId id="503" r:id="rId22"/>
    <p:sldId id="1307" r:id="rId23"/>
    <p:sldId id="1308" r:id="rId24"/>
  </p:sldIdLst>
  <p:sldSz cx="12192000" cy="6858000"/>
  <p:notesSz cx="6858000" cy="9144000"/>
  <p:embeddedFontLst>
    <p:embeddedFont>
      <p:font typeface="微软雅黑" panose="020B0503020204020204" pitchFamily="34" charset="-122"/>
      <p:regular r:id="rId31"/>
      <p:bold r:id="rId32"/>
    </p:embeddedFont>
    <p:embeddedFont>
      <p:font typeface="方正宝黑体 简 Light" panose="02000400000000000000" charset="-122"/>
      <p:regular r:id="rId33"/>
    </p:embeddedFont>
    <p:embeddedFont>
      <p:font typeface="思源黑体 CN Normal" panose="020B0400000000000000" pitchFamily="34" charset="-122"/>
      <p:regular r:id="rId34"/>
    </p:embeddedFont>
    <p:embeddedFont>
      <p:font typeface="思源黑体 CN Medium" panose="020B0600000000000000" pitchFamily="34" charset="-122"/>
      <p:regular r:id="rId35"/>
    </p:embeddedFont>
    <p:embeddedFont>
      <p:font typeface="思源黑体 CN Heavy" panose="020B0A00000000000000" pitchFamily="34" charset="-122"/>
      <p:bold r:id="rId36"/>
    </p:embeddedFont>
    <p:embeddedFont>
      <p:font typeface="兰米黑体" panose="02000503000000000000" charset="-122"/>
      <p:regular r:id="rId37"/>
    </p:embeddedFont>
    <p:embeddedFont>
      <p:font typeface="Georgia" panose="02040502050405020303"/>
      <p:regular r:id="rId38"/>
      <p:bold r:id="rId39"/>
      <p:italic r:id="rId40"/>
      <p:boldItalic r:id="rId41"/>
    </p:embeddedFont>
    <p:embeddedFont>
      <p:font typeface="黑体" panose="02010609060101010101" charset="-122"/>
      <p:regular r:id="rId42"/>
    </p:embeddedFont>
    <p:embeddedFont>
      <p:font typeface="Calibri" panose="020F0502020204030204" charset="0"/>
      <p:regular r:id="rId43"/>
      <p:bold r:id="rId44"/>
      <p:italic r:id="rId45"/>
      <p:boldItalic r:id="rId46"/>
    </p:embeddedFont>
  </p:embeddedFontLst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7" userDrawn="1">
          <p15:clr>
            <a:srgbClr val="A4A3A4"/>
          </p15:clr>
        </p15:guide>
        <p15:guide id="2" pos="377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10BB8"/>
    <a:srgbClr val="241789"/>
    <a:srgbClr val="D9D9D9"/>
    <a:srgbClr val="742F01"/>
    <a:srgbClr val="4A4A4A"/>
    <a:srgbClr val="FFFEEB"/>
    <a:srgbClr val="FFF4A3"/>
    <a:srgbClr val="7C0000"/>
    <a:srgbClr val="7E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047"/>
        <p:guide pos="377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gs" Target="tags/tag29.xml"/><Relationship Id="rId46" Type="http://schemas.openxmlformats.org/officeDocument/2006/relationships/font" Target="fonts/font16.fntdata"/><Relationship Id="rId45" Type="http://schemas.openxmlformats.org/officeDocument/2006/relationships/font" Target="fonts/font15.fntdata"/><Relationship Id="rId44" Type="http://schemas.openxmlformats.org/officeDocument/2006/relationships/font" Target="fonts/font14.fntdata"/><Relationship Id="rId43" Type="http://schemas.openxmlformats.org/officeDocument/2006/relationships/font" Target="fonts/font13.fntdata"/><Relationship Id="rId42" Type="http://schemas.openxmlformats.org/officeDocument/2006/relationships/font" Target="fonts/font12.fntdata"/><Relationship Id="rId41" Type="http://schemas.openxmlformats.org/officeDocument/2006/relationships/font" Target="fonts/font11.fntdata"/><Relationship Id="rId40" Type="http://schemas.openxmlformats.org/officeDocument/2006/relationships/font" Target="fonts/font10.fntdata"/><Relationship Id="rId4" Type="http://schemas.openxmlformats.org/officeDocument/2006/relationships/slide" Target="slides/slide1.xml"/><Relationship Id="rId39" Type="http://schemas.openxmlformats.org/officeDocument/2006/relationships/font" Target="fonts/font9.fntdata"/><Relationship Id="rId38" Type="http://schemas.openxmlformats.org/officeDocument/2006/relationships/font" Target="fonts/font8.fntdata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.png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tags" Target="../tags/tag2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tags" Target="../tags/tag4.xml"/><Relationship Id="rId3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1.png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tags" Target="../tags/tag15.xml"/><Relationship Id="rId3" Type="http://schemas.openxmlformats.org/officeDocument/2006/relationships/image" Target="../media/image3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235" y="182880"/>
            <a:ext cx="1594898" cy="360000"/>
          </a:xfrm>
          <a:prstGeom prst="rect">
            <a:avLst/>
          </a:prstGeom>
        </p:spPr>
      </p:pic>
      <p:pic>
        <p:nvPicPr>
          <p:cNvPr id="4" name="图片 3" descr="//192.168.10.86/素材/营销策划/7.课程/炒股进阶班课程项目/2024年/2024年6月/1920_1080.png1920_108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经传多赢01-白色(1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5570" y="200025"/>
            <a:ext cx="1554480" cy="349885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>
            <p:custDataLst>
              <p:tags r:id="rId4"/>
            </p:custDataLst>
          </p:nvPr>
        </p:nvCxnSpPr>
        <p:spPr>
          <a:xfrm flipV="1">
            <a:off x="1581150" y="630555"/>
            <a:ext cx="8630920" cy="13335"/>
          </a:xfrm>
          <a:prstGeom prst="line">
            <a:avLst/>
          </a:prstGeom>
          <a:ln w="12700" cmpd="sng">
            <a:gradFill flip="none" rotWithShape="1">
              <a:gsLst>
                <a:gs pos="0">
                  <a:srgbClr val="FFFEEB">
                    <a:lumMod val="42000"/>
                    <a:lumOff val="58000"/>
                  </a:srgbClr>
                </a:gs>
                <a:gs pos="100000">
                  <a:srgbClr val="FFFF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 userDrawn="1"/>
        </p:nvSpPr>
        <p:spPr>
          <a:xfrm>
            <a:off x="0" y="6579870"/>
            <a:ext cx="1219263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经传多赢资深投顾 :刘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 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涛丨执业编号:A1120619060024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  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风险提示:观点基于软件数据和理论模型分析，仅供参考，不构成买卖建议，股市有风险，投资需谨慎！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方正宝黑体 简 Light" panose="02000400000000000000" charset="-122"/>
              <a:ea typeface="方正宝黑体 简 Light" panose="02000400000000000000" charset="-122"/>
              <a:cs typeface="方正宝黑体 简 Light" panose="02000400000000000000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-635" y="6395085"/>
            <a:ext cx="1219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b="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经传多赢01-白色(1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5570" y="200025"/>
            <a:ext cx="1554480" cy="349885"/>
          </a:xfrm>
          <a:prstGeom prst="rect">
            <a:avLst/>
          </a:prstGeom>
        </p:spPr>
      </p:pic>
      <p:sp>
        <p:nvSpPr>
          <p:cNvPr id="18" name="文本框 17"/>
          <p:cNvSpPr txBox="1"/>
          <p:nvPr userDrawn="1">
            <p:custDataLst>
              <p:tags r:id="rId4"/>
            </p:custDataLst>
          </p:nvPr>
        </p:nvSpPr>
        <p:spPr>
          <a:xfrm>
            <a:off x="9048750" y="6337300"/>
            <a:ext cx="2801620" cy="354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20000"/>
              </a:lnSpc>
            </a:pPr>
            <a:r>
              <a:rPr lang="zh-CN" altLang="en-US" sz="1200"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股市有风险</a:t>
            </a:r>
            <a:r>
              <a:rPr lang="en-US" altLang="zh-CN" sz="1200"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·</a:t>
            </a:r>
            <a:r>
              <a:rPr lang="zh-CN" altLang="en-US" sz="1200"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投资需谨慎！</a:t>
            </a:r>
            <a:endParaRPr lang="zh-CN" altLang="en-US" sz="1200">
              <a:solidFill>
                <a:schemeClr val="bg1">
                  <a:lumMod val="95000"/>
                </a:schemeClr>
              </a:solidFill>
              <a:latin typeface="方正宝黑体 简 Light" panose="02000400000000000000" charset="-122"/>
              <a:ea typeface="方正宝黑体 简 Light" panose="02000400000000000000" charset="-122"/>
              <a:cs typeface="方正宝黑体 简 Light" panose="02000400000000000000" charset="-122"/>
              <a:sym typeface="+mn-ea"/>
            </a:endParaRPr>
          </a:p>
        </p:txBody>
      </p:sp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经传多赢01-白色(1)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5570" y="200025"/>
            <a:ext cx="1554480" cy="349885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>
            <p:custDataLst>
              <p:tags r:id="rId4"/>
            </p:custDataLst>
          </p:nvPr>
        </p:nvCxnSpPr>
        <p:spPr>
          <a:xfrm flipV="1">
            <a:off x="1581150" y="630555"/>
            <a:ext cx="8630920" cy="13335"/>
          </a:xfrm>
          <a:prstGeom prst="line">
            <a:avLst/>
          </a:prstGeom>
          <a:ln w="12700" cmpd="sng">
            <a:gradFill flip="none" rotWithShape="1">
              <a:gsLst>
                <a:gs pos="0">
                  <a:srgbClr val="FFFEEB">
                    <a:lumMod val="42000"/>
                    <a:lumOff val="58000"/>
                  </a:srgbClr>
                </a:gs>
                <a:gs pos="100000">
                  <a:srgbClr val="FFFF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 userDrawn="1"/>
        </p:nvSpPr>
        <p:spPr>
          <a:xfrm>
            <a:off x="0" y="6579870"/>
            <a:ext cx="1219263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经传多赢资深投顾 :刘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 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涛丨执业编号:A1120619060024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  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方正宝黑体 简 Light" panose="02000400000000000000" charset="-122"/>
                <a:ea typeface="方正宝黑体 简 Light" panose="02000400000000000000" charset="-122"/>
                <a:cs typeface="方正宝黑体 简 Light" panose="02000400000000000000" charset="-122"/>
                <a:sym typeface="+mn-ea"/>
              </a:rPr>
              <a:t>风险提示:观点基于软件数据和理论模型分析，仅供参考，不构成买卖建议，股市有风险，投资需谨慎！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方正宝黑体 简 Light" panose="02000400000000000000" charset="-122"/>
              <a:ea typeface="方正宝黑体 简 Light" panose="02000400000000000000" charset="-122"/>
              <a:cs typeface="方正宝黑体 简 Light" panose="02000400000000000000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-635" y="6582410"/>
            <a:ext cx="12192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</a:t>
            </a:r>
            <a:r>
              <a:rPr lang="zh-CN" altLang="en-US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刘涛丨执业编号：</a:t>
            </a:r>
            <a:r>
              <a:rPr lang="en-US" altLang="zh-CN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pitchFamily="34" charset="-122"/>
                <a:sym typeface="+mn-ea"/>
              </a:rPr>
              <a:t> A1120619060024</a:t>
            </a:r>
            <a:r>
              <a:rPr lang="en-US" altLang="zh-CN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  </a:t>
            </a:r>
            <a:r>
              <a:rPr lang="zh-CN" altLang="en-US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 b="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0" name="图片 9" descr="介绍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4.xml"/><Relationship Id="rId3" Type="http://schemas.openxmlformats.org/officeDocument/2006/relationships/image" Target="../media/image9.png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image" Target="../media/image30.svg"/><Relationship Id="rId7" Type="http://schemas.openxmlformats.org/officeDocument/2006/relationships/image" Target="../media/image29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2.sv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26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27.xml"/><Relationship Id="rId2" Type="http://schemas.openxmlformats.org/officeDocument/2006/relationships/image" Target="../media/image38.png"/><Relationship Id="rId1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8.xml"/><Relationship Id="rId1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1950085" y="4187825"/>
            <a:ext cx="6123305" cy="10712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 fontAlgn="auto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十多年从业经验,专注实战操作研究，独创《人气战法》《黄金战法》《绝对龙头战法》，熟知散户操作心理，建立完整盈利模式，精湛的短线技术，准确把握市场热点，帮助散户们在操作中确定方向，深受全国用户喜爱！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09185" y="4303395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4909185" y="4617720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" name="文本框 3"/>
          <p:cNvSpPr txBox="1"/>
          <p:nvPr userDrawn="1"/>
        </p:nvSpPr>
        <p:spPr>
          <a:xfrm>
            <a:off x="1205230" y="3541395"/>
            <a:ext cx="2522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9</a:t>
            </a:r>
            <a:r>
              <a:rPr lang="zh-CN" altLang="en-US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月</a:t>
            </a:r>
            <a:r>
              <a:rPr lang="en-US" altLang="zh-CN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16</a:t>
            </a:r>
            <a:r>
              <a:rPr lang="zh-CN" altLang="en-US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日</a:t>
            </a:r>
            <a:r>
              <a:rPr lang="en-US" altLang="zh-CN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20</a:t>
            </a:r>
            <a:r>
              <a:rPr lang="zh-CN" altLang="en-US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:</a:t>
            </a:r>
            <a:r>
              <a:rPr lang="en-US" altLang="zh-CN" sz="2600" dirty="0">
                <a:solidFill>
                  <a:srgbClr val="915C09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15</a:t>
            </a:r>
            <a:endParaRPr lang="en-US" altLang="zh-CN" sz="2600" dirty="0">
              <a:solidFill>
                <a:srgbClr val="915C09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7" name="图片 6" descr="刘涛_1661826554142"/>
          <p:cNvPicPr>
            <a:picLocks noChangeAspect="1"/>
          </p:cNvPicPr>
          <p:nvPr/>
        </p:nvPicPr>
        <p:blipFill>
          <a:blip r:embed="rId3"/>
          <a:srcRect b="9903"/>
          <a:stretch>
            <a:fillRect/>
          </a:stretch>
        </p:blipFill>
        <p:spPr>
          <a:xfrm>
            <a:off x="8764905" y="675640"/>
            <a:ext cx="3101340" cy="508381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279525" y="906145"/>
            <a:ext cx="7658100" cy="2343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6000" b="0" i="0" dirty="0">
                <a:solidFill>
                  <a:schemeClr val="bg1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 </a:t>
            </a:r>
            <a:endParaRPr lang="zh-CN" altLang="en-US" sz="6000" b="0" i="0" dirty="0">
              <a:solidFill>
                <a:schemeClr val="bg1"/>
              </a:solidFill>
              <a:effectLst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88900" y="1466215"/>
            <a:ext cx="8853805" cy="1549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6000" dirty="0">
                <a:solidFill>
                  <a:schemeClr val="bg1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   </a:t>
            </a:r>
            <a:r>
              <a:rPr lang="en-US" altLang="zh-CN" sz="6000" dirty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 </a:t>
            </a:r>
            <a:r>
              <a:rPr lang="zh-CN" altLang="en-US" sz="6000" dirty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靴子落地，双底形成</a:t>
            </a:r>
            <a:endParaRPr lang="zh-CN" altLang="en-US" sz="6000" dirty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94810" y="3530600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刘涛</a:t>
            </a:r>
            <a:endParaRPr lang="zh-CN" altLang="en-US" sz="2600">
              <a:solidFill>
                <a:srgbClr val="C1662D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124450" y="3453765"/>
            <a:ext cx="4457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投顾</a:t>
            </a:r>
            <a:r>
              <a:rPr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执业编号:A1120619060024</a:t>
            </a:r>
            <a:br>
              <a:rPr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</a:br>
            <a:r>
              <a:rPr lang="zh-CN" altLang="en-US"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基金从业编号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:A20250616011746</a:t>
            </a:r>
            <a:endParaRPr lang="en-US" altLang="zh-CN">
              <a:solidFill>
                <a:srgbClr val="C1662D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69690" y="299085"/>
            <a:ext cx="4618990" cy="33274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lnSpc>
                <a:spcPts val="1125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zh-CN" altLang="en-US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信息通信行业十五五规划</a:t>
            </a:r>
            <a:r>
              <a:rPr lang="zh-CN" altLang="en-US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发展</a:t>
            </a:r>
            <a:endParaRPr lang="zh-CN" altLang="en-US" sz="20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18820"/>
            <a:ext cx="6181725" cy="54203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165" y="887095"/>
            <a:ext cx="5873115" cy="51847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69690" y="299085"/>
            <a:ext cx="4618990" cy="33274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lnSpc>
                <a:spcPts val="1125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</a:t>
            </a:r>
            <a:r>
              <a:rPr lang="zh-CN" altLang="en-US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信息通信行业十五五规划</a:t>
            </a:r>
            <a:r>
              <a:rPr lang="zh-CN" altLang="en-US" sz="20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发展</a:t>
            </a:r>
            <a:endParaRPr lang="zh-CN" altLang="en-US" sz="20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51205"/>
            <a:ext cx="3985260" cy="55219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690" y="713740"/>
            <a:ext cx="4305300" cy="29432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785" y="751205"/>
            <a:ext cx="4010025" cy="2819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425" y="3700780"/>
            <a:ext cx="3707130" cy="26504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4530" y="3291205"/>
            <a:ext cx="3491865" cy="31896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产业链拆解：谁先受益，谁有持续性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按"涨价 → 扩量 → 业绩兑现"的顺序排布仓位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71500" y="1298448"/>
          <a:ext cx="11064240" cy="37947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83080"/>
                <a:gridCol w="1783080"/>
                <a:gridCol w="4343400"/>
                <a:gridCol w="3154680"/>
              </a:tblGrid>
              <a:tr h="502920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7F4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环节</a:t>
                      </a:r>
                      <a:endParaRPr sz="1100" b="1">
                        <a:solidFill>
                          <a:srgbClr val="F7F4E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7F4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今日表现</a:t>
                      </a:r>
                      <a:endParaRPr sz="1100" b="1">
                        <a:solidFill>
                          <a:srgbClr val="F7F4E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7F4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核心逻辑</a:t>
                      </a:r>
                      <a:endParaRPr sz="1100" b="1">
                        <a:solidFill>
                          <a:srgbClr val="F7F4E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7F4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操作定位</a:t>
                      </a:r>
                      <a:endParaRPr sz="1100" b="1">
                        <a:solidFill>
                          <a:srgbClr val="F7F4E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0F172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设备 / 材料</a:t>
                      </a:r>
                      <a:endParaRPr sz="11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20%涨停频出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国产替代 + 涨价，订单可见度最高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弹性最大，回踩低吸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存储芯片</a:t>
                      </a:r>
                      <a:endParaRPr sz="11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板块大涨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涨价周期，量价齐升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周期属性，注意节奏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晶圆制造</a:t>
                      </a:r>
                      <a:endParaRPr sz="11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放量上行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产能利用率提升，量增逻辑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中军，适合底仓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算力芯片 / 设计</a:t>
                      </a:r>
                      <a:endParaRPr sz="11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涨停潮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AI 需求 + 国产替代双击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龙头弹性大，波动也大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先进封装 / 封测</a:t>
                      </a:r>
                      <a:endParaRPr sz="11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跟涨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AI 芯片放量带动，先进封装扩产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滞涨补涨方向</a:t>
                      </a:r>
                      <a:endParaRPr sz="11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71500" y="5440680"/>
            <a:ext cx="11064240" cy="86868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5669280"/>
            <a:ext cx="106070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1">
                <a:solidFill>
                  <a:srgbClr val="F7F4E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排序原则：先上游、后中游；先有涨价的、后有讲故事的；先中军、后先锋。</a:t>
            </a:r>
            <a:endParaRPr sz="1300" b="1">
              <a:solidFill>
                <a:srgbClr val="F7F4E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科创半导体 · 产业链</a:t>
            </a:r>
            <a:endParaRPr sz="105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09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大涨之后：位置、节奏与纪律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弹性最大的地方，纪律也要最严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1143000"/>
            <a:ext cx="5989320" cy="470916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33095" y="1143000"/>
            <a:ext cx="38404" cy="470916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pic>
        <p:nvPicPr>
          <p:cNvPr id="9" name="Picture 8" descr="chart_semi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417320"/>
            <a:ext cx="5577840" cy="31290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7240" y="5486400"/>
            <a:ext cx="55778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数据来源：申万二级行业指数（半导体）日线，2026-08-04 至 2026-09-16</a:t>
            </a:r>
            <a:endParaRPr sz="9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03720" y="1143000"/>
            <a:ext cx="4709160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65315" y="1143000"/>
            <a:ext cx="38404" cy="1115568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14032" y="1316736"/>
            <a:ext cx="512064" cy="237744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14032" y="1339596"/>
            <a:ext cx="512064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位置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2400" y="1289304"/>
            <a:ext cx="363016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估值已在高位</a:t>
            </a:r>
            <a:endParaRPr sz="150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14032" y="1673352"/>
            <a:ext cx="428853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半导体 PE-TTM 约 76 倍（近十年 83% 分位），PB 处于 97% 分位——好赛道不等于任何价格都能买。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03720" y="2350008"/>
            <a:ext cx="4709160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65315" y="2350008"/>
            <a:ext cx="38404" cy="1115568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114032" y="2523744"/>
            <a:ext cx="512064" cy="237744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14032" y="2546604"/>
            <a:ext cx="512064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节奏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72400" y="2496312"/>
            <a:ext cx="363016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先回踩，不追高</a:t>
            </a:r>
            <a:endParaRPr sz="150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14032" y="2880360"/>
            <a:ext cx="428853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涨停后不追，等回踩 5 日线或捕捞金叉再分批低吸；爆量滞涨就是减仓信号。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03720" y="3557016"/>
            <a:ext cx="4709160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865315" y="3557016"/>
            <a:ext cx="38404" cy="1115568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114032" y="3730752"/>
            <a:ext cx="512064" cy="237744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14032" y="3753612"/>
            <a:ext cx="512064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结构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72400" y="3703320"/>
            <a:ext cx="363016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优选"涨价+扩量"</a:t>
            </a:r>
            <a:endParaRPr sz="15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14032" y="4087368"/>
            <a:ext cx="428853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优先上游材料、设备与有业绩兑现的细分，回避纯概念、无订单的方向。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03720" y="4764024"/>
            <a:ext cx="4709160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865315" y="4764024"/>
            <a:ext cx="38404" cy="1115568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114032" y="4937760"/>
            <a:ext cx="512064" cy="237744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14032" y="4960620"/>
            <a:ext cx="512064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风险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72400" y="4910328"/>
            <a:ext cx="363016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16A34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留好波段底仓</a:t>
            </a:r>
            <a:endParaRPr sz="1500" b="1">
              <a:solidFill>
                <a:srgbClr val="16A34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14032" y="5294376"/>
            <a:ext cx="428853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若议息表态偏鹰、油价再度冲高，科技会有反复；底仓做波段，回撤可控。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科创半导体 · 节奏与纪律</a:t>
            </a:r>
            <a:endParaRPr sz="1050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10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 descr="&lt;Slide style={{&#10;    width: 1280,&#10;    height: 720,&#10;    padding: '20px 60px',&#10;    background: 'linear-gradient(135deg, #0F1423 0%, #161B2E 100%)',&#10;    flexDirection: 'column',&#10;    overflow: 'hidden',&#10;}}&gt;&#10;    &lt;Box style={{ height: 100, flexDirection: 'column', justifyContent: 'center', gap: 10 }}&gt;&#10;        &lt;Box style={{ flexDirection: 'row', alignItems: 'center', gap: 12 }}&gt;&#10;            &lt;Box style={{ width: 4, height: 28, background: '#56CA95', borderRadius: 2 }} /&gt;&#10;            &lt;Text style={{ fontSize: 34, fontWeight: 'bold', color: '#FFFFFF', fontFamily: '微软雅黑' }}&gt;经传爆量模型：五步优化细节&lt;/Text&gt;&#10;        &lt;/Box&gt;&#10;        &lt;Text style={{ fontSize: 18, color: '#A8B3C8', fontFamily: '思源黑体 CN Normal', marginLeft: 16 }}&gt;&#10;            信号 → 席位 → 回踩 → 预警 → 仓位，缺一不可&#10;        &lt;/Text&gt;&#10;    &lt;/Box&gt;&#10;&#10;    &lt;Box style={{ flex: 1, flexDirection: 'row', gap: 20, alignItems: 'stretch', paddingBottom: 30 }}&gt;&#10;        {[&#10;            { step: '01', title: '紫旗/涨停信号', desc: '底部首板或紫旗出现，代表资金开始异动，纳入观察池。', color: '#EC5F74', icon: 'flag' },&#10;            { step: '02', title: 'B点 + 席位确认', desc: '经传 B 点买入信号出现，叠加机构/游资席位净买入，提高胜率。', color: '#6096E6', icon: 'user-check' },&#10;            { step: '03', title: '回踩金叉低吸', desc: '涨停后不追高，等待回踩 5 日线或捕捞金叉，再分批低吸。', color: '#56CA95', icon: 'chart-line' },&#10;            { step: '04', title: '预警自动提醒', desc: '把候选股加入经传预警，B点/爆量/金叉触发后只做决策，不盯盘。', color: '#FFBA55', icon: 'bell' },&#10;            { step: '05', title: '仓位独立管理', desc: '每只票独立仓位，做错不补仓、不摊平；单票仓位上限按纪律执行。', color: '#EC5F74', icon: 'balance-scale' },&#10;        ].map((item, idx) =&gt; (&#10;            &lt;Box key={idx} style={{&#10;                flex: 1,&#10;                background: 'rgba(255,255,255,0.05)',&#10;                borderRadius: 14,&#10;                border: `1px solid ${item.color}33`,&#10;                padding: '22px 18px',&#10;                flexDirection: 'column',&#10;                gap: 12,&#10;            }}&gt;&#10;                &lt;Box style={{ flexDirection: 'row', alignItems: 'center', justifyContent: 'space-between' }}&gt;&#10;                    &lt;Text style={{ fontSize: 24, fontWeight: 'bold', color: item.color, fontFamily: '微软雅黑' }}&gt;{item.step}&lt;/Text&gt;&#10;                    &lt;FAIcon name={item.icon} style={{ fill: item.color, width: 26, height: 26 }} /&gt;&#10;                &lt;/Box&gt;&#10;                &lt;Text style={{ fontSize: 20, fontWeight: 'bold', color: '#FFFFFF', fontFamily: '微软雅黑', lineHeight: 1.3 }}&gt;{item.title}&lt;/Text&gt;&#10;                &lt;Text style={{ fontSize: 16, color: '#A8B3C8', fontFamily: '思源黑体 CN Normal', lineHeight: 1.5 }}&gt;{item.desc}&lt;/Text&gt;&#10;            &lt;/Box&gt;&#10;        ))}&#10;    &lt;/Box&gt;&#10;&#10;    &lt;Box style={{ height: 40, flexDirection: 'row', justifyContent: 'flex-end', alignItems: 'center' }}&gt;&#10;        &lt;Text style={{ fontSize: 14, color: '#A8B3C8', fontFamily: '思源黑体 CN Normal' }}&gt;10 / 11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F1423"/>
              </a:gs>
              <a:gs pos="100000">
                <a:srgbClr val="161B2E"/>
              </a:gs>
            </a:gsLst>
            <a:lin ang="2700000" scaled="1"/>
          </a:gradFill>
        </p:spPr>
        <p:txBody>
          <a:bodyPr/>
          <a:p/>
        </p:txBody>
      </p:sp>
      <p:sp>
        <p:nvSpPr>
          <p:cNvPr id="19" name="圆角矩形 18"/>
          <p:cNvSpPr/>
          <p:nvPr/>
        </p:nvSpPr>
        <p:spPr>
          <a:xfrm>
            <a:off x="571500" y="390525"/>
            <a:ext cx="38100" cy="266700"/>
          </a:xfrm>
          <a:prstGeom prst="roundRect">
            <a:avLst>
              <a:gd name="adj" fmla="val 50000"/>
            </a:avLst>
          </a:prstGeom>
          <a:solidFill>
            <a:srgbClr val="56CA95"/>
          </a:solidFill>
        </p:spPr>
        <p:txBody>
          <a:bodyPr/>
          <a:p/>
        </p:txBody>
      </p:sp>
      <p:sp>
        <p:nvSpPr>
          <p:cNvPr id="20" name="文本框 19" descr="{&quot;isTemplate&quot;:true,&quot;type&quot;:&quot;text&quot;}"/>
          <p:cNvSpPr txBox="1"/>
          <p:nvPr/>
        </p:nvSpPr>
        <p:spPr>
          <a:xfrm>
            <a:off x="723900" y="323850"/>
            <a:ext cx="4210050" cy="3905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经传爆量模型：五步优化细节</a:t>
            </a:r>
            <a:endParaRPr lang="zh-CN" sz="255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 descr="{&quot;isTemplate&quot;:true,&quot;type&quot;:&quot;text&quot;}"/>
          <p:cNvSpPr txBox="1"/>
          <p:nvPr/>
        </p:nvSpPr>
        <p:spPr>
          <a:xfrm>
            <a:off x="723900" y="809625"/>
            <a:ext cx="10896600" cy="20955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信号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→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席位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→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回踩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→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预警</a:t>
            </a:r>
            <a:r>
              <a:rPr lang="en-US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→ </a:t>
            </a:r>
            <a:r>
              <a:rPr lang="zh-CN" sz="13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仓位，缺一不可</a:t>
            </a:r>
            <a:endParaRPr lang="zh-CN" sz="13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5715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EC5F74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文本框 22" descr="{&quot;isTemplate&quot;:true,&quot;type&quot;:&quot;text&quot;}"/>
          <p:cNvSpPr txBox="1"/>
          <p:nvPr/>
        </p:nvSpPr>
        <p:spPr>
          <a:xfrm>
            <a:off x="7429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EC5F7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en-US" sz="1800" b="1">
              <a:solidFill>
                <a:srgbClr val="EC5F7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09800" y="1371600"/>
            <a:ext cx="247650" cy="247650"/>
          </a:xfrm>
          <a:prstGeom prst="rect">
            <a:avLst/>
          </a:prstGeom>
        </p:spPr>
      </p:pic>
      <p:sp>
        <p:nvSpPr>
          <p:cNvPr id="25" name="文本框 24" descr="{&quot;isTemplate&quot;:true,&quot;type&quot;:&quot;text&quot;}"/>
          <p:cNvSpPr txBox="1"/>
          <p:nvPr/>
        </p:nvSpPr>
        <p:spPr>
          <a:xfrm>
            <a:off x="7429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紫旗</a:t>
            </a:r>
            <a:r>
              <a:rPr lang="en-US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涨停信号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 descr="{&quot;isTemplate&quot;:true,&quot;type&quot;:&quot;text&quot;}"/>
          <p:cNvSpPr txBox="1"/>
          <p:nvPr/>
        </p:nvSpPr>
        <p:spPr>
          <a:xfrm>
            <a:off x="7429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底部首板或紫旗出现，代表资金开始异动，纳入观察池。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28194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6096E6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文本框 27" descr="{&quot;isTemplate&quot;:true,&quot;type&quot;:&quot;text&quot;}"/>
          <p:cNvSpPr txBox="1"/>
          <p:nvPr/>
        </p:nvSpPr>
        <p:spPr>
          <a:xfrm>
            <a:off x="29908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6096E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en-US" sz="1800" b="1">
              <a:solidFill>
                <a:srgbClr val="6096E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57700" y="1371600"/>
            <a:ext cx="247650" cy="247650"/>
          </a:xfrm>
          <a:prstGeom prst="rect">
            <a:avLst/>
          </a:prstGeom>
        </p:spPr>
      </p:pic>
      <p:sp>
        <p:nvSpPr>
          <p:cNvPr id="30" name="文本框 29" descr="{&quot;isTemplate&quot;:true,&quot;type&quot;:&quot;text&quot;}"/>
          <p:cNvSpPr txBox="1"/>
          <p:nvPr/>
        </p:nvSpPr>
        <p:spPr>
          <a:xfrm>
            <a:off x="29908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en-US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r>
              <a:rPr lang="en-US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+ </a:t>
            </a: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席位确认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 descr="{&quot;isTemplate&quot;:true,&quot;type&quot;:&quot;text&quot;}"/>
          <p:cNvSpPr txBox="1"/>
          <p:nvPr/>
        </p:nvSpPr>
        <p:spPr>
          <a:xfrm>
            <a:off x="29908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经传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B 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点买入信号出现，叠加机构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游资席位净买入，提高胜率。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32" name="圆角矩形 31"/>
          <p:cNvSpPr/>
          <p:nvPr/>
        </p:nvSpPr>
        <p:spPr>
          <a:xfrm>
            <a:off x="50673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56CA95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文本框 32" descr="{&quot;isTemplate&quot;:true,&quot;type&quot;:&quot;text&quot;}"/>
          <p:cNvSpPr txBox="1"/>
          <p:nvPr/>
        </p:nvSpPr>
        <p:spPr>
          <a:xfrm>
            <a:off x="52387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56CA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en-US" sz="1800" b="1">
              <a:solidFill>
                <a:srgbClr val="56CA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05600" y="1371600"/>
            <a:ext cx="247650" cy="247650"/>
          </a:xfrm>
          <a:prstGeom prst="rect">
            <a:avLst/>
          </a:prstGeom>
        </p:spPr>
      </p:pic>
      <p:sp>
        <p:nvSpPr>
          <p:cNvPr id="35" name="文本框 34" descr="{&quot;isTemplate&quot;:true,&quot;type&quot;:&quot;text&quot;}"/>
          <p:cNvSpPr txBox="1"/>
          <p:nvPr/>
        </p:nvSpPr>
        <p:spPr>
          <a:xfrm>
            <a:off x="52387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回踩金叉低吸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 descr="{&quot;isTemplate&quot;:true,&quot;type&quot;:&quot;text&quot;}"/>
          <p:cNvSpPr txBox="1"/>
          <p:nvPr/>
        </p:nvSpPr>
        <p:spPr>
          <a:xfrm>
            <a:off x="52387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涨停后不追高，等待回踩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5 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日线或捕捞金叉，再分批低吸。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73152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BA55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8" name="文本框 37" descr="{&quot;isTemplate&quot;:true,&quot;type&quot;:&quot;text&quot;}"/>
          <p:cNvSpPr txBox="1"/>
          <p:nvPr/>
        </p:nvSpPr>
        <p:spPr>
          <a:xfrm>
            <a:off x="74866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FFBA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en-US" sz="1800" b="1">
              <a:solidFill>
                <a:srgbClr val="FFBA5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53500" y="1371600"/>
            <a:ext cx="247650" cy="247650"/>
          </a:xfrm>
          <a:prstGeom prst="rect">
            <a:avLst/>
          </a:prstGeom>
        </p:spPr>
      </p:pic>
      <p:sp>
        <p:nvSpPr>
          <p:cNvPr id="40" name="文本框 39" descr="{&quot;isTemplate&quot;:true,&quot;type&quot;:&quot;text&quot;}"/>
          <p:cNvSpPr txBox="1"/>
          <p:nvPr/>
        </p:nvSpPr>
        <p:spPr>
          <a:xfrm>
            <a:off x="74866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预警自动提醒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 descr="{&quot;isTemplate&quot;:true,&quot;type&quot;:&quot;text&quot;}"/>
          <p:cNvSpPr txBox="1"/>
          <p:nvPr/>
        </p:nvSpPr>
        <p:spPr>
          <a:xfrm>
            <a:off x="74866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把候选股加入经传预警，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点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爆量</a:t>
            </a:r>
            <a:r>
              <a:rPr lang="en-US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/</a:t>
            </a: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金叉触发后只做决策，不盯盘。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9563100" y="1143000"/>
            <a:ext cx="2057400" cy="4857750"/>
          </a:xfrm>
          <a:prstGeom prst="roundRect">
            <a:avLst>
              <a:gd name="adj" fmla="val 6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EC5F74">
                <a:alpha val="2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3" name="文本框 42" descr="{&quot;isTemplate&quot;:true,&quot;type&quot;:&quot;text&quot;}"/>
          <p:cNvSpPr txBox="1"/>
          <p:nvPr/>
        </p:nvSpPr>
        <p:spPr>
          <a:xfrm>
            <a:off x="9734550" y="1352550"/>
            <a:ext cx="295275" cy="2762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" b="1">
                <a:solidFill>
                  <a:srgbClr val="EC5F7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lang="en-US" sz="1800" b="1">
              <a:solidFill>
                <a:srgbClr val="EC5F7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01400" y="1371600"/>
            <a:ext cx="247650" cy="247650"/>
          </a:xfrm>
          <a:prstGeom prst="rect">
            <a:avLst/>
          </a:prstGeom>
        </p:spPr>
      </p:pic>
      <p:sp>
        <p:nvSpPr>
          <p:cNvPr id="45" name="文本框 44" descr="{&quot;isTemplate&quot;:true,&quot;type&quot;:&quot;text&quot;}"/>
          <p:cNvSpPr txBox="1"/>
          <p:nvPr/>
        </p:nvSpPr>
        <p:spPr>
          <a:xfrm>
            <a:off x="9734550" y="1743075"/>
            <a:ext cx="1714500" cy="304800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仓位独立管理</a:t>
            </a:r>
            <a:endParaRPr lang="zh-CN"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 descr="{&quot;isTemplate&quot;:true,&quot;type&quot;:&quot;text&quot;}"/>
          <p:cNvSpPr txBox="1"/>
          <p:nvPr/>
        </p:nvSpPr>
        <p:spPr>
          <a:xfrm>
            <a:off x="9734550" y="2162175"/>
            <a:ext cx="1714500" cy="8286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0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每只票独立仓位，做错不补仓、不摊平；单票仓位上限按纪律执行。</a:t>
            </a:r>
            <a:endParaRPr lang="zh-CN" sz="120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47" name="文本框 46" descr="{&quot;isTemplate&quot;:true,&quot;type&quot;:&quot;text&quot;}"/>
          <p:cNvSpPr txBox="1"/>
          <p:nvPr/>
        </p:nvSpPr>
        <p:spPr>
          <a:xfrm>
            <a:off x="11191875" y="6400800"/>
            <a:ext cx="428625" cy="161925"/>
          </a:xfrm>
          <a:prstGeom prst="rect">
            <a:avLst/>
          </a:prstGeom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A8B3C8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10 / 16</a:t>
            </a:r>
            <a:endParaRPr lang="en-US" sz="1050">
              <a:solidFill>
                <a:srgbClr val="A8B3C8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B 点爆量：四个必要条件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缺一个都不算有效信号——宁错过，不做错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1143000"/>
            <a:ext cx="6309360" cy="470916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33095" y="1143000"/>
            <a:ext cx="38404" cy="4709160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pic>
        <p:nvPicPr>
          <p:cNvPr id="9" name="Picture 8" descr="chart_bpoint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481328"/>
            <a:ext cx="5989320" cy="31339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7240" y="5532120"/>
            <a:ext cx="594360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示意图：缩量筑底 → 首板/紫旗 → 回踩 → B点爆量 → 主升</a:t>
            </a:r>
            <a:endParaRPr sz="9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23760" y="1143000"/>
            <a:ext cx="4389120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185355" y="1143000"/>
            <a:ext cx="38404" cy="1115568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434072" y="1316736"/>
            <a:ext cx="630936" cy="237744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34072" y="1339596"/>
            <a:ext cx="630936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条件一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11312" y="1289304"/>
            <a:ext cx="319125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位置在底部区域</a:t>
            </a:r>
            <a:endParaRPr sz="150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34072" y="1673352"/>
            <a:ext cx="396849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首板/紫旗出现在下跌末端的横盘缩量区才有效；高位首板是诱多，不是 B 点。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223760" y="2350008"/>
            <a:ext cx="4389120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185355" y="2350008"/>
            <a:ext cx="38404" cy="1115568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434072" y="2523744"/>
            <a:ext cx="630936" cy="237744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34072" y="2546604"/>
            <a:ext cx="630936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条件二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11312" y="2496312"/>
            <a:ext cx="319125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量能 ≥ 5日均量 2 倍</a:t>
            </a:r>
            <a:endParaRPr sz="150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34072" y="2880360"/>
            <a:ext cx="396849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且当日成交量是近期最大——爆量要"爆"得出来，缩量突破不算数。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23760" y="3557016"/>
            <a:ext cx="4389120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185355" y="3557016"/>
            <a:ext cx="38404" cy="1115568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434072" y="3730752"/>
            <a:ext cx="630936" cy="237744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434072" y="3753612"/>
            <a:ext cx="630936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条件三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11312" y="3703320"/>
            <a:ext cx="319125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形态突破且站稳</a:t>
            </a:r>
            <a:endParaRPr sz="15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34072" y="4087368"/>
            <a:ext cx="396849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突破平台或前高并收盘站稳，分时走强不回落；冲高回落的假突破直接放弃。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223760" y="4764024"/>
            <a:ext cx="4389120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185355" y="4764024"/>
            <a:ext cx="38404" cy="1115568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434072" y="4937760"/>
            <a:ext cx="630936" cy="237744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434072" y="4960620"/>
            <a:ext cx="630936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条件四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211312" y="4910328"/>
            <a:ext cx="319125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16A34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资金与席位确认</a:t>
            </a:r>
            <a:endParaRPr sz="1500" b="1">
              <a:solidFill>
                <a:srgbClr val="16A34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34072" y="5294376"/>
            <a:ext cx="396849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L2 资金近 10 日主力增量、席位净买入，流通市值 ≥ 70 亿，提高胜率。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B点爆量 · 识别要点</a:t>
            </a:r>
            <a:endParaRPr sz="105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12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69690" y="299085"/>
            <a:ext cx="4618990" cy="33274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lnSpc>
                <a:spcPts val="1125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</a:t>
            </a:r>
            <a:r>
              <a:rPr 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底形成，关注资金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动向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902970"/>
            <a:ext cx="12192000" cy="48367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B 点爆量：仓位与纪律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模式再好，纪律才是把它变成收益的部分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080" y="1298448"/>
            <a:ext cx="10927080" cy="10789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01675" y="1298448"/>
            <a:ext cx="38404" cy="1078992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96112" y="1481328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5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独立仓位</a:t>
            </a:r>
            <a:endParaRPr sz="155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83280" y="1499616"/>
            <a:ext cx="795527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每只票独立仓位，做错不补仓、不摊平；单票仓位上限按纪律执行，绝不因为"看好"而破例。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0080" y="2542032"/>
            <a:ext cx="10927080" cy="10789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01675" y="2542032"/>
            <a:ext cx="38404" cy="1078992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96112" y="2724912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5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预警代替盯盘</a:t>
            </a:r>
            <a:endParaRPr sz="155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83280" y="2743200"/>
            <a:ext cx="795527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把候选股加入经传预警：B点、爆量、金叉触发后只做决策，不盯盘、不情绪化操作。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0080" y="3785616"/>
            <a:ext cx="10927080" cy="10789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01675" y="3785616"/>
            <a:ext cx="38404" cy="1078992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96112" y="3968496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5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离场规则</a:t>
            </a:r>
            <a:endParaRPr sz="155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83280" y="3986784"/>
            <a:ext cx="795527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跌破 5 日线或爆量滞涨即走；博弈失败不补仓、不恋战，次日按计划执行。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0080" y="5029200"/>
            <a:ext cx="10927080" cy="107899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01675" y="5029200"/>
            <a:ext cx="38404" cy="1078992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96112" y="5212080"/>
            <a:ext cx="23774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50" b="1">
                <a:solidFill>
                  <a:srgbClr val="16A34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失败成本</a:t>
            </a:r>
            <a:endParaRPr sz="1550" b="1">
              <a:solidFill>
                <a:srgbClr val="16A34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83280" y="5230368"/>
            <a:ext cx="7955279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按单票 1-2 成仓位试错，做错一次的损失控制在总资金 2% 以内——这是能反复下注的前提。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B点爆量 · 仓位纪律</a:t>
            </a:r>
            <a:endParaRPr sz="1050" b="1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15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876550" y="155575"/>
            <a:ext cx="7059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                                        </a:t>
            </a:r>
            <a:r>
              <a:rPr lang="zh-CN" altLang="en-US">
                <a:solidFill>
                  <a:schemeClr val="bg1"/>
                </a:solidFill>
              </a:rPr>
              <a:t>长沙用户</a:t>
            </a:r>
            <a:r>
              <a:rPr lang="zh-CN" altLang="en-US">
                <a:solidFill>
                  <a:schemeClr val="bg1"/>
                </a:solidFill>
              </a:rPr>
              <a:t>见面会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120" y="712470"/>
            <a:ext cx="11904980" cy="55530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29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4060" y="1740535"/>
            <a:ext cx="8183880" cy="33769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27555" y="2723515"/>
            <a:ext cx="8134350" cy="238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320925" y="2995295"/>
            <a:ext cx="7550785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9088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 descr="主题猎手1920_1080_17895474699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今日三大议题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利空落地 · 主线回归 · 模型复盘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080" y="1298448"/>
            <a:ext cx="10927080" cy="14173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01675" y="1298448"/>
            <a:ext cx="38404" cy="141732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1572768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00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01</a:t>
            </a:r>
            <a:endParaRPr sz="300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3080" y="1536192"/>
            <a:ext cx="950976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大盘：利空落地与双底确认</a:t>
            </a:r>
            <a:endParaRPr sz="18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3080" y="1984248"/>
            <a:ext cx="9509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美联储加息靴子落地，A股低开高走逆势收红；3850 平台完成二次回踩，双底结构确认。</a:t>
            </a:r>
            <a:endParaRPr sz="130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0080" y="2926080"/>
            <a:ext cx="10927080" cy="14173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01675" y="2926080"/>
            <a:ext cx="38404" cy="141732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200400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00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02</a:t>
            </a:r>
            <a:endParaRPr sz="300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3080" y="3163824"/>
            <a:ext cx="950976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科创半导体：大涨之后的机会图谱</a:t>
            </a:r>
            <a:endParaRPr sz="18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83080" y="3611880"/>
            <a:ext cx="9509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科创50 单日 +4.14%、半导体指数 +4.44%；景气、涨价、国产替代三重共振后的节奏与纪律。</a:t>
            </a:r>
            <a:endParaRPr sz="130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0080" y="4553712"/>
            <a:ext cx="10927080" cy="14173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01675" y="4553712"/>
            <a:ext cx="38404" cy="1417320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4828032"/>
            <a:ext cx="8229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30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03</a:t>
            </a:r>
            <a:endParaRPr sz="30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83080" y="4791456"/>
            <a:ext cx="950976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B点爆量：从信号到仓位的完整模式</a:t>
            </a:r>
            <a:endParaRPr sz="18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83080" y="5239512"/>
            <a:ext cx="9509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五步模型：信号 → 席位 → 回踩 → 预警 → 仓位，缺一不可。</a:t>
            </a:r>
            <a:endParaRPr sz="130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游资策略 · 内训</a:t>
            </a:r>
            <a:endParaRPr sz="1050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02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29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4060" y="1740535"/>
            <a:ext cx="8183880" cy="33769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27555" y="2723515"/>
            <a:ext cx="8134350" cy="238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320925" y="2995295"/>
            <a:ext cx="7550785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9088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 descr="1920x1080 拷贝 2_17895474782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29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4060" y="1740535"/>
            <a:ext cx="8183880" cy="33769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27555" y="2723515"/>
            <a:ext cx="8134350" cy="238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320925" y="2995295"/>
            <a:ext cx="7550785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9088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988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利空落地：加息靴子的三段式影响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靴子落地 ≠ 利空延续，风险释放之后往往是买点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1298448"/>
            <a:ext cx="3602736" cy="30175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1260043"/>
            <a:ext cx="3602736" cy="38404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352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01</a:t>
            </a:r>
            <a:endParaRPr sz="180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352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短期：扰动已充分计价</a:t>
            </a:r>
            <a:endParaRPr sz="165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3524" y="2313432"/>
            <a:ext cx="3218688" cy="16916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8月中旬以来市场已提前定价加息预期，调整期间成交额并未明显放大——更像事件窗口前的防御性减仓，而不是趋势性抛售。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3524" y="3858768"/>
            <a:ext cx="321868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关键: 不看事件本身，看计价程度</a:t>
            </a:r>
            <a:endParaRPr sz="1050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20540" y="1298448"/>
            <a:ext cx="3602736" cy="30175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320540" y="1260043"/>
            <a:ext cx="3602736" cy="38404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1256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02</a:t>
            </a:r>
            <a:endParaRPr sz="180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256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中期：A股由国内变量主导</a:t>
            </a:r>
            <a:endParaRPr sz="165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12564" y="2313432"/>
            <a:ext cx="3218688" cy="16916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加息冲击不改变国内产业逻辑与盈利预期，中期配置仍应锚定国内景气度，而非外部利率的边际变化。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12564" y="3858768"/>
            <a:ext cx="321868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关键: 锚定盈利，不锚定利率</a:t>
            </a:r>
            <a:endParaRPr sz="1050" b="1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069579" y="1298448"/>
            <a:ext cx="3602736" cy="30175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069579" y="1260043"/>
            <a:ext cx="3602736" cy="38404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6160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03</a:t>
            </a:r>
            <a:endParaRPr sz="18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6160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节奏：落地即是变盘点</a:t>
            </a:r>
            <a:endParaRPr sz="165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61604" y="2313432"/>
            <a:ext cx="3218688" cy="16916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9/11 探底回升，叠加科技板块此前调整相对充分；靴子落地能凝聚共识，有望开启新一轮行情。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61604" y="3858768"/>
            <a:ext cx="321868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关键: 利空出尽，即是买点</a:t>
            </a:r>
            <a:endParaRPr sz="105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1500" y="4617720"/>
            <a:ext cx="11064240" cy="141732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4809744"/>
            <a:ext cx="106070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机构共识</a:t>
            </a:r>
            <a:endParaRPr sz="13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2960" y="5175504"/>
            <a:ext cx="1060704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00" b="0">
                <a:solidFill>
                  <a:srgbClr val="F7F4E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中信证券：9月加息落地，应是自7月以来这轮调整临近尾声的信号；若只是预防性加息，风险释放应被视作买点而非卖点。</a:t>
            </a:r>
            <a:endParaRPr sz="1200" b="0">
              <a:solidFill>
                <a:srgbClr val="F7F4E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  <a:p>
            <a:r>
              <a:rPr sz="1200" b="0">
                <a:solidFill>
                  <a:srgbClr val="F7F4E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中信建投：加息"靴子落地"能够凝聚共识，开启新一轮行情。　中金：北美不具备趋势性加息的条件。</a:t>
            </a:r>
            <a:endParaRPr sz="1200" b="0">
              <a:solidFill>
                <a:srgbClr val="F7F4E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大盘走势 · 利空落地</a:t>
            </a:r>
            <a:endParaRPr sz="1050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04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双底确认：3850 平台的二次回踩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左底 3850 · 右底 3852 · 今日 3842 第三次回踩后被承接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1143000"/>
            <a:ext cx="6675120" cy="470916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33095" y="1143000"/>
            <a:ext cx="38404" cy="4709160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pic>
        <p:nvPicPr>
          <p:cNvPr id="9" name="Picture 8" descr="chart_sh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417320"/>
            <a:ext cx="6217920" cy="34122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2960" y="5504688"/>
            <a:ext cx="621792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数据来源：交易所日线行情（2026-07-20 至 2026-09-16）</a:t>
            </a:r>
            <a:endParaRPr sz="9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98079" y="1143000"/>
            <a:ext cx="4133087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459675" y="1143000"/>
            <a:ext cx="38404" cy="1115568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708392" y="1316736"/>
            <a:ext cx="512064" cy="237744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08392" y="1339596"/>
            <a:ext cx="512064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形态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66760" y="1289304"/>
            <a:ext cx="3054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16A34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W 型双底</a:t>
            </a:r>
            <a:endParaRPr sz="1500" b="1">
              <a:solidFill>
                <a:srgbClr val="16A34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08392" y="1673352"/>
            <a:ext cx="371246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8/24-25 低点 3850-3855 与 9/11 低点 3852.03 构成平台双底，今日 3842 为第三次回踩，均被快速承接。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98079" y="2350008"/>
            <a:ext cx="4133087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459675" y="2350008"/>
            <a:ext cx="38404" cy="1115568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708392" y="2523744"/>
            <a:ext cx="512064" cy="237744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08392" y="2546604"/>
            <a:ext cx="512064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量价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66760" y="2496312"/>
            <a:ext cx="3054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恐慌量已出清</a:t>
            </a:r>
            <a:endParaRPr sz="150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08392" y="2880360"/>
            <a:ext cx="371246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9/11 放量下杀近 2 万亿是恐慌盘集中倒货；今日 1.84 万亿放量反弹，说明承接有效。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498079" y="3557016"/>
            <a:ext cx="4133087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459675" y="3557016"/>
            <a:ext cx="38404" cy="1115568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708392" y="3730752"/>
            <a:ext cx="512064" cy="237744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708392" y="3753612"/>
            <a:ext cx="512064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压力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66760" y="3703320"/>
            <a:ext cx="3054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3950-4000 一带</a:t>
            </a:r>
            <a:endParaRPr sz="15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08392" y="4087368"/>
            <a:ext cx="371246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上方先看 3912-3927 缺口回补，再看 3950 平台与 4000 整数关口。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498079" y="4764024"/>
            <a:ext cx="4133087" cy="1115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459675" y="4764024"/>
            <a:ext cx="38404" cy="1115568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708392" y="4937760"/>
            <a:ext cx="512064" cy="237744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708392" y="4960620"/>
            <a:ext cx="512064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应对</a:t>
            </a:r>
            <a:endParaRPr sz="10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66760" y="4910328"/>
            <a:ext cx="305409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50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回踩不破就是机会</a:t>
            </a:r>
            <a:endParaRPr sz="150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08392" y="5294376"/>
            <a:ext cx="371246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双底确认后，缩量回踩是低吸窗口；若有效跌破 3840，则退回防守、延长空仓。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16A34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大盘走势 · 双底确认</a:t>
            </a:r>
            <a:endParaRPr sz="1050" b="1">
              <a:solidFill>
                <a:srgbClr val="16A34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05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472565" y="280670"/>
            <a:ext cx="8570595" cy="685165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lnSpc>
                <a:spcPts val="1125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形成</a:t>
            </a: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底的重点还需要在观察一下资金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动向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50925"/>
            <a:ext cx="12192000" cy="49301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双底之后：仓位、结构与节奏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利空落地 + 双底确认，是把仓位从防守调回进攻的理由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1298448"/>
            <a:ext cx="3602736" cy="31546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1260043"/>
            <a:ext cx="3602736" cy="38404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352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01</a:t>
            </a:r>
            <a:endParaRPr sz="180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352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仓位：由守转攻</a:t>
            </a:r>
            <a:endParaRPr sz="165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3524" y="2313432"/>
            <a:ext cx="3218688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事件窗口前建议的 3-5 成仓位，在双底确认后可逐步回升至 5-7 成；不必一次打满，分两批。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3524" y="3995928"/>
            <a:ext cx="321868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关键: 分批回补，留有后手</a:t>
            </a:r>
            <a:endParaRPr sz="1050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20540" y="1298448"/>
            <a:ext cx="3602736" cy="31546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320540" y="1260043"/>
            <a:ext cx="3602736" cy="38404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1256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02</a:t>
            </a:r>
            <a:endParaRPr sz="180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256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结构：主线回到硬科技</a:t>
            </a:r>
            <a:endParaRPr sz="165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12564" y="2313432"/>
            <a:ext cx="3218688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通信、电子等高景气方向作为核心持仓；银行、保险等低估值红利作为防御底仓保留。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12564" y="3995928"/>
            <a:ext cx="321868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关键: 核心 + 底仓的两层结构</a:t>
            </a:r>
            <a:endParaRPr sz="1050" b="1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069579" y="1298448"/>
            <a:ext cx="3602736" cy="31546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069579" y="1260043"/>
            <a:ext cx="3602736" cy="38404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6160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03</a:t>
            </a:r>
            <a:endParaRPr sz="18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6160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节奏：回踩不追高</a:t>
            </a:r>
            <a:endParaRPr sz="165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61604" y="2313432"/>
            <a:ext cx="3218688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补缺口 3912-3927 的过程中不追涨；等二次回踩、缩量企稳再接，位置比方向更重要。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61604" y="3995928"/>
            <a:ext cx="321868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关键: 宁可错过，不做追高</a:t>
            </a:r>
            <a:endParaRPr sz="105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1500" y="4709160"/>
            <a:ext cx="11064240" cy="132588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4901184"/>
            <a:ext cx="10607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一句话总结</a:t>
            </a:r>
            <a:endParaRPr sz="13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2960" y="5266944"/>
            <a:ext cx="1060704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0">
                <a:solidFill>
                  <a:srgbClr val="F7F4E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利空落地解决的是"敢不敢买"，双底解决的是"在哪里买"——位置有了，胆子有了，剩下的交给节奏。</a:t>
            </a:r>
            <a:endParaRPr sz="1300" b="0">
              <a:solidFill>
                <a:srgbClr val="F7F4E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大盘走势 · 操作节奏</a:t>
            </a:r>
            <a:endParaRPr sz="1050" b="1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06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69690" y="299085"/>
            <a:ext cx="4618990" cy="33274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lnSpc>
                <a:spcPts val="1125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zh-CN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</a:t>
            </a:r>
            <a:r>
              <a:rPr lang="zh-CN" altLang="en-US" sz="20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攻防转换</a:t>
            </a:r>
            <a:endParaRPr lang="zh-CN" altLang="en-US" sz="20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1675"/>
            <a:ext cx="12192000" cy="26790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90" y="3604895"/>
            <a:ext cx="11939905" cy="26435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今日盘面：科创 50 领涨两市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半导体 +4.44%、CPO 掀涨停潮，资金明显回流硬科技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1143000"/>
            <a:ext cx="5989320" cy="470916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33095" y="1143000"/>
            <a:ext cx="38404" cy="470916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pic>
        <p:nvPicPr>
          <p:cNvPr id="9" name="Picture 8" descr="chart_sci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536192"/>
            <a:ext cx="5669280" cy="29037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7240" y="4553712"/>
            <a:ext cx="55778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9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数据来源：交易所日线行情，起点=100</a:t>
            </a:r>
            <a:endParaRPr sz="9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240" y="4864608"/>
            <a:ext cx="557784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50" b="0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科创50今日 1616.19 点，单日 +4.14%，跑赢上证 3.4 个百分点，资金明显回流硬科技。</a:t>
            </a:r>
            <a:endParaRPr sz="1150" b="0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03720" y="1316736"/>
            <a:ext cx="45720" cy="18288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40880" y="1298448"/>
            <a:ext cx="548640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TODAY'S MOVERS · 涨停与领涨个股</a:t>
            </a:r>
            <a:endParaRPr sz="13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903720" y="1645920"/>
          <a:ext cx="4709160" cy="345643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17320"/>
                <a:gridCol w="2011680"/>
                <a:gridCol w="1280160"/>
              </a:tblGrid>
              <a:tr h="438912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7F4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方向</a:t>
                      </a:r>
                      <a:endParaRPr sz="1100" b="1">
                        <a:solidFill>
                          <a:srgbClr val="F7F4E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B91C1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7F4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代表个股</a:t>
                      </a:r>
                      <a:endParaRPr sz="1100" b="1">
                        <a:solidFill>
                          <a:srgbClr val="F7F4E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B91C1C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7F4E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表现</a:t>
                      </a:r>
                      <a:endParaRPr sz="1100" b="1">
                        <a:solidFill>
                          <a:srgbClr val="F7F4E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B91C1C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半导体材料</a:t>
                      </a:r>
                      <a:endParaRPr sz="10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有研硅、有研新材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20%涨停 / 涨停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半导体设备</a:t>
                      </a:r>
                      <a:endParaRPr sz="10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晶升股份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20%涨停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功率/硅片</a:t>
                      </a:r>
                      <a:endParaRPr sz="10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立昂微、盈方微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涨停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材料(连板)</a:t>
                      </a:r>
                      <a:endParaRPr sz="10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中晶科技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2连板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CPO / 光模块</a:t>
                      </a:r>
                      <a:endParaRPr sz="10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东田微、光迅科技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+14%创新高 / 涨停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0F172A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液冷服务器</a:t>
                      </a:r>
                      <a:endParaRPr sz="1050" b="1">
                        <a:solidFill>
                          <a:srgbClr val="0F172A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泰福泵业、星辉股份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47556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20%涨停</a:t>
                      </a:r>
                      <a:endParaRPr sz="1050" b="0">
                        <a:solidFill>
                          <a:srgbClr val="47556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54864" marR="36576" marT="18288" marB="18288" anchor="ctr">
                    <a:lnL w="9525" cap="flat" cmpd="sng" algn="ctr">
                      <a:solidFill>
                        <a:srgbClr val="E7E4DA"/>
                      </a:solidFill>
                      <a:prstDash val="solid"/>
                    </a:lnL>
                    <a:lnR w="9525" cap="flat" cmpd="sng" algn="ctr">
                      <a:solidFill>
                        <a:srgbClr val="E7E4DA"/>
                      </a:solidFill>
                      <a:prstDash val="solid"/>
                    </a:lnR>
                    <a:lnT w="9525" cap="flat" cmpd="sng" algn="ctr">
                      <a:solidFill>
                        <a:srgbClr val="E7E4DA"/>
                      </a:solidFill>
                      <a:prstDash val="solid"/>
                    </a:lnT>
                    <a:lnB w="9525" cap="flat" cmpd="sng" algn="ctr">
                      <a:solidFill>
                        <a:srgbClr val="E7E4DA"/>
                      </a:solidFill>
                      <a:prstDash val="solid"/>
                    </a:lnB>
                    <a:solidFill>
                      <a:srgbClr val="FBFAF6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903720" y="5248656"/>
            <a:ext cx="47091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"易中天"（新易盛 +6%、中际旭创 +5%、天孚通信 +4%）同步走强，AI 算力链全线活跃。</a:t>
            </a:r>
            <a:endParaRPr sz="11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B91C1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科创半导体 · 今日盘面</a:t>
            </a:r>
            <a:endParaRPr sz="1050" b="1">
              <a:solidFill>
                <a:srgbClr val="B91C1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07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" y="0"/>
            <a:ext cx="12225528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048695" cy="56692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267004"/>
            <a:ext cx="56692" cy="342900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80897" y="228600"/>
            <a:ext cx="8778240" cy="4187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2700" b="1">
                <a:solidFill>
                  <a:srgbClr val="0F172A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为什么是它领涨：三重共振</a:t>
            </a:r>
            <a:endParaRPr sz="2700" b="1">
              <a:solidFill>
                <a:srgbClr val="0F172A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504" y="724204"/>
            <a:ext cx="100584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不是超跌反弹，而是产业逻辑的合力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500" y="1298448"/>
            <a:ext cx="3602736" cy="31546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1260043"/>
            <a:ext cx="3602736" cy="38404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352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01</a:t>
            </a:r>
            <a:endParaRPr sz="180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352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B91C1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产业景气</a:t>
            </a:r>
            <a:endParaRPr sz="1650" b="1">
              <a:solidFill>
                <a:srgbClr val="B91C1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3524" y="2313432"/>
            <a:ext cx="3218688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AI 算力资本开支持续上行，先进封装、晶圆制造、存储需求放量；国常会推进算力网建设，算电协同政策落地。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20540" y="1298448"/>
            <a:ext cx="3602736" cy="31546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320540" y="1260043"/>
            <a:ext cx="3602736" cy="38404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1256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02</a:t>
            </a:r>
            <a:endParaRPr sz="180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1256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D4AF37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涨价扩散</a:t>
            </a:r>
            <a:endParaRPr sz="1650" b="1">
              <a:solidFill>
                <a:srgbClr val="D4AF37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2564" y="2313432"/>
            <a:ext cx="3218688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存储芯片、覆铜板、MLCC 涨价沿产业链传导，上游材料环节率先受益——"能涨价 + 能扩量"的方向弹性最大。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069579" y="1298448"/>
            <a:ext cx="3602736" cy="31546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19050" dir="5400000">
              <a:srgbClr val="0F172A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069579" y="1260043"/>
            <a:ext cx="3602736" cy="38404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61604" y="1490472"/>
            <a:ext cx="3218688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80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03</a:t>
            </a:r>
            <a:endParaRPr sz="180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61604" y="1901952"/>
            <a:ext cx="3218688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50" b="1">
                <a:solidFill>
                  <a:srgbClr val="0F172A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国产替代</a:t>
            </a:r>
            <a:endParaRPr sz="1650" b="1">
              <a:solidFill>
                <a:srgbClr val="0F172A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61604" y="2313432"/>
            <a:ext cx="3218688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0">
                <a:solidFill>
                  <a:srgbClr val="475569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光刻机、半导体设备、材料自主可控主线持续，政策与订单双重催化，是回调中最抗跌的一支。</a:t>
            </a:r>
            <a:endParaRPr sz="1250" b="0">
              <a:solidFill>
                <a:srgbClr val="475569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" y="4709160"/>
            <a:ext cx="11064240" cy="132588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D4AF37"/>
              </a:gs>
            </a:gsLst>
            <a:lin ang="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901184"/>
            <a:ext cx="10607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50" b="1">
                <a:solidFill>
                  <a:srgbClr val="F7F4EC"/>
                </a:solidFill>
                <a:latin typeface="Georgia" panose="02040502050405020303"/>
                <a:ea typeface="Georgia" panose="02040502050405020303"/>
                <a:cs typeface="Georgia" panose="02040502050405020303"/>
              </a:rPr>
              <a:t>今天大涨的性质判断</a:t>
            </a:r>
            <a:endParaRPr sz="1350" b="1">
              <a:solidFill>
                <a:srgbClr val="F7F4EC"/>
              </a:solidFill>
              <a:latin typeface="Georgia" panose="02040502050405020303"/>
              <a:ea typeface="Georgia" panose="02040502050405020303"/>
              <a:cs typeface="Georgia" panose="02040502050405020303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2960" y="5266944"/>
            <a:ext cx="1060704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300" b="0">
                <a:solidFill>
                  <a:srgbClr val="F7F4EC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调整充分 + 逻辑坚实 + 利空落地，三件事撞在同一天——这就是主线的"点火"形态。</a:t>
            </a:r>
            <a:endParaRPr sz="1300" b="0">
              <a:solidFill>
                <a:srgbClr val="F7F4EC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1500" y="6543446"/>
            <a:ext cx="457200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50" b="1">
                <a:solidFill>
                  <a:srgbClr val="D4AF37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科创半导体 · 逻辑拆解</a:t>
            </a:r>
            <a:endParaRPr sz="1050" b="1">
              <a:solidFill>
                <a:srgbClr val="D4AF37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607040" y="6543446"/>
            <a:ext cx="1005840" cy="1618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>
                <a:solidFill>
                  <a:srgbClr val="64748B"/>
                </a:solidFill>
                <a:latin typeface="兰米黑体" panose="02000503000000000000" charset="-122"/>
                <a:ea typeface="兰米黑体" panose="02000503000000000000" charset="-122"/>
                <a:cs typeface="兰米黑体" panose="02000503000000000000" charset="-122"/>
              </a:rPr>
              <a:t>08 / 16</a:t>
            </a:r>
            <a:endParaRPr sz="1050" b="0">
              <a:solidFill>
                <a:srgbClr val="64748B"/>
              </a:solidFill>
              <a:latin typeface="兰米黑体" panose="02000503000000000000" charset="-122"/>
              <a:ea typeface="兰米黑体" panose="02000503000000000000" charset="-122"/>
              <a:cs typeface="兰米黑体" panose="02000503000000000000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70865" y="6129020"/>
            <a:ext cx="108781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经传多赢资深投顾：刘涛丨执业编号：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A1120619060024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基金从业编号：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A20250616011746  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5.xml><?xml version="1.0" encoding="utf-8"?>
<p:tagLst xmlns:p="http://schemas.openxmlformats.org/presentationml/2006/main">
  <p:tag name="KSO_WM_SPECIAL_SOURCE" val="bdnull"/>
  <p:tag name="RESOURCE_RECORD_KEY" val="{&quot;70&quot;:[3322475]}"/>
  <p:tag name="resource_record_key" val="{&quot;70&quot;:[3322475,3319360]}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9.xml><?xml version="1.0" encoding="utf-8"?>
<p:tagLst xmlns:p="http://schemas.openxmlformats.org/presentationml/2006/main">
  <p:tag name="KSO_WPP_MARK_KEY" val="5d6e9262-ca8a-4070-8ad5-698f89e303ea"/>
  <p:tag name="COMMONDATA" val="eyJoZGlkIjoiZWRlYjNmNTQ1MzZkMTYyOWVmOTkwZmFjYjg5ZTRlZDgifQ=="/>
  <p:tag name="commondata" val="eyJoZGlkIjoiNDI1NGQ4MDY4NjMxYWVlMzc3ODM2NDE0MmU1ODUxYzYifQ=="/>
  <p:tag name="resource_record_key" val="{&quot;13&quot;:[19972048],&quot;19&quot;:[20342742],&quot;70&quot;:[3312563,3314338,3312530,3314312,3324109,3324630,3318477,3315857,3320071,3314290,3323785,3327011,3317789,3330155,3312140,3328082,3314398,3321989,3312345,3319356,3318903,3332761,3321502,3323868,3322475,3316230,3322005,3313621,3318990,3328119,3312419,3321780,3321442,3312142,3313566,3322195,3314227,3321480,3331402,3403044,3327686,3321782,3330472,3322019,3322421,3322227,3322235,3312479,3321420,3428851,3312417,3322023,3322565,3312435,3313570,3312451,3314370,3312459,3322099,3322133,3321416,3318475,3331400,3319360,3322025,3318865,3321478,3318988]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5681</Words>
  <Application>WPS 演示</Application>
  <PresentationFormat>宽屏</PresentationFormat>
  <Paragraphs>474</Paragraphs>
  <Slides>21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Wingdings</vt:lpstr>
      <vt:lpstr>方正宝黑体 简 Light</vt:lpstr>
      <vt:lpstr>思源黑体 CN Normal</vt:lpstr>
      <vt:lpstr>思源黑体 CN Medium</vt:lpstr>
      <vt:lpstr>思源黑体 CN Heavy</vt:lpstr>
      <vt:lpstr>兰米黑体</vt:lpstr>
      <vt:lpstr>Georgia</vt:lpstr>
      <vt:lpstr>黑体</vt:lpstr>
      <vt:lpstr>Arial Unicode MS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C_Hokcheung</cp:lastModifiedBy>
  <cp:revision>489</cp:revision>
  <dcterms:created xsi:type="dcterms:W3CDTF">2022-12-31T05:43:00Z</dcterms:created>
  <dcterms:modified xsi:type="dcterms:W3CDTF">2026-09-16T11:51:55Z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B3DB178E8EED481CA5D3B9A0E486D465_13</vt:lpwstr>
  </property>
</Properties>
</file>