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4"/>
  </p:notesMasterIdLst>
  <p:handoutMasterIdLst>
    <p:handoutMasterId r:id="rId25"/>
  </p:handoutMasterIdLst>
  <p:sldIdLst>
    <p:sldId id="4166" r:id="rId4"/>
    <p:sldId id="4167" r:id="rId5"/>
    <p:sldId id="4168" r:id="rId6"/>
    <p:sldId id="4591" r:id="rId7"/>
    <p:sldId id="4589" r:id="rId8"/>
    <p:sldId id="4588" r:id="rId9"/>
    <p:sldId id="4586" r:id="rId10"/>
    <p:sldId id="4533" r:id="rId11"/>
    <p:sldId id="4585" r:id="rId12"/>
    <p:sldId id="4571" r:id="rId13"/>
    <p:sldId id="4229" r:id="rId14"/>
    <p:sldId id="4581" r:id="rId15"/>
    <p:sldId id="4590" r:id="rId16"/>
    <p:sldId id="4183" r:id="rId17"/>
    <p:sldId id="4426" r:id="rId18"/>
    <p:sldId id="4184" r:id="rId19"/>
    <p:sldId id="4209" r:id="rId20"/>
    <p:sldId id="4443" r:id="rId21"/>
    <p:sldId id="4592" r:id="rId22"/>
    <p:sldId id="4593" r:id="rId23"/>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23B253"/>
    <a:srgbClr val="F315F3"/>
    <a:srgbClr val="D7000F"/>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32"/>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0" Type="http://schemas.openxmlformats.org/officeDocument/2006/relationships/tags" Target="tags/tag157.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19.png"/><Relationship Id="rId1"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8.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9.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0.xml"/><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8.xml"/><Relationship Id="rId6" Type="http://schemas.openxmlformats.org/officeDocument/2006/relationships/image" Target="../media/image38.png"/><Relationship Id="rId5" Type="http://schemas.openxmlformats.org/officeDocument/2006/relationships/tags" Target="../tags/tag147.xml"/><Relationship Id="rId4" Type="http://schemas.openxmlformats.org/officeDocument/2006/relationships/image" Target="../media/image3.png"/><Relationship Id="rId3" Type="http://schemas.openxmlformats.org/officeDocument/2006/relationships/tags" Target="../tags/tag146.xml"/><Relationship Id="rId2" Type="http://schemas.openxmlformats.org/officeDocument/2006/relationships/image" Target="../media/image1.png"/><Relationship Id="rId1" Type="http://schemas.openxmlformats.org/officeDocument/2006/relationships/tags" Target="../tags/tag145.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2.xml"/><Relationship Id="rId6" Type="http://schemas.openxmlformats.org/officeDocument/2006/relationships/image" Target="../media/image39.png"/><Relationship Id="rId5" Type="http://schemas.openxmlformats.org/officeDocument/2006/relationships/tags" Target="../tags/tag151.xml"/><Relationship Id="rId4" Type="http://schemas.openxmlformats.org/officeDocument/2006/relationships/image" Target="../media/image3.png"/><Relationship Id="rId3" Type="http://schemas.openxmlformats.org/officeDocument/2006/relationships/tags" Target="../tags/tag150.xml"/><Relationship Id="rId2" Type="http://schemas.openxmlformats.org/officeDocument/2006/relationships/image" Target="../media/image1.png"/><Relationship Id="rId1" Type="http://schemas.openxmlformats.org/officeDocument/2006/relationships/tags" Target="../tags/tag149.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image" Target="../media/image3.png"/><Relationship Id="rId3" Type="http://schemas.openxmlformats.org/officeDocument/2006/relationships/tags" Target="../tags/tag154.xml"/><Relationship Id="rId2" Type="http://schemas.openxmlformats.org/officeDocument/2006/relationships/image" Target="../media/image1.png"/><Relationship Id="rId1" Type="http://schemas.openxmlformats.org/officeDocument/2006/relationships/tags" Target="../tags/tag15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2.xml"/><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4.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5.xml"/><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6.xml"/><Relationship Id="rId2" Type="http://schemas.openxmlformats.org/officeDocument/2006/relationships/image" Target="../media/image17.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增量不足：突破仍会反复</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405765" y="880110"/>
            <a:ext cx="4798695" cy="38265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5592445" y="880110"/>
            <a:ext cx="4824095" cy="3826510"/>
          </a:xfrm>
          <a:prstGeom prst="rect">
            <a:avLst/>
          </a:prstGeom>
          <a:ln>
            <a:solidFill>
              <a:schemeClr val="accent1"/>
            </a:solidFill>
          </a:ln>
        </p:spPr>
      </p:pic>
      <p:sp>
        <p:nvSpPr>
          <p:cNvPr id="5" name="文本框 4"/>
          <p:cNvSpPr txBox="1"/>
          <p:nvPr/>
        </p:nvSpPr>
        <p:spPr>
          <a:xfrm>
            <a:off x="661670" y="4818380"/>
            <a:ext cx="4286250" cy="368300"/>
          </a:xfrm>
          <a:prstGeom prst="rect">
            <a:avLst/>
          </a:prstGeom>
          <a:noFill/>
        </p:spPr>
        <p:txBody>
          <a:bodyPr wrap="square" rtlCol="0">
            <a:spAutoFit/>
          </a:bodyPr>
          <a:p>
            <a:r>
              <a:rPr lang="zh-CN" altLang="en-US">
                <a:highlight>
                  <a:srgbClr val="FFFF00"/>
                </a:highlight>
              </a:rPr>
              <a:t>①突破涨幅不大增量不足，进入震荡</a:t>
            </a:r>
            <a:endParaRPr lang="zh-CN" altLang="en-US">
              <a:highlight>
                <a:srgbClr val="FFFF00"/>
              </a:highlight>
            </a:endParaRPr>
          </a:p>
        </p:txBody>
      </p:sp>
      <p:sp>
        <p:nvSpPr>
          <p:cNvPr id="6" name="文本框 5"/>
          <p:cNvSpPr txBox="1"/>
          <p:nvPr/>
        </p:nvSpPr>
        <p:spPr>
          <a:xfrm>
            <a:off x="5767705" y="4818380"/>
            <a:ext cx="4222115" cy="700405"/>
          </a:xfrm>
          <a:prstGeom prst="rect">
            <a:avLst/>
          </a:prstGeom>
          <a:noFill/>
        </p:spPr>
        <p:txBody>
          <a:bodyPr wrap="square" rtlCol="0">
            <a:spAutoFit/>
          </a:bodyPr>
          <a:p>
            <a:pPr>
              <a:lnSpc>
                <a:spcPct val="110000"/>
              </a:lnSpc>
            </a:pPr>
            <a:r>
              <a:rPr lang="zh-CN" altLang="en-US">
                <a:highlight>
                  <a:srgbClr val="FFFF00"/>
                </a:highlight>
              </a:rPr>
              <a:t>②突破涨幅较大，遇到平台快速回落</a:t>
            </a:r>
            <a:endParaRPr lang="zh-CN" altLang="en-US">
              <a:highlight>
                <a:srgbClr val="FFFF00"/>
              </a:highlight>
            </a:endParaRPr>
          </a:p>
          <a:p>
            <a:pPr>
              <a:lnSpc>
                <a:spcPct val="110000"/>
              </a:lnSpc>
            </a:pPr>
            <a:r>
              <a:rPr lang="zh-CN" altLang="en-US">
                <a:highlight>
                  <a:srgbClr val="FFFF00"/>
                </a:highlight>
              </a:rPr>
              <a:t>（筹码峰套牢盘</a:t>
            </a:r>
            <a:r>
              <a:rPr lang="en-US" altLang="zh-CN">
                <a:highlight>
                  <a:srgbClr val="FFFF00"/>
                </a:highlight>
              </a:rPr>
              <a:t>+</a:t>
            </a:r>
            <a:r>
              <a:rPr lang="zh-CN" altLang="en-US">
                <a:highlight>
                  <a:srgbClr val="FFFF00"/>
                </a:highlight>
              </a:rPr>
              <a:t>短期获利盘回吐）</a:t>
            </a:r>
            <a:endParaRPr lang="zh-CN" altLang="en-US">
              <a:highlight>
                <a:srgbClr val="FFFF00"/>
              </a:highlight>
            </a:endParaRPr>
          </a:p>
        </p:txBody>
      </p:sp>
      <p:sp>
        <p:nvSpPr>
          <p:cNvPr id="8" name="椭圆 7"/>
          <p:cNvSpPr/>
          <p:nvPr/>
        </p:nvSpPr>
        <p:spPr>
          <a:xfrm>
            <a:off x="8092440" y="3623310"/>
            <a:ext cx="372745" cy="42037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银行</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VS</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科技（跷跷板）</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07010" y="891540"/>
            <a:ext cx="5372735" cy="5157470"/>
          </a:xfrm>
          <a:prstGeom prst="rect">
            <a:avLst/>
          </a:prstGeom>
          <a:ln>
            <a:solidFill>
              <a:schemeClr val="accent1"/>
            </a:solidFill>
          </a:ln>
        </p:spPr>
      </p:pic>
      <p:pic>
        <p:nvPicPr>
          <p:cNvPr id="4" name="图片 3"/>
          <p:cNvPicPr>
            <a:picLocks noChangeAspect="1"/>
          </p:cNvPicPr>
          <p:nvPr/>
        </p:nvPicPr>
        <p:blipFill>
          <a:blip r:embed="rId2"/>
          <a:srcRect t="10218"/>
          <a:stretch>
            <a:fillRect/>
          </a:stretch>
        </p:blipFill>
        <p:spPr>
          <a:xfrm>
            <a:off x="5749925" y="942975"/>
            <a:ext cx="4610100" cy="271780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5118100" y="3771900"/>
            <a:ext cx="3357880" cy="260286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8610600" y="3771900"/>
            <a:ext cx="3145790" cy="2602865"/>
          </a:xfrm>
          <a:prstGeom prst="rect">
            <a:avLst/>
          </a:prstGeom>
          <a:ln>
            <a:solidFill>
              <a:schemeClr val="accent1"/>
            </a:solidFill>
          </a:ln>
        </p:spPr>
      </p:pic>
      <p:sp>
        <p:nvSpPr>
          <p:cNvPr id="8" name="文本框 7"/>
          <p:cNvSpPr txBox="1"/>
          <p:nvPr/>
        </p:nvSpPr>
        <p:spPr>
          <a:xfrm>
            <a:off x="2773680" y="2148840"/>
            <a:ext cx="2857500" cy="1004570"/>
          </a:xfrm>
          <a:prstGeom prst="rect">
            <a:avLst/>
          </a:prstGeom>
          <a:noFill/>
        </p:spPr>
        <p:txBody>
          <a:bodyPr wrap="square" rtlCol="0">
            <a:spAutoFit/>
          </a:bodyPr>
          <a:p>
            <a:pPr>
              <a:lnSpc>
                <a:spcPct val="110000"/>
              </a:lnSpc>
            </a:pPr>
            <a:r>
              <a:rPr lang="zh-CN" altLang="en-US">
                <a:highlight>
                  <a:srgbClr val="FFFF00"/>
                </a:highlight>
              </a:rPr>
              <a:t>银行如果持续走弱</a:t>
            </a:r>
            <a:endParaRPr lang="zh-CN" altLang="en-US">
              <a:highlight>
                <a:srgbClr val="FFFF00"/>
              </a:highlight>
            </a:endParaRPr>
          </a:p>
          <a:p>
            <a:pPr>
              <a:lnSpc>
                <a:spcPct val="110000"/>
              </a:lnSpc>
            </a:pPr>
            <a:r>
              <a:rPr lang="zh-CN" altLang="en-US">
                <a:highlight>
                  <a:srgbClr val="FFFF00"/>
                </a:highlight>
              </a:rPr>
              <a:t>科技类持续走强，</a:t>
            </a:r>
            <a:endParaRPr lang="zh-CN" altLang="en-US">
              <a:highlight>
                <a:srgbClr val="FFFF00"/>
              </a:highlight>
            </a:endParaRPr>
          </a:p>
          <a:p>
            <a:pPr>
              <a:lnSpc>
                <a:spcPct val="110000"/>
              </a:lnSpc>
            </a:pPr>
            <a:r>
              <a:rPr lang="zh-CN" altLang="en-US">
                <a:highlight>
                  <a:srgbClr val="FFFF00"/>
                </a:highlight>
              </a:rPr>
              <a:t>则佐证试错科技方向</a:t>
            </a:r>
            <a:endParaRPr lang="zh-CN" altLang="en-US">
              <a:highlight>
                <a:srgbClr val="FFFF00"/>
              </a:highlight>
            </a:endParaRPr>
          </a:p>
        </p:txBody>
      </p:sp>
      <p:sp>
        <p:nvSpPr>
          <p:cNvPr id="9" name="文本框 8"/>
          <p:cNvSpPr txBox="1"/>
          <p:nvPr/>
        </p:nvSpPr>
        <p:spPr>
          <a:xfrm>
            <a:off x="11426190" y="2538095"/>
            <a:ext cx="4064000" cy="368300"/>
          </a:xfrm>
          <a:prstGeom prst="rect">
            <a:avLst/>
          </a:prstGeom>
          <a:noFill/>
        </p:spPr>
        <p:txBody>
          <a:bodyPr wrap="square" rtlCol="0">
            <a:spAutoFit/>
          </a:bodyPr>
          <a:p>
            <a:endParaRPr lang="zh-CN" altLang="en-US"/>
          </a:p>
        </p:txBody>
      </p:sp>
    </p:spTree>
    <p:custDataLst>
      <p:tags r:id="rId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熊线上移：细分科技类</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67970" y="952500"/>
            <a:ext cx="4888865" cy="518350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5302885" y="768350"/>
            <a:ext cx="3247390" cy="277495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8091170" y="1143635"/>
            <a:ext cx="3674110" cy="228536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4749165" y="3589020"/>
            <a:ext cx="3801110" cy="2492375"/>
          </a:xfrm>
          <a:prstGeom prst="rect">
            <a:avLst/>
          </a:prstGeom>
          <a:ln>
            <a:solidFill>
              <a:schemeClr val="accent1"/>
            </a:solidFill>
          </a:ln>
        </p:spPr>
      </p:pic>
      <p:pic>
        <p:nvPicPr>
          <p:cNvPr id="8" name="图片 7"/>
          <p:cNvPicPr>
            <a:picLocks noChangeAspect="1"/>
          </p:cNvPicPr>
          <p:nvPr/>
        </p:nvPicPr>
        <p:blipFill>
          <a:blip r:embed="rId5"/>
          <a:stretch>
            <a:fillRect/>
          </a:stretch>
        </p:blipFill>
        <p:spPr>
          <a:xfrm>
            <a:off x="8292465" y="3759835"/>
            <a:ext cx="3472815" cy="2518410"/>
          </a:xfrm>
          <a:prstGeom prst="rect">
            <a:avLst/>
          </a:prstGeom>
          <a:ln>
            <a:solidFill>
              <a:schemeClr val="accent1"/>
            </a:solidFill>
          </a:ln>
        </p:spPr>
      </p:pic>
    </p:spTree>
    <p:custDataLst>
      <p:tags r:id="rId6"/>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主题猎手1920_1080_1789545725674"/>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1920x1080 拷贝 2_1789545737460"/>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4207510" y="1217295"/>
            <a:ext cx="738759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周线双底构筑</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金叉布局反弹</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2026.9.16</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中期节奏</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171"/>
          <a:stretch>
            <a:fillRect/>
          </a:stretch>
        </p:blipFill>
        <p:spPr>
          <a:xfrm>
            <a:off x="319405" y="861060"/>
            <a:ext cx="10808335" cy="5552440"/>
          </a:xfrm>
          <a:prstGeom prst="rect">
            <a:avLst/>
          </a:prstGeom>
        </p:spPr>
      </p:pic>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短期筑底节奏</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280670" y="960755"/>
            <a:ext cx="6763385" cy="5301615"/>
          </a:xfrm>
          <a:prstGeom prst="rect">
            <a:avLst/>
          </a:prstGeom>
          <a:ln>
            <a:solidFill>
              <a:schemeClr val="accent1"/>
            </a:solidFill>
          </a:ln>
        </p:spPr>
      </p:pic>
      <p:pic>
        <p:nvPicPr>
          <p:cNvPr id="9" name="图片 8" descr="行情的阶段（2021）"/>
          <p:cNvPicPr>
            <a:picLocks noChangeAspect="1"/>
          </p:cNvPicPr>
          <p:nvPr/>
        </p:nvPicPr>
        <p:blipFill>
          <a:blip r:embed="rId2"/>
          <a:stretch>
            <a:fillRect/>
          </a:stretch>
        </p:blipFill>
        <p:spPr>
          <a:xfrm>
            <a:off x="7249795" y="960755"/>
            <a:ext cx="4671695" cy="2602230"/>
          </a:xfrm>
          <a:prstGeom prst="rect">
            <a:avLst/>
          </a:prstGeom>
          <a:ln>
            <a:solidFill>
              <a:schemeClr val="accent1"/>
            </a:solidFill>
          </a:ln>
        </p:spPr>
      </p:pic>
      <p:sp>
        <p:nvSpPr>
          <p:cNvPr id="10" name="椭圆 9"/>
          <p:cNvSpPr/>
          <p:nvPr/>
        </p:nvSpPr>
        <p:spPr>
          <a:xfrm>
            <a:off x="8052435" y="2265680"/>
            <a:ext cx="2310130" cy="722630"/>
          </a:xfrm>
          <a:prstGeom prst="ellipse">
            <a:avLst/>
          </a:prstGeom>
          <a:solidFill>
            <a:schemeClr val="accent1">
              <a:alpha val="42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7179310" y="4163060"/>
            <a:ext cx="5012690" cy="645160"/>
          </a:xfrm>
          <a:prstGeom prst="rect">
            <a:avLst/>
          </a:prstGeom>
          <a:noFill/>
        </p:spPr>
        <p:txBody>
          <a:bodyPr wrap="square" rtlCol="0">
            <a:spAutoFit/>
          </a:bodyPr>
          <a:p>
            <a:r>
              <a:rPr lang="zh-CN" altLang="en-US">
                <a:solidFill>
                  <a:srgbClr val="0029DA"/>
                </a:solidFill>
              </a:rPr>
              <a:t>顶部阶段：</a:t>
            </a:r>
            <a:r>
              <a:rPr lang="zh-CN" altLang="en-US"/>
              <a:t>破位止损分批卖</a:t>
            </a:r>
            <a:endParaRPr lang="zh-CN" altLang="en-US"/>
          </a:p>
          <a:p>
            <a:r>
              <a:rPr lang="zh-CN" altLang="en-US">
                <a:solidFill>
                  <a:srgbClr val="FF0000"/>
                </a:solidFill>
              </a:rPr>
              <a:t>底部阶段：</a:t>
            </a:r>
            <a:r>
              <a:rPr lang="zh-CN" altLang="en-US"/>
              <a:t>不轻易止损，等待修复，卖在反弹。</a:t>
            </a:r>
            <a:endParaRPr lang="zh-CN" altLang="en-US"/>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大盘：调整末期，夯实底部</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727"/>
          <a:stretch>
            <a:fillRect/>
          </a:stretch>
        </p:blipFill>
        <p:spPr>
          <a:xfrm>
            <a:off x="898525" y="887095"/>
            <a:ext cx="10230485" cy="5405755"/>
          </a:xfrm>
          <a:prstGeom prst="rect">
            <a:avLst/>
          </a:prstGeom>
          <a:ln>
            <a:solidFill>
              <a:schemeClr val="accent1"/>
            </a:solidFill>
          </a:ln>
        </p:spPr>
      </p:pic>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月中市场有望企稳</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291465" y="768350"/>
            <a:ext cx="3791585" cy="4609465"/>
          </a:xfrm>
          <a:prstGeom prst="rect">
            <a:avLst/>
          </a:prstGeom>
          <a:ln>
            <a:solidFill>
              <a:schemeClr val="accent1"/>
            </a:solidFill>
          </a:ln>
        </p:spPr>
      </p:pic>
      <p:sp>
        <p:nvSpPr>
          <p:cNvPr id="8" name="文本框 7"/>
          <p:cNvSpPr txBox="1"/>
          <p:nvPr/>
        </p:nvSpPr>
        <p:spPr>
          <a:xfrm>
            <a:off x="860425" y="5529580"/>
            <a:ext cx="2405380" cy="368300"/>
          </a:xfrm>
          <a:prstGeom prst="rect">
            <a:avLst/>
          </a:prstGeom>
          <a:noFill/>
        </p:spPr>
        <p:txBody>
          <a:bodyPr wrap="square" rtlCol="0">
            <a:spAutoFit/>
          </a:bodyPr>
          <a:p>
            <a:r>
              <a:rPr lang="zh-CN" altLang="en-US">
                <a:highlight>
                  <a:srgbClr val="FFFF00"/>
                </a:highlight>
              </a:rPr>
              <a:t>周线构筑双底</a:t>
            </a:r>
            <a:endParaRPr lang="zh-CN" altLang="en-US">
              <a:highlight>
                <a:srgbClr val="FFFF00"/>
              </a:highlight>
            </a:endParaRPr>
          </a:p>
        </p:txBody>
      </p:sp>
      <p:pic>
        <p:nvPicPr>
          <p:cNvPr id="9" name="图片 8"/>
          <p:cNvPicPr>
            <a:picLocks noChangeAspect="1"/>
          </p:cNvPicPr>
          <p:nvPr/>
        </p:nvPicPr>
        <p:blipFill>
          <a:blip r:embed="rId2"/>
          <a:srcRect t="1129"/>
          <a:stretch>
            <a:fillRect/>
          </a:stretch>
        </p:blipFill>
        <p:spPr>
          <a:xfrm>
            <a:off x="4220210" y="768350"/>
            <a:ext cx="5331460" cy="4608830"/>
          </a:xfrm>
          <a:prstGeom prst="rect">
            <a:avLst/>
          </a:prstGeom>
          <a:ln>
            <a:solidFill>
              <a:schemeClr val="accent1"/>
            </a:solidFill>
          </a:ln>
        </p:spPr>
      </p:pic>
      <p:sp>
        <p:nvSpPr>
          <p:cNvPr id="10" name="文本框 9"/>
          <p:cNvSpPr txBox="1"/>
          <p:nvPr/>
        </p:nvSpPr>
        <p:spPr>
          <a:xfrm>
            <a:off x="4920615" y="5522595"/>
            <a:ext cx="4064000" cy="368300"/>
          </a:xfrm>
          <a:prstGeom prst="rect">
            <a:avLst/>
          </a:prstGeom>
          <a:noFill/>
        </p:spPr>
        <p:txBody>
          <a:bodyPr wrap="square" rtlCol="0">
            <a:spAutoFit/>
          </a:bodyPr>
          <a:p>
            <a:r>
              <a:rPr lang="zh-CN" altLang="en-US">
                <a:highlight>
                  <a:srgbClr val="FFFF00"/>
                </a:highlight>
              </a:rPr>
              <a:t>地量群，往往在调整末期出现</a:t>
            </a:r>
            <a:endParaRPr lang="zh-CN" altLang="en-US">
              <a:highlight>
                <a:srgbClr val="FFFF00"/>
              </a:highlight>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上证（</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3850</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一带支撑）</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p:nvPr/>
        </p:nvPicPr>
        <p:blipFill>
          <a:blip r:embed="rId1"/>
          <a:srcRect t="5814"/>
          <a:stretch>
            <a:fillRect/>
          </a:stretch>
        </p:blipFill>
        <p:spPr>
          <a:xfrm>
            <a:off x="0" y="908685"/>
            <a:ext cx="8587740" cy="5469255"/>
          </a:xfrm>
          <a:prstGeom prst="rect">
            <a:avLst/>
          </a:prstGeom>
          <a:ln>
            <a:solidFill>
              <a:schemeClr val="accent1"/>
            </a:solidFill>
          </a:ln>
        </p:spPr>
      </p:pic>
      <p:sp>
        <p:nvSpPr>
          <p:cNvPr id="4" name="文本框 3"/>
          <p:cNvSpPr txBox="1"/>
          <p:nvPr/>
        </p:nvSpPr>
        <p:spPr>
          <a:xfrm>
            <a:off x="8682355" y="1623695"/>
            <a:ext cx="3398520" cy="2028825"/>
          </a:xfrm>
          <a:prstGeom prst="rect">
            <a:avLst/>
          </a:prstGeom>
          <a:noFill/>
        </p:spPr>
        <p:txBody>
          <a:bodyPr wrap="square" rtlCol="0">
            <a:spAutoFit/>
          </a:bodyPr>
          <a:p>
            <a:pPr>
              <a:lnSpc>
                <a:spcPct val="120000"/>
              </a:lnSpc>
            </a:pPr>
            <a:r>
              <a:rPr lang="zh-CN" altLang="en-US">
                <a:highlight>
                  <a:srgbClr val="FFFF00"/>
                </a:highlight>
              </a:rPr>
              <a:t>①</a:t>
            </a:r>
            <a:r>
              <a:rPr lang="en-US" altLang="zh-CN">
                <a:highlight>
                  <a:srgbClr val="FFFF00"/>
                </a:highlight>
              </a:rPr>
              <a:t>9-10</a:t>
            </a:r>
            <a:r>
              <a:rPr lang="zh-CN" altLang="en-US">
                <a:highlight>
                  <a:srgbClr val="FFFF00"/>
                </a:highlight>
              </a:rPr>
              <a:t>月大盘</a:t>
            </a:r>
            <a:r>
              <a:rPr lang="zh-CN" altLang="en-US">
                <a:solidFill>
                  <a:srgbClr val="FF0000"/>
                </a:solidFill>
                <a:highlight>
                  <a:srgbClr val="FFFF00"/>
                </a:highlight>
              </a:rPr>
              <a:t>周线金叉</a:t>
            </a:r>
            <a:endParaRPr lang="zh-CN" altLang="en-US">
              <a:highlight>
                <a:srgbClr val="FFFF00"/>
              </a:highlight>
            </a:endParaRPr>
          </a:p>
          <a:p>
            <a:pPr>
              <a:lnSpc>
                <a:spcPct val="120000"/>
              </a:lnSpc>
            </a:pPr>
            <a:r>
              <a:rPr lang="zh-CN" altLang="en-US">
                <a:highlight>
                  <a:srgbClr val="FFFF00"/>
                </a:highlight>
              </a:rPr>
              <a:t>②指数</a:t>
            </a:r>
            <a:r>
              <a:rPr lang="en-US" altLang="zh-CN">
                <a:solidFill>
                  <a:srgbClr val="FF0000"/>
                </a:solidFill>
                <a:highlight>
                  <a:srgbClr val="FFFF00"/>
                </a:highlight>
              </a:rPr>
              <a:t>3850</a:t>
            </a:r>
            <a:r>
              <a:rPr lang="zh-CN" altLang="en-US">
                <a:highlight>
                  <a:srgbClr val="FFFF00"/>
                </a:highlight>
              </a:rPr>
              <a:t>一带的支撑</a:t>
            </a:r>
            <a:endParaRPr lang="zh-CN" altLang="en-US">
              <a:highlight>
                <a:srgbClr val="FFFF00"/>
              </a:highlight>
            </a:endParaRPr>
          </a:p>
          <a:p>
            <a:pPr>
              <a:lnSpc>
                <a:spcPct val="120000"/>
              </a:lnSpc>
            </a:pPr>
            <a:r>
              <a:rPr lang="zh-CN" altLang="en-US">
                <a:highlight>
                  <a:srgbClr val="FFFF00"/>
                </a:highlight>
              </a:rPr>
              <a:t>③大盘</a:t>
            </a:r>
            <a:r>
              <a:rPr lang="zh-CN" altLang="en-US">
                <a:solidFill>
                  <a:srgbClr val="FF0000"/>
                </a:solidFill>
                <a:highlight>
                  <a:srgbClr val="FFFF00"/>
                </a:highlight>
              </a:rPr>
              <a:t>资金翻红</a:t>
            </a:r>
            <a:r>
              <a:rPr lang="zh-CN" altLang="en-US">
                <a:highlight>
                  <a:srgbClr val="FFFF00"/>
                </a:highlight>
              </a:rPr>
              <a:t>进攻的方向</a:t>
            </a:r>
            <a:endParaRPr lang="zh-CN" altLang="en-US">
              <a:highlight>
                <a:srgbClr val="FFFF00"/>
              </a:highlight>
            </a:endParaRPr>
          </a:p>
          <a:p>
            <a:pPr>
              <a:lnSpc>
                <a:spcPct val="120000"/>
              </a:lnSpc>
            </a:pPr>
            <a:endParaRPr lang="zh-CN" altLang="en-US">
              <a:highlight>
                <a:srgbClr val="FFFF00"/>
              </a:highlight>
            </a:endParaRPr>
          </a:p>
          <a:p>
            <a:pPr>
              <a:lnSpc>
                <a:spcPct val="120000"/>
              </a:lnSpc>
            </a:pPr>
            <a:r>
              <a:rPr lang="en-US" altLang="zh-CN">
                <a:highlight>
                  <a:srgbClr val="FFFF00"/>
                </a:highlight>
              </a:rPr>
              <a:t>3900</a:t>
            </a:r>
            <a:r>
              <a:rPr lang="zh-CN" altLang="en-US">
                <a:highlight>
                  <a:srgbClr val="FFFF00"/>
                </a:highlight>
              </a:rPr>
              <a:t>点以下宽基分批布局机会</a:t>
            </a:r>
            <a:endParaRPr lang="zh-CN" altLang="en-US">
              <a:highlight>
                <a:srgbClr val="FFFF00"/>
              </a:highlight>
            </a:endParaRPr>
          </a:p>
          <a:p>
            <a:endParaRPr lang="zh-CN" altLang="en-US">
              <a:highlight>
                <a:srgbClr val="FFFF00"/>
              </a:highlight>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板块：超跌反弹，考验增量</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210820" y="889635"/>
            <a:ext cx="5118100" cy="2139950"/>
          </a:xfrm>
          <a:prstGeom prst="rect">
            <a:avLst/>
          </a:prstGeom>
          <a:ln>
            <a:solidFill>
              <a:schemeClr val="accent1"/>
            </a:solidFill>
          </a:ln>
        </p:spPr>
      </p:pic>
      <p:pic>
        <p:nvPicPr>
          <p:cNvPr id="8" name="图片 7"/>
          <p:cNvPicPr>
            <a:picLocks noChangeAspect="1"/>
          </p:cNvPicPr>
          <p:nvPr/>
        </p:nvPicPr>
        <p:blipFill>
          <a:blip r:embed="rId2"/>
          <a:stretch>
            <a:fillRect/>
          </a:stretch>
        </p:blipFill>
        <p:spPr>
          <a:xfrm>
            <a:off x="5939790" y="889635"/>
            <a:ext cx="4524375" cy="3249295"/>
          </a:xfrm>
          <a:prstGeom prst="rect">
            <a:avLst/>
          </a:prstGeom>
          <a:ln>
            <a:solidFill>
              <a:schemeClr val="accent1"/>
            </a:solidFill>
          </a:ln>
        </p:spPr>
      </p:pic>
      <p:sp>
        <p:nvSpPr>
          <p:cNvPr id="13" name="文本框 12"/>
          <p:cNvSpPr txBox="1"/>
          <p:nvPr/>
        </p:nvSpPr>
        <p:spPr>
          <a:xfrm>
            <a:off x="6602730" y="4325620"/>
            <a:ext cx="3444240" cy="700405"/>
          </a:xfrm>
          <a:prstGeom prst="rect">
            <a:avLst/>
          </a:prstGeom>
          <a:noFill/>
        </p:spPr>
        <p:txBody>
          <a:bodyPr wrap="square" rtlCol="0">
            <a:spAutoFit/>
          </a:bodyPr>
          <a:p>
            <a:pPr>
              <a:lnSpc>
                <a:spcPct val="110000"/>
              </a:lnSpc>
            </a:pPr>
            <a:r>
              <a:rPr lang="zh-CN" altLang="en-US">
                <a:highlight>
                  <a:srgbClr val="FFFF00"/>
                </a:highlight>
              </a:rPr>
              <a:t>②细分热点开始有</a:t>
            </a:r>
            <a:r>
              <a:rPr lang="zh-CN" altLang="en-US">
                <a:solidFill>
                  <a:srgbClr val="FF0000"/>
                </a:solidFill>
                <a:highlight>
                  <a:srgbClr val="FFFF00"/>
                </a:highlight>
              </a:rPr>
              <a:t>局部突破</a:t>
            </a:r>
            <a:endParaRPr lang="zh-CN" altLang="en-US">
              <a:solidFill>
                <a:srgbClr val="FF0000"/>
              </a:solidFill>
              <a:highlight>
                <a:srgbClr val="FFFF00"/>
              </a:highlight>
            </a:endParaRPr>
          </a:p>
          <a:p>
            <a:pPr>
              <a:lnSpc>
                <a:spcPct val="110000"/>
              </a:lnSpc>
            </a:pPr>
            <a:r>
              <a:rPr lang="zh-CN" altLang="en-US">
                <a:highlight>
                  <a:srgbClr val="FFFF00"/>
                </a:highlight>
              </a:rPr>
              <a:t>（已经有抄底资金出现）</a:t>
            </a:r>
            <a:endParaRPr lang="zh-CN" altLang="en-US">
              <a:highlight>
                <a:srgbClr val="FFFF00"/>
              </a:highlight>
            </a:endParaRPr>
          </a:p>
        </p:txBody>
      </p:sp>
      <p:sp>
        <p:nvSpPr>
          <p:cNvPr id="14" name="文本框 13"/>
          <p:cNvSpPr txBox="1"/>
          <p:nvPr/>
        </p:nvSpPr>
        <p:spPr>
          <a:xfrm>
            <a:off x="909955" y="3150870"/>
            <a:ext cx="3619500" cy="700405"/>
          </a:xfrm>
          <a:prstGeom prst="rect">
            <a:avLst/>
          </a:prstGeom>
          <a:noFill/>
        </p:spPr>
        <p:txBody>
          <a:bodyPr wrap="square" rtlCol="0">
            <a:spAutoFit/>
          </a:bodyPr>
          <a:p>
            <a:pPr algn="ctr">
              <a:lnSpc>
                <a:spcPct val="110000"/>
              </a:lnSpc>
            </a:pPr>
            <a:r>
              <a:rPr lang="zh-CN" altLang="en-US">
                <a:highlight>
                  <a:srgbClr val="FFFF00"/>
                </a:highlight>
                <a:sym typeface="+mn-ea"/>
              </a:rPr>
              <a:t>①</a:t>
            </a:r>
            <a:r>
              <a:rPr lang="zh-CN" altLang="en-US">
                <a:solidFill>
                  <a:srgbClr val="23B253"/>
                </a:solidFill>
                <a:highlight>
                  <a:srgbClr val="FFFF00"/>
                </a:highlight>
                <a:sym typeface="+mn-ea"/>
              </a:rPr>
              <a:t>熊线上移</a:t>
            </a:r>
            <a:r>
              <a:rPr lang="zh-CN" altLang="en-US">
                <a:highlight>
                  <a:srgbClr val="FFFF00"/>
                </a:highlight>
                <a:sym typeface="+mn-ea"/>
              </a:rPr>
              <a:t>板块还未出现</a:t>
            </a:r>
            <a:endParaRPr lang="zh-CN" altLang="en-US">
              <a:highlight>
                <a:srgbClr val="FFFF00"/>
              </a:highlight>
            </a:endParaRPr>
          </a:p>
          <a:p>
            <a:pPr algn="ctr">
              <a:lnSpc>
                <a:spcPct val="110000"/>
              </a:lnSpc>
            </a:pPr>
            <a:r>
              <a:rPr lang="zh-CN" altLang="en-US">
                <a:highlight>
                  <a:srgbClr val="FFFF00"/>
                </a:highlight>
                <a:sym typeface="+mn-ea"/>
              </a:rPr>
              <a:t>（大多数股趋势没突破）</a:t>
            </a:r>
            <a:endParaRPr lang="zh-CN" altLang="en-US">
              <a:highlight>
                <a:srgbClr val="FFFF00"/>
              </a:highlight>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wm#"/>
  <p:tag name="KSO_WM_TEMPLATE_CATEGORY" val="custom"/>
  <p:tag name="KSO_WM_TEMPLATE_INDEX" val="20205081"/>
</p:tagLst>
</file>

<file path=ppt/tags/tag157.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1537</Words>
  <Application>WPS 演示</Application>
  <PresentationFormat>宽屏</PresentationFormat>
  <Paragraphs>144</Paragraphs>
  <Slides>20</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20</vt:i4>
      </vt:variant>
    </vt:vector>
  </HeadingPairs>
  <TitlesOfParts>
    <vt:vector size="33"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1370</cp:revision>
  <dcterms:created xsi:type="dcterms:W3CDTF">2019-06-19T02:08:00Z</dcterms:created>
  <dcterms:modified xsi:type="dcterms:W3CDTF">2026-09-16T09:29:47Z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67F8E99CA25843CDBAFD0150A9FB820A</vt:lpwstr>
  </property>
</Properties>
</file>