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25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sldIdLst>
    <p:sldId id="481" r:id="rId3"/>
    <p:sldId id="267" r:id="rId4"/>
    <p:sldId id="329" r:id="rId5"/>
    <p:sldId id="759" r:id="rId6"/>
    <p:sldId id="743" r:id="rId7"/>
    <p:sldId id="765" r:id="rId8"/>
    <p:sldId id="766" r:id="rId9"/>
    <p:sldId id="730" r:id="rId10"/>
    <p:sldId id="767" r:id="rId11"/>
    <p:sldId id="601" r:id="rId12"/>
    <p:sldId id="771" r:id="rId13"/>
    <p:sldId id="734" r:id="rId14"/>
    <p:sldId id="735" r:id="rId15"/>
    <p:sldId id="736" r:id="rId16"/>
    <p:sldId id="737" r:id="rId17"/>
    <p:sldId id="738" r:id="rId18"/>
    <p:sldId id="739" r:id="rId19"/>
    <p:sldId id="740" r:id="rId20"/>
    <p:sldId id="741" r:id="rId21"/>
    <p:sldId id="742" r:id="rId22"/>
    <p:sldId id="751" r:id="rId23"/>
    <p:sldId id="752" r:id="rId24"/>
    <p:sldId id="753" r:id="rId25"/>
    <p:sldId id="755" r:id="rId26"/>
    <p:sldId id="756" r:id="rId27"/>
    <p:sldId id="757" r:id="rId28"/>
    <p:sldId id="758" r:id="rId29"/>
    <p:sldId id="760" r:id="rId30"/>
    <p:sldId id="764" r:id="rId31"/>
    <p:sldId id="763" r:id="rId32"/>
    <p:sldId id="768" r:id="rId33"/>
    <p:sldId id="769" r:id="rId34"/>
    <p:sldId id="770" r:id="rId36"/>
    <p:sldId id="272" r:id="rId37"/>
  </p:sldIdLst>
  <p:sldSz cx="12192000" cy="6858000"/>
  <p:notesSz cx="6858000" cy="9144000"/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0" userDrawn="1">
          <p15:clr>
            <a:srgbClr val="A4A3A4"/>
          </p15:clr>
        </p15:guide>
        <p15:guide id="2" pos="3787" userDrawn="1">
          <p15:clr>
            <a:srgbClr val="A4A3A4"/>
          </p15:clr>
        </p15:guide>
        <p15:guide id="3" pos="478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01" autoAdjust="0"/>
    <p:restoredTop sz="99761" autoAdjust="0"/>
  </p:normalViewPr>
  <p:slideViewPr>
    <p:cSldViewPr snapToGrid="0" showGuides="1">
      <p:cViewPr varScale="1">
        <p:scale>
          <a:sx n="110" d="100"/>
          <a:sy n="110" d="100"/>
        </p:scale>
        <p:origin x="924" y="108"/>
      </p:cViewPr>
      <p:guideLst>
        <p:guide orient="horz" pos="2200"/>
        <p:guide pos="3787"/>
        <p:guide pos="478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2" Type="http://schemas.openxmlformats.org/officeDocument/2006/relationships/tags" Target="tags/tag71.xml"/><Relationship Id="rId41" Type="http://schemas.openxmlformats.org/officeDocument/2006/relationships/commentAuthors" Target="commentAuthors.xml"/><Relationship Id="rId40" Type="http://schemas.openxmlformats.org/officeDocument/2006/relationships/tableStyles" Target="tableStyles.xml"/><Relationship Id="rId4" Type="http://schemas.openxmlformats.org/officeDocument/2006/relationships/slide" Target="slides/slide2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6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-6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28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 dirty="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2865" y="791210"/>
            <a:ext cx="12317095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资深投顾</a:t>
            </a:r>
            <a:r>
              <a:rPr lang="zh-CN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：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方建伟丨执业编</a:t>
            </a:r>
            <a:r>
              <a:rPr lang="zh-CN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号：</a:t>
            </a:r>
            <a:r>
              <a:rPr lang="en-US" altLang="zh-CN" sz="1200" b="0" i="0" dirty="0">
                <a:solidFill>
                  <a:schemeClr val="bg1">
                    <a:lumMod val="50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A1120613090012 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/192.168.10.86/素材/营销策划/7.课程/猎手-龙头狙击营/2024年/6月/1920x1080 -总.png1920x1080 -总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27.xml"/><Relationship Id="rId8" Type="http://schemas.openxmlformats.org/officeDocument/2006/relationships/tags" Target="../tags/tag26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31.xml"/><Relationship Id="rId12" Type="http://schemas.openxmlformats.org/officeDocument/2006/relationships/tags" Target="../tags/tag30.xml"/><Relationship Id="rId11" Type="http://schemas.openxmlformats.org/officeDocument/2006/relationships/tags" Target="../tags/tag29.xml"/><Relationship Id="rId10" Type="http://schemas.openxmlformats.org/officeDocument/2006/relationships/tags" Target="../tags/tag28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9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0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1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2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33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tags" Target="../tags/tag3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42.xml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3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48.xml"/><Relationship Id="rId8" Type="http://schemas.openxmlformats.org/officeDocument/2006/relationships/tags" Target="../tags/tag47.xml"/><Relationship Id="rId7" Type="http://schemas.openxmlformats.org/officeDocument/2006/relationships/tags" Target="../tags/tag46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0" Type="http://schemas.openxmlformats.org/officeDocument/2006/relationships/slideLayout" Target="../slideLayouts/slideLayout5.xml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9.xml"/><Relationship Id="rId1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0.xml"/><Relationship Id="rId1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1.xml"/><Relationship Id="rId1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2.xml"/><Relationship Id="rId1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3.xml"/><Relationship Id="rId1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4.xml"/><Relationship Id="rId1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5.xml"/><Relationship Id="rId1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6.xml"/><Relationship Id="rId1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7.xml"/><Relationship Id="rId1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8.xml"/><Relationship Id="rId1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9.xml"/><Relationship Id="rId1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0.xml"/><Relationship Id="rId1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1.xml"/><Relationship Id="rId1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2.xml"/><Relationship Id="rId1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3.xml"/><Relationship Id="rId1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4.xml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5.xml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6.xml"/><Relationship Id="rId1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tags" Target="../tags/tag6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68.xml"/><Relationship Id="rId1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tags" Target="../tags/tag69.xml"/><Relationship Id="rId1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70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36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8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9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0.xml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1.xml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方建伟</a:t>
            </a:r>
            <a:endParaRPr lang="zh-CN" altLang="en-US" sz="26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553970" y="4074160"/>
            <a:ext cx="3497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</a:t>
            </a:r>
            <a:r>
              <a:rPr lang="en-US" altLang="zh-CN" b="0" i="0" dirty="0">
                <a:solidFill>
                  <a:srgbClr val="B34500"/>
                </a:solidFill>
                <a:effectLst/>
                <a:latin typeface="思源黑体 CN Medium" panose="020B0600000000000000" charset="-122"/>
                <a:ea typeface="思源黑体 CN Medium" panose="020B0600000000000000" charset="-122"/>
              </a:rPr>
              <a:t>A1120613090012</a:t>
            </a:r>
            <a:endParaRPr lang="en-US" dirty="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09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17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1254760" y="4561205"/>
            <a:ext cx="6076950" cy="992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经传十大金牌讲师，从事证券行业10余年，自创一套“股海钓鱼操作系统”，真正教中小投资者能够理解市场，更好的适应市场，在市场当中稳定的获利！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01980" y="1681480"/>
            <a:ext cx="766762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sz="6000" b="1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强势涨停与</a:t>
            </a:r>
            <a:r>
              <a:rPr lang="en-US" altLang="zh-CN" sz="6000" b="1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EDB</a:t>
            </a:r>
            <a:r>
              <a:rPr lang="zh-CN" altLang="en-US" sz="6000" b="1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异动</a:t>
            </a:r>
            <a:endParaRPr lang="zh-CN" altLang="en-US" sz="6000" b="1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pic>
        <p:nvPicPr>
          <p:cNvPr id="7" name="图片 6" descr="方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1795" y="747712"/>
            <a:ext cx="2925445" cy="546989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945130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8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涨停跟风</a:t>
            </a:r>
            <a:endParaRPr lang="zh-CN" sz="80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2" name="图片 1" descr="1920x1080_175809367615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945130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8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涨停跟风</a:t>
            </a:r>
            <a:endParaRPr lang="zh-CN" sz="80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2460" y="793115"/>
            <a:ext cx="10784205" cy="5829935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8323580" y="963930"/>
            <a:ext cx="3093085" cy="3644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>
                <a:highlight>
                  <a:srgbClr val="FFFF00"/>
                </a:highlight>
              </a:rPr>
              <a:t>领涨股涨停类型选择</a:t>
            </a:r>
            <a:r>
              <a:rPr lang="en-US" altLang="zh-CN">
                <a:highlight>
                  <a:srgbClr val="FFFF00"/>
                </a:highlight>
              </a:rPr>
              <a:t> 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8362950" y="3525520"/>
            <a:ext cx="3053715" cy="3644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>
                <a:highlight>
                  <a:srgbClr val="FFFF00"/>
                </a:highlight>
              </a:rPr>
              <a:t>跟风股条件类型选择</a:t>
            </a:r>
            <a:endParaRPr lang="zh-CN">
              <a:highlight>
                <a:srgbClr val="FFFF00"/>
              </a:highlight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5325" y="906145"/>
            <a:ext cx="1305560" cy="1010920"/>
          </a:xfrm>
          <a:prstGeom prst="rect">
            <a:avLst/>
          </a:prstGeom>
        </p:spPr>
      </p:pic>
      <p:pic>
        <p:nvPicPr>
          <p:cNvPr id="4" name="图片 3" descr="指引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40425" y="1595120"/>
            <a:ext cx="691515" cy="691515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3497580" y="1960880"/>
            <a:ext cx="1737360" cy="3549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领涨股</a:t>
            </a:r>
            <a:r>
              <a:rPr lang="en-US">
                <a:highlight>
                  <a:srgbClr val="FFFF00"/>
                </a:highlight>
              </a:rPr>
              <a:t>K</a:t>
            </a:r>
            <a:r>
              <a:rPr lang="zh-CN" altLang="en-US">
                <a:highlight>
                  <a:srgbClr val="FFFF00"/>
                </a:highlight>
              </a:rPr>
              <a:t>线图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9" name="文本框 8"/>
          <p:cNvSpPr txBox="1"/>
          <p:nvPr>
            <p:custDataLst>
              <p:tags r:id="rId8"/>
            </p:custDataLst>
          </p:nvPr>
        </p:nvSpPr>
        <p:spPr>
          <a:xfrm>
            <a:off x="3497580" y="3926205"/>
            <a:ext cx="2273935" cy="4171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跟风股</a:t>
            </a:r>
            <a:r>
              <a:rPr lang="en-US" altLang="zh-CN">
                <a:highlight>
                  <a:srgbClr val="FFFF00"/>
                </a:highlight>
              </a:rPr>
              <a:t>K</a:t>
            </a:r>
            <a:r>
              <a:rPr lang="zh-CN" altLang="en-US">
                <a:highlight>
                  <a:srgbClr val="FFFF00"/>
                </a:highlight>
              </a:rPr>
              <a:t>线图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03700" y="95250"/>
            <a:ext cx="378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solidFill>
                  <a:schemeClr val="bg1"/>
                </a:solidFill>
              </a:rPr>
              <a:t>3</a:t>
            </a:r>
            <a:r>
              <a:rPr lang="zh-CN" altLang="en-US" sz="3200" b="1">
                <a:solidFill>
                  <a:schemeClr val="bg1"/>
                </a:solidFill>
              </a:rPr>
              <a:t>连板股带跟风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855" y="916940"/>
            <a:ext cx="11971655" cy="55295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03700" y="95250"/>
            <a:ext cx="378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200" b="1">
                <a:solidFill>
                  <a:schemeClr val="bg1"/>
                </a:solidFill>
              </a:rPr>
              <a:t>案例讲解</a:t>
            </a:r>
            <a:r>
              <a:rPr lang="en-US" altLang="zh-CN" sz="3200" b="1">
                <a:solidFill>
                  <a:schemeClr val="bg1"/>
                </a:solidFill>
              </a:rPr>
              <a:t>-</a:t>
            </a:r>
            <a:r>
              <a:rPr lang="zh-CN" altLang="en-US" sz="3200" b="1">
                <a:solidFill>
                  <a:schemeClr val="bg1"/>
                </a:solidFill>
              </a:rPr>
              <a:t>浙江众成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8670" y="871855"/>
            <a:ext cx="6098540" cy="572579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03700" y="95250"/>
            <a:ext cx="378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solidFill>
                  <a:schemeClr val="bg1"/>
                </a:solidFill>
              </a:rPr>
              <a:t>3</a:t>
            </a:r>
            <a:r>
              <a:rPr lang="zh-CN" altLang="en-US" sz="3200" b="1">
                <a:solidFill>
                  <a:schemeClr val="bg1"/>
                </a:solidFill>
              </a:rPr>
              <a:t>连板股带跟风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00" y="861060"/>
            <a:ext cx="11823065" cy="57175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03700" y="95250"/>
            <a:ext cx="378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200" b="1">
                <a:solidFill>
                  <a:schemeClr val="bg1"/>
                </a:solidFill>
              </a:rPr>
              <a:t>案例讲解</a:t>
            </a:r>
            <a:r>
              <a:rPr lang="en-US" altLang="zh-CN" sz="3200" b="1">
                <a:solidFill>
                  <a:schemeClr val="bg1"/>
                </a:solidFill>
              </a:rPr>
              <a:t>-</a:t>
            </a:r>
            <a:r>
              <a:rPr lang="zh-CN" altLang="en-US" sz="3200" b="1">
                <a:solidFill>
                  <a:schemeClr val="bg1"/>
                </a:solidFill>
              </a:rPr>
              <a:t>国机精工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98190" y="862965"/>
            <a:ext cx="6059170" cy="56457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03700" y="95250"/>
            <a:ext cx="378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solidFill>
                  <a:schemeClr val="bg1"/>
                </a:solidFill>
              </a:rPr>
              <a:t>3</a:t>
            </a:r>
            <a:r>
              <a:rPr lang="zh-CN" altLang="en-US" sz="3200" b="1">
                <a:solidFill>
                  <a:schemeClr val="bg1"/>
                </a:solidFill>
              </a:rPr>
              <a:t>连板股带跟风</a:t>
            </a:r>
            <a:r>
              <a:rPr lang="en-US" altLang="zh-CN" sz="3200" b="1">
                <a:solidFill>
                  <a:schemeClr val="bg1"/>
                </a:solidFill>
              </a:rPr>
              <a:t>6-11</a:t>
            </a:r>
            <a:endParaRPr lang="en-US" altLang="zh-CN" sz="32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9305" y="873125"/>
            <a:ext cx="10612755" cy="57270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03700" y="95250"/>
            <a:ext cx="378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solidFill>
                  <a:schemeClr val="bg1"/>
                </a:solidFill>
              </a:rPr>
              <a:t>3</a:t>
            </a:r>
            <a:r>
              <a:rPr lang="zh-CN" altLang="en-US" sz="3200" b="1">
                <a:solidFill>
                  <a:schemeClr val="bg1"/>
                </a:solidFill>
              </a:rPr>
              <a:t>连板股带跟风</a:t>
            </a:r>
            <a:r>
              <a:rPr lang="en-US" altLang="zh-CN" sz="3200" b="1">
                <a:solidFill>
                  <a:schemeClr val="bg1"/>
                </a:solidFill>
              </a:rPr>
              <a:t>7-02</a:t>
            </a:r>
            <a:endParaRPr lang="en-US" altLang="zh-CN" sz="3200" b="1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7230" y="857885"/>
            <a:ext cx="10622280" cy="57537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03700" y="95250"/>
            <a:ext cx="378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solidFill>
                  <a:schemeClr val="bg1"/>
                </a:solidFill>
              </a:rPr>
              <a:t>3</a:t>
            </a:r>
            <a:r>
              <a:rPr lang="zh-CN" altLang="en-US" sz="3200" b="1">
                <a:solidFill>
                  <a:schemeClr val="bg1"/>
                </a:solidFill>
              </a:rPr>
              <a:t>连板股带跟风</a:t>
            </a:r>
            <a:r>
              <a:rPr lang="en-US" altLang="zh-CN" sz="3200" b="1">
                <a:solidFill>
                  <a:schemeClr val="bg1"/>
                </a:solidFill>
              </a:rPr>
              <a:t>7-02</a:t>
            </a:r>
            <a:endParaRPr lang="en-US" altLang="zh-CN" sz="3200" b="1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7230" y="857885"/>
            <a:ext cx="10622280" cy="57537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67755" y="788035"/>
            <a:ext cx="5437505" cy="289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altLang="en-US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DIN Black" charset="0"/>
                <a:sym typeface="+mn-ea"/>
              </a:rPr>
              <a:t>市场行情</a:t>
            </a:r>
            <a:endParaRPr lang="zh-CN" altLang="en-US" sz="320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DIN Black" charset="0"/>
              <a:sym typeface="+mn-ea"/>
            </a:endParaRPr>
          </a:p>
          <a:p>
            <a:pPr>
              <a:lnSpc>
                <a:spcPct val="190000"/>
              </a:lnSpc>
            </a:pPr>
            <a:r>
              <a:rPr lang="en-US" altLang="zh-CN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DIN Black" charset="0"/>
                <a:sym typeface="+mn-ea"/>
              </a:rPr>
              <a:t>EDB</a:t>
            </a:r>
            <a:r>
              <a:rPr lang="zh-CN" altLang="en-US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DIN Black" charset="0"/>
                <a:sym typeface="+mn-ea"/>
              </a:rPr>
              <a:t>异动</a:t>
            </a:r>
            <a:endParaRPr lang="zh-CN" sz="320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DIN Black" charset="0"/>
              <a:sym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DIN Black" charset="0"/>
                <a:sym typeface="+mn-ea"/>
              </a:rPr>
              <a:t>涨停跟风</a:t>
            </a:r>
            <a:endParaRPr lang="zh-CN" altLang="en-US" sz="320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DIN Black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849313"/>
            <a:ext cx="955040" cy="2837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03700" y="95250"/>
            <a:ext cx="378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solidFill>
                  <a:schemeClr val="bg1"/>
                </a:solidFill>
              </a:rPr>
              <a:t>3</a:t>
            </a:r>
            <a:r>
              <a:rPr lang="zh-CN" altLang="en-US" sz="3200" b="1">
                <a:solidFill>
                  <a:schemeClr val="bg1"/>
                </a:solidFill>
              </a:rPr>
              <a:t>连板股带跟风</a:t>
            </a:r>
            <a:r>
              <a:rPr lang="en-US" altLang="zh-CN" sz="3200" b="1">
                <a:solidFill>
                  <a:schemeClr val="bg1"/>
                </a:solidFill>
              </a:rPr>
              <a:t>7-09</a:t>
            </a:r>
            <a:endParaRPr lang="en-US" altLang="zh-CN" sz="32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5485" y="816610"/>
            <a:ext cx="10659745" cy="57740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03700" y="95250"/>
            <a:ext cx="378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solidFill>
                  <a:schemeClr val="bg1"/>
                </a:solidFill>
              </a:rPr>
              <a:t>3</a:t>
            </a:r>
            <a:r>
              <a:rPr lang="zh-CN" altLang="en-US" sz="3200" b="1">
                <a:solidFill>
                  <a:schemeClr val="bg1"/>
                </a:solidFill>
              </a:rPr>
              <a:t>连板股带跟风</a:t>
            </a:r>
            <a:r>
              <a:rPr lang="en-US" altLang="zh-CN" sz="3200" b="1">
                <a:solidFill>
                  <a:schemeClr val="bg1"/>
                </a:solidFill>
              </a:rPr>
              <a:t>7-15</a:t>
            </a:r>
            <a:endParaRPr lang="en-US" altLang="zh-CN" sz="32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6715" y="809625"/>
            <a:ext cx="10922635" cy="57429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03700" y="95250"/>
            <a:ext cx="378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solidFill>
                  <a:schemeClr val="bg1"/>
                </a:solidFill>
              </a:rPr>
              <a:t>3</a:t>
            </a:r>
            <a:r>
              <a:rPr lang="zh-CN" altLang="en-US" sz="3200" b="1">
                <a:solidFill>
                  <a:schemeClr val="bg1"/>
                </a:solidFill>
              </a:rPr>
              <a:t>连板股带跟风</a:t>
            </a:r>
            <a:r>
              <a:rPr lang="en-US" altLang="zh-CN" sz="3200" b="1">
                <a:solidFill>
                  <a:schemeClr val="bg1"/>
                </a:solidFill>
              </a:rPr>
              <a:t>7-15</a:t>
            </a:r>
            <a:endParaRPr lang="en-US" altLang="zh-CN" sz="32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2100" y="859155"/>
            <a:ext cx="5230495" cy="57035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4830" y="821690"/>
            <a:ext cx="10721975" cy="58083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203700" y="95250"/>
            <a:ext cx="378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solidFill>
                  <a:schemeClr val="bg1"/>
                </a:solidFill>
              </a:rPr>
              <a:t>3</a:t>
            </a:r>
            <a:r>
              <a:rPr lang="zh-CN" altLang="en-US" sz="3200" b="1">
                <a:solidFill>
                  <a:schemeClr val="bg1"/>
                </a:solidFill>
              </a:rPr>
              <a:t>连板股带跟风</a:t>
            </a:r>
            <a:r>
              <a:rPr lang="en-US" altLang="zh-CN" sz="3200" b="1">
                <a:solidFill>
                  <a:schemeClr val="bg1"/>
                </a:solidFill>
              </a:rPr>
              <a:t>7-23</a:t>
            </a:r>
            <a:endParaRPr lang="en-US" altLang="zh-CN" sz="3200" b="1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780" y="983615"/>
            <a:ext cx="6581775" cy="55568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203700" y="95250"/>
            <a:ext cx="378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solidFill>
                  <a:schemeClr val="bg1"/>
                </a:solidFill>
              </a:rPr>
              <a:t>3</a:t>
            </a:r>
            <a:r>
              <a:rPr lang="zh-CN" altLang="en-US" sz="3200" b="1">
                <a:solidFill>
                  <a:schemeClr val="bg1"/>
                </a:solidFill>
              </a:rPr>
              <a:t>连板股带跟风</a:t>
            </a:r>
            <a:r>
              <a:rPr lang="en-US" altLang="zh-CN" sz="3200" b="1">
                <a:solidFill>
                  <a:schemeClr val="bg1"/>
                </a:solidFill>
              </a:rPr>
              <a:t>7-30</a:t>
            </a:r>
            <a:endParaRPr lang="en-US" altLang="zh-CN" sz="32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1200" y="850900"/>
            <a:ext cx="10558145" cy="571881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203700" y="95250"/>
            <a:ext cx="378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solidFill>
                  <a:schemeClr val="bg1"/>
                </a:solidFill>
              </a:rPr>
              <a:t>3</a:t>
            </a:r>
            <a:r>
              <a:rPr lang="zh-CN" altLang="en-US" sz="3200" b="1">
                <a:solidFill>
                  <a:schemeClr val="bg1"/>
                </a:solidFill>
              </a:rPr>
              <a:t>连板股带跟风</a:t>
            </a:r>
            <a:r>
              <a:rPr lang="en-US" altLang="zh-CN" sz="3200" b="1">
                <a:solidFill>
                  <a:schemeClr val="bg1"/>
                </a:solidFill>
              </a:rPr>
              <a:t>7-30</a:t>
            </a:r>
            <a:endParaRPr lang="en-US" altLang="zh-CN" sz="32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0105" y="871220"/>
            <a:ext cx="10512425" cy="569404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203700" y="95250"/>
            <a:ext cx="378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solidFill>
                  <a:schemeClr val="bg1"/>
                </a:solidFill>
              </a:rPr>
              <a:t>3</a:t>
            </a:r>
            <a:r>
              <a:rPr lang="zh-CN" altLang="en-US" sz="3200" b="1">
                <a:solidFill>
                  <a:schemeClr val="bg1"/>
                </a:solidFill>
              </a:rPr>
              <a:t>连板股带跟风</a:t>
            </a:r>
            <a:r>
              <a:rPr lang="en-US" altLang="zh-CN" sz="3200" b="1">
                <a:solidFill>
                  <a:schemeClr val="bg1"/>
                </a:solidFill>
              </a:rPr>
              <a:t>7-30</a:t>
            </a:r>
            <a:endParaRPr lang="en-US" altLang="zh-CN" sz="32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1840" y="839470"/>
            <a:ext cx="10530840" cy="570420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203700" y="95250"/>
            <a:ext cx="378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solidFill>
                  <a:schemeClr val="bg1"/>
                </a:solidFill>
              </a:rPr>
              <a:t>3</a:t>
            </a:r>
            <a:r>
              <a:rPr lang="zh-CN" altLang="en-US" sz="3200" b="1">
                <a:solidFill>
                  <a:schemeClr val="bg1"/>
                </a:solidFill>
              </a:rPr>
              <a:t>连板股带跟风</a:t>
            </a:r>
            <a:r>
              <a:rPr lang="en-US" altLang="zh-CN" sz="3200" b="1">
                <a:solidFill>
                  <a:schemeClr val="bg1"/>
                </a:solidFill>
              </a:rPr>
              <a:t>8-06</a:t>
            </a:r>
            <a:endParaRPr lang="en-US" altLang="zh-CN" sz="32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7185" y="901065"/>
            <a:ext cx="5222875" cy="5548630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2990" y="901065"/>
            <a:ext cx="5327015" cy="5548630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</p:spTree>
    <p:custDataLst>
      <p:tags r:id="rId3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203700" y="95250"/>
            <a:ext cx="378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solidFill>
                  <a:schemeClr val="bg1"/>
                </a:solidFill>
              </a:rPr>
              <a:t>3</a:t>
            </a:r>
            <a:r>
              <a:rPr lang="zh-CN" altLang="en-US" sz="3200" b="1">
                <a:solidFill>
                  <a:schemeClr val="bg1"/>
                </a:solidFill>
              </a:rPr>
              <a:t>连板股带跟风</a:t>
            </a:r>
            <a:r>
              <a:rPr lang="en-US" altLang="zh-CN" sz="3200" b="1">
                <a:solidFill>
                  <a:schemeClr val="bg1"/>
                </a:solidFill>
              </a:rPr>
              <a:t>8-13</a:t>
            </a:r>
            <a:endParaRPr lang="en-US" altLang="zh-CN" sz="32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20" y="982345"/>
            <a:ext cx="5862320" cy="5270500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3945" y="982345"/>
            <a:ext cx="5901055" cy="5280660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945130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市场行情解读</a:t>
            </a:r>
            <a:endParaRPr lang="en-US" altLang="zh-CN" sz="80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203700" y="95250"/>
            <a:ext cx="378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solidFill>
                  <a:schemeClr val="bg1"/>
                </a:solidFill>
              </a:rPr>
              <a:t>3</a:t>
            </a:r>
            <a:r>
              <a:rPr lang="zh-CN" altLang="en-US" sz="3200" b="1">
                <a:solidFill>
                  <a:schemeClr val="bg1"/>
                </a:solidFill>
              </a:rPr>
              <a:t>连板股带跟风</a:t>
            </a:r>
            <a:r>
              <a:rPr lang="en-US" altLang="zh-CN" sz="3200" b="1">
                <a:solidFill>
                  <a:schemeClr val="bg1"/>
                </a:solidFill>
              </a:rPr>
              <a:t>8-27</a:t>
            </a:r>
            <a:endParaRPr lang="en-US" altLang="zh-CN" sz="32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3680" y="882015"/>
            <a:ext cx="11724005" cy="56603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536315" y="4290695"/>
            <a:ext cx="4170680" cy="2246630"/>
            <a:chOff x="6646" y="2745"/>
            <a:chExt cx="12305" cy="6699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rcRect t="7950"/>
            <a:stretch>
              <a:fillRect/>
            </a:stretch>
          </p:blipFill>
          <p:spPr>
            <a:xfrm>
              <a:off x="14948" y="5688"/>
              <a:ext cx="4003" cy="3756"/>
            </a:xfrm>
            <a:prstGeom prst="rect">
              <a:avLst/>
            </a:prstGeom>
          </p:spPr>
        </p:pic>
        <p:pic>
          <p:nvPicPr>
            <p:cNvPr id="6" name="图片 5" descr="图片_1757299300945"/>
            <p:cNvPicPr>
              <a:picLocks noChangeAspect="1"/>
            </p:cNvPicPr>
            <p:nvPr/>
          </p:nvPicPr>
          <p:blipFill>
            <a:blip r:embed="rId2"/>
            <a:srcRect t="6250"/>
            <a:stretch>
              <a:fillRect/>
            </a:stretch>
          </p:blipFill>
          <p:spPr>
            <a:xfrm>
              <a:off x="14848" y="2745"/>
              <a:ext cx="4103" cy="2943"/>
            </a:xfrm>
            <a:prstGeom prst="rect">
              <a:avLst/>
            </a:prstGeom>
          </p:spPr>
        </p:pic>
        <p:pic>
          <p:nvPicPr>
            <p:cNvPr id="4" name="图片 3" descr="图片_1757383338755"/>
            <p:cNvPicPr>
              <a:picLocks noChangeAspect="1"/>
            </p:cNvPicPr>
            <p:nvPr/>
          </p:nvPicPr>
          <p:blipFill>
            <a:blip r:embed="rId3"/>
            <a:srcRect t="8391"/>
            <a:stretch>
              <a:fillRect/>
            </a:stretch>
          </p:blipFill>
          <p:spPr>
            <a:xfrm>
              <a:off x="6646" y="2745"/>
              <a:ext cx="8360" cy="6698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/>
        </p:nvSpPr>
        <p:spPr>
          <a:xfrm>
            <a:off x="406400" y="106045"/>
            <a:ext cx="11290300" cy="558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80000"/>
              </a:lnSpc>
              <a:buClrTx/>
              <a:buSzTx/>
              <a:buFontTx/>
            </a:pPr>
            <a:r>
              <a:rPr lang="zh-CN" altLang="en-US" sz="38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经传严选</a:t>
            </a:r>
            <a:r>
              <a:rPr lang="en-US" altLang="zh-CN" sz="38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,</a:t>
            </a:r>
            <a:r>
              <a:rPr lang="zh-CN" altLang="en-US" sz="38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新品募集【周五</a:t>
            </a:r>
            <a:r>
              <a:rPr lang="en-US" altLang="zh-CN" sz="38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15</a:t>
            </a:r>
            <a:r>
              <a:rPr lang="zh-CN" altLang="en-US" sz="38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点】截止</a:t>
            </a:r>
            <a:r>
              <a:rPr lang="en-US" altLang="zh-CN" sz="38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,</a:t>
            </a:r>
            <a:r>
              <a:rPr lang="zh-CN" altLang="en-US" sz="38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最后</a:t>
            </a:r>
            <a:r>
              <a:rPr lang="en-US" altLang="zh-CN" sz="38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sz="38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天！</a:t>
            </a:r>
            <a:endParaRPr lang="zh-CN" altLang="en-US" sz="3800" b="1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00" y="772795"/>
            <a:ext cx="3320415" cy="576389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rcRect t="11131"/>
          <a:stretch>
            <a:fillRect/>
          </a:stretch>
        </p:blipFill>
        <p:spPr>
          <a:xfrm>
            <a:off x="3613150" y="772795"/>
            <a:ext cx="7752080" cy="347789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rcRect t="11699"/>
          <a:stretch>
            <a:fillRect/>
          </a:stretch>
        </p:blipFill>
        <p:spPr>
          <a:xfrm>
            <a:off x="7706995" y="4166235"/>
            <a:ext cx="3658235" cy="235521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323590" y="3429000"/>
            <a:ext cx="8331200" cy="13068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10000"/>
              </a:lnSpc>
            </a:pPr>
            <a:r>
              <a:rPr lang="en-US" altLang="zh-CN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已有客户直接认购</a:t>
            </a:r>
            <a:r>
              <a:rPr lang="en-US" altLang="zh-CN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200w</a:t>
            </a:r>
            <a:r>
              <a:rPr lang="zh-CN" altLang="en-US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100w</a:t>
            </a:r>
            <a:r>
              <a:rPr lang="en-US" altLang="zh-CN" sz="3600" b="1">
                <a:solidFill>
                  <a:srgbClr val="7030A0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.</a:t>
            </a:r>
            <a:r>
              <a:rPr lang="en-US" altLang="zh-CN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endParaRPr lang="en-US" altLang="zh-CN" sz="3600" b="1">
              <a:solidFill>
                <a:srgbClr val="FFFF00"/>
              </a:solidFill>
              <a:highlight>
                <a:srgbClr val="800080"/>
              </a:highligh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>
              <a:lnSpc>
                <a:spcPct val="110000"/>
              </a:lnSpc>
            </a:pPr>
            <a:r>
              <a:rPr lang="zh-CN" altLang="en-US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多个</a:t>
            </a:r>
            <a:r>
              <a:rPr lang="en-US" altLang="zh-CN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50W</a:t>
            </a:r>
            <a:r>
              <a:rPr lang="zh-CN" altLang="en-US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20w</a:t>
            </a:r>
            <a:r>
              <a:rPr lang="zh-CN" altLang="en-US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10w</a:t>
            </a:r>
            <a:r>
              <a:rPr lang="zh-CN" altLang="en-US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持续进场中</a:t>
            </a:r>
            <a:r>
              <a:rPr lang="en-US" altLang="zh-CN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endParaRPr lang="en-US" altLang="zh-CN" sz="3600" b="1">
              <a:solidFill>
                <a:srgbClr val="FFFF00"/>
              </a:solidFill>
              <a:highlight>
                <a:srgbClr val="800080"/>
              </a:highligh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652395" y="6311900"/>
            <a:ext cx="8712835" cy="2247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200">
                <a:solidFill>
                  <a:schemeClr val="tx1"/>
                </a:solidFill>
                <a:highlight>
                  <a:srgbClr val="FFFF00"/>
                </a:highlight>
              </a:rPr>
              <a:t>基金的过往业绩并不预示其未来表现</a:t>
            </a:r>
            <a:r>
              <a:rPr lang="en-US" altLang="zh-CN" sz="1200">
                <a:solidFill>
                  <a:schemeClr val="tx1"/>
                </a:solidFill>
                <a:highlight>
                  <a:srgbClr val="FFFF00"/>
                </a:highlight>
              </a:rPr>
              <a:t>,</a:t>
            </a:r>
            <a:r>
              <a:rPr lang="zh-CN" altLang="en-US" sz="1200">
                <a:solidFill>
                  <a:schemeClr val="tx1"/>
                </a:solidFill>
                <a:highlight>
                  <a:srgbClr val="FFFF00"/>
                </a:highlight>
              </a:rPr>
              <a:t>基金管理人管理的其他基金的业绩并不构成基金业绩表现的保证</a:t>
            </a:r>
            <a:r>
              <a:rPr lang="en-US" altLang="zh-CN" sz="1200">
                <a:solidFill>
                  <a:schemeClr val="tx1"/>
                </a:solidFill>
                <a:highlight>
                  <a:srgbClr val="FFFF00"/>
                </a:highlight>
              </a:rPr>
              <a:t>,</a:t>
            </a:r>
            <a:r>
              <a:rPr lang="zh-CN" altLang="en-US" sz="1200">
                <a:solidFill>
                  <a:schemeClr val="tx1"/>
                </a:solidFill>
                <a:highlight>
                  <a:srgbClr val="FFFF00"/>
                </a:highlight>
              </a:rPr>
              <a:t>市场有风险</a:t>
            </a:r>
            <a:r>
              <a:rPr lang="en-US" altLang="zh-CN" sz="1200">
                <a:solidFill>
                  <a:schemeClr val="tx1"/>
                </a:solidFill>
                <a:highlight>
                  <a:srgbClr val="FFFF00"/>
                </a:highlight>
              </a:rPr>
              <a:t>,</a:t>
            </a:r>
            <a:r>
              <a:rPr lang="zh-CN" altLang="en-US" sz="1200">
                <a:solidFill>
                  <a:schemeClr val="tx1"/>
                </a:solidFill>
                <a:highlight>
                  <a:srgbClr val="FFFF00"/>
                </a:highlight>
              </a:rPr>
              <a:t>投资需谨慎！</a:t>
            </a:r>
            <a:endParaRPr lang="zh-CN" altLang="en-US" sz="120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1_175732257710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0730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614545" y="95250"/>
            <a:ext cx="30765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bg1"/>
                </a:solidFill>
              </a:rPr>
              <a:t>9</a:t>
            </a:r>
            <a:r>
              <a:rPr lang="zh-CN" altLang="en-US" sz="3200" b="1">
                <a:solidFill>
                  <a:schemeClr val="bg1"/>
                </a:solidFill>
              </a:rPr>
              <a:t>月</a:t>
            </a:r>
            <a:r>
              <a:rPr lang="en-US" altLang="zh-CN" sz="3200" b="1">
                <a:solidFill>
                  <a:schemeClr val="bg1"/>
                </a:solidFill>
              </a:rPr>
              <a:t>17</a:t>
            </a:r>
            <a:r>
              <a:rPr lang="zh-CN" altLang="en-US" sz="3200" b="1">
                <a:solidFill>
                  <a:schemeClr val="bg1"/>
                </a:solidFill>
              </a:rPr>
              <a:t>日观点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390640" y="3257550"/>
            <a:ext cx="5303520" cy="27768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平均股价已经突破前震荡平台，并且出</a:t>
            </a:r>
            <a:r>
              <a:rPr lang="en-US" altLang="zh-CN"/>
              <a:t>B</a:t>
            </a:r>
            <a:r>
              <a:rPr lang="zh-CN" altLang="en-US"/>
              <a:t>点信号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流动资金可惜并没有翻红，而是连续</a:t>
            </a:r>
            <a:r>
              <a:rPr lang="en-US" altLang="zh-CN"/>
              <a:t>3</a:t>
            </a:r>
            <a:r>
              <a:rPr lang="zh-CN" altLang="en-US"/>
              <a:t>天翻绿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捕捞季节已经金叉多日，死叉一直被打开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降息是确定性事件，看后续态度如何，短期影响</a:t>
            </a:r>
            <a:endParaRPr lang="zh-CN" altLang="en-US"/>
          </a:p>
          <a:p>
            <a:endParaRPr lang="en-US" altLang="zh-CN"/>
          </a:p>
          <a:p>
            <a:r>
              <a:rPr lang="zh-CN" altLang="en-US"/>
              <a:t>中期大方向仍然是看好市场，机会大于风险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1150" y="876935"/>
            <a:ext cx="5784850" cy="3006725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50" y="3980815"/>
            <a:ext cx="5784850" cy="2569845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8745" y="876935"/>
            <a:ext cx="5513705" cy="2042795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945130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EDB</a:t>
            </a:r>
            <a:r>
              <a:rPr lang="zh-CN" altLang="en-US" sz="8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异动</a:t>
            </a:r>
            <a:endParaRPr lang="zh-CN" altLang="en-US" sz="80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614545" y="95250"/>
            <a:ext cx="30765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200" b="1">
                <a:solidFill>
                  <a:schemeClr val="bg1"/>
                </a:solidFill>
              </a:rPr>
              <a:t>涨价异动</a:t>
            </a:r>
            <a:endParaRPr lang="zh-CN" sz="32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9155" y="872490"/>
            <a:ext cx="10473690" cy="56730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03700" y="95250"/>
            <a:ext cx="378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200" b="1">
                <a:solidFill>
                  <a:schemeClr val="bg1"/>
                </a:solidFill>
              </a:rPr>
              <a:t>案例讲解</a:t>
            </a:r>
            <a:r>
              <a:rPr lang="en-US" altLang="zh-CN" sz="3200" b="1">
                <a:solidFill>
                  <a:schemeClr val="bg1"/>
                </a:solidFill>
              </a:rPr>
              <a:t>-</a:t>
            </a:r>
            <a:r>
              <a:rPr lang="zh-CN" altLang="en-US" sz="3200" b="1">
                <a:solidFill>
                  <a:schemeClr val="bg1"/>
                </a:solidFill>
              </a:rPr>
              <a:t>澜起科技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0410" y="910590"/>
            <a:ext cx="10448290" cy="56591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614545" y="95250"/>
            <a:ext cx="30765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产品热销</a:t>
            </a:r>
            <a:endParaRPr lang="en-US" altLang="zh-CN" sz="3200" b="1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9135" y="892810"/>
            <a:ext cx="10652125" cy="574230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614545" y="95250"/>
            <a:ext cx="30765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200" b="1">
                <a:solidFill>
                  <a:schemeClr val="bg1"/>
                </a:solidFill>
              </a:rPr>
              <a:t> </a:t>
            </a:r>
            <a:r>
              <a:rPr lang="zh-CN" altLang="en-US" sz="3200" b="1">
                <a:solidFill>
                  <a:schemeClr val="bg1"/>
                </a:solidFill>
              </a:rPr>
              <a:t>产品热销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745" y="894080"/>
            <a:ext cx="11762105" cy="56851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2.xml><?xml version="1.0" encoding="utf-8"?>
<p:tagLst xmlns:p="http://schemas.openxmlformats.org/presentationml/2006/main">
  <p:tag name="KSO_WM_UNIT_PLACING_PICTURE_USER_VIEWPORT" val="{&quot;height&quot;:2082,&quot;width&quot;:10544}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1.xml><?xml version="1.0" encoding="utf-8"?>
<p:tagLst xmlns:p="http://schemas.openxmlformats.org/presentationml/2006/main">
  <p:tag name="COMMONDATA" val="eyJoZGlkIjoiOGE4MmM3N2M1Njg0N2RlMTM3NDgxNjk5YmFiZDMxNTIifQ=="/>
  <p:tag name="KSO_WPP_MARK_KEY" val="257877f6-fe8c-4c47-ab4c-274c99a6a791"/>
  <p:tag name="commondata" val="eyJoZGlkIjoiNmFkOTM4YTBmYzkwNDBjOWYzNjBlMTAzZTIxNjcwNGEifQ=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625</Words>
  <Application>WPS 演示</Application>
  <PresentationFormat>宽屏</PresentationFormat>
  <Paragraphs>103</Paragraphs>
  <Slides>34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49" baseType="lpstr">
      <vt:lpstr>Arial</vt:lpstr>
      <vt:lpstr>宋体</vt:lpstr>
      <vt:lpstr>Wingdings</vt:lpstr>
      <vt:lpstr>微软雅黑</vt:lpstr>
      <vt:lpstr>Wingdings</vt:lpstr>
      <vt:lpstr>思源黑体 CN Medium</vt:lpstr>
      <vt:lpstr>思源黑体 CN Normal</vt:lpstr>
      <vt:lpstr>思源黑体 CN Light</vt:lpstr>
      <vt:lpstr>思源黑体 CN Bold</vt:lpstr>
      <vt:lpstr>DIN Black</vt:lpstr>
      <vt:lpstr>Segoe Print</vt:lpstr>
      <vt:lpstr>Noto Sans S Chinese Medium</vt:lpstr>
      <vt:lpstr>Arial Unicode MS</vt:lpstr>
      <vt:lpstr>Calibri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C_Hokcheung</cp:lastModifiedBy>
  <cp:revision>498</cp:revision>
  <dcterms:created xsi:type="dcterms:W3CDTF">2019-06-19T02:08:00Z</dcterms:created>
  <dcterms:modified xsi:type="dcterms:W3CDTF">2025-09-17T08:01:55Z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2DDFABF7C3B54CA8B6CA8207641CF730_13</vt:lpwstr>
  </property>
</Properties>
</file>