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894" r:id="rId6"/>
    <p:sldId id="1138" r:id="rId8"/>
    <p:sldId id="1197" r:id="rId9"/>
    <p:sldId id="1199" r:id="rId10"/>
    <p:sldId id="1201" r:id="rId11"/>
    <p:sldId id="1090" r:id="rId12"/>
    <p:sldId id="607" r:id="rId13"/>
    <p:sldId id="1200" r:id="rId14"/>
    <p:sldId id="1204" r:id="rId15"/>
    <p:sldId id="1202" r:id="rId16"/>
    <p:sldId id="1192" r:id="rId17"/>
    <p:sldId id="614" r:id="rId18"/>
    <p:sldId id="1208" r:id="rId19"/>
    <p:sldId id="1184" r:id="rId20"/>
    <p:sldId id="1178" r:id="rId21"/>
    <p:sldId id="1193" r:id="rId22"/>
    <p:sldId id="1185" r:id="rId23"/>
    <p:sldId id="1191" r:id="rId24"/>
    <p:sldId id="1196" r:id="rId25"/>
    <p:sldId id="1205" r:id="rId26"/>
    <p:sldId id="1206" r:id="rId27"/>
    <p:sldId id="1207" r:id="rId28"/>
    <p:sldId id="1029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6" userDrawn="1">
          <p15:clr>
            <a:srgbClr val="A4A3A4"/>
          </p15:clr>
        </p15:guide>
        <p15:guide id="2" pos="3924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255442523" name="婵&amp;HO" initials="婵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75"/>
    <a:srgbClr val="B34500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56"/>
        <p:guide pos="3924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6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.png"/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2.png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何灶婵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A1120622050001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.xml"/><Relationship Id="rId3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6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1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4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6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8.xml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0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3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9295" y="1771650"/>
            <a:ext cx="8692515" cy="1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跟随机构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抱核心龙头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何灶婵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:A1120622050001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5708015" cy="1228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资深投顾，金融专业出身，专注研究市场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余年。对大盘研判有独特自我见解。独创翻倍超跌战法、龙头回马枪，方法实用易懂，服务专业用心，深受用户朋友的喜欢。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132_1725773815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30" y="727710"/>
            <a:ext cx="393763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255968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慢牛中线策略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机构主导慢牛行情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6125" y="5800725"/>
            <a:ext cx="11152505" cy="836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公募重仓指数明显强于整体大市，同时银行理财重仓、私募重仓、公募重仓处于中期强势状态，说明对应资金来源渠道有源源不断资金参与，助推重仓股往上走。（公募最专业投资者）优选行业细分核心股：大市值</a:t>
            </a:r>
            <a:r>
              <a:rPr lang="en-US" altLang="zh-CN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业绩好</a:t>
            </a:r>
            <a:r>
              <a:rPr lang="en-US" altLang="zh-CN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趋势好</a:t>
            </a:r>
            <a:r>
              <a:rPr lang="en-US" altLang="zh-CN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资金持续进场</a:t>
            </a:r>
            <a:r>
              <a:rPr lang="en-US" altLang="zh-CN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~</a:t>
            </a:r>
            <a:endParaRPr lang="en-US" altLang="zh-CN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780" y="1144905"/>
            <a:ext cx="5520690" cy="42011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910590"/>
            <a:ext cx="4437380" cy="45783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48100" y="68580"/>
            <a:ext cx="5760720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十倍大牛就是这么走出来</a:t>
            </a:r>
            <a:endParaRPr lang="zh-CN" altLang="en-US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0680" y="5910580"/>
            <a:ext cx="9029065" cy="744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公募重仓胜宏科技，课件滚动净利润持续、加速上台阶、趋势向上、反复控盘有中线资金参与，也是现阶段核心主线。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1965" y="1094740"/>
            <a:ext cx="8105775" cy="45065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44645" y="68580"/>
            <a:ext cx="5464175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</a:t>
            </a:r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中线趋势股</a:t>
            </a:r>
            <a:endParaRPr lang="zh-CN" altLang="en-US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885" y="857250"/>
            <a:ext cx="9095105" cy="48088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30680" y="5910580"/>
            <a:ext cx="9029065" cy="744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公募重仓：选择业绩好（滚动净利润持续上台阶）、趋势向上（在辅助线上）、反复控盘（主力控盘攀升）的大盘优质个股，分批减仓，顺势持股！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四季度核心策略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89645" y="1481455"/>
            <a:ext cx="3475990" cy="346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42925" y="5508625"/>
            <a:ext cx="11420475" cy="857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275" y="1099820"/>
            <a:ext cx="11541125" cy="3597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、半导体（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和存储芯片、芯片设备）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半导体板块的核心看点，是下半年先进光刻机落地、先进芯片制程突破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5nm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HBM3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存储芯片量产的可能性。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、创新药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创新药出海今年业绩大爆发，整体表现仅次于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链。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主要原因是创新药研发周期漫长，一般需要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10-15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年，而中国创新药的研发热潮始于原国家食药监局在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年开启的药审改革。经过十年投入，国内药企研发管线正进入密集收获期，大量新药开始上市申请与审批，机会非常多。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、电池板块（锂电设备、部分电池制造龙头）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新能源车行业在政策补贴、爆款效应的支撑下，今年淡季不淡，销量超预期，推动电池板块从二季度开始扩产进程。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宁德时代、国轩高科、先导智能、杭可科技等电池、设备龙头的中报业绩已经揭示了这点，并推动了近期股价的爆发。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四季度，向来是新能源车的旺季，各大车厂都会发布大量换代新品，销量有望再上一个台阶。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06855" y="2926715"/>
            <a:ext cx="9512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慢牛短线策略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 descr="1920x1080_17581560910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06855" y="2926715"/>
            <a:ext cx="9512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慢牛短线策略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成交额年内前三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机器人保持强势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27440" y="1100455"/>
            <a:ext cx="3324860" cy="3844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2925" y="5508625"/>
            <a:ext cx="11420475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）芯片产业链：央视播出了中国联通三江源绿电智算中心项目建设成效，披露了阿里旗下平头哥最新研发的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芯片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PPU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）机器人：马斯克发文称，计划于本周六对特斯拉的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AI5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芯片设计进行技术评审，并下周机器人相关召开会议。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CPO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：市场调研机构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Cignal AI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认为，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2025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年之后会有更多厂商投资于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OCS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领域，预计到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2029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年市场规模有望超过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16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亿美元。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）低价股：近期低价股频频活跃，良好的赚钱效应导致低价股获得资金关注，涌现出多只连板股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275" y="1099820"/>
            <a:ext cx="5605145" cy="3597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0" y="760730"/>
            <a:ext cx="11601450" cy="4747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主线热点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9980" y="5165725"/>
            <a:ext cx="10750550" cy="1289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endParaRPr lang="zh-CN" altLang="en-US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020" y="4588510"/>
            <a:ext cx="3666490" cy="2111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短线热点判断标准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、近期反复上榜，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次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次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、周线金叉区域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、涨停排名处于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以上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1145" y="4700270"/>
            <a:ext cx="8019415" cy="220916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高潮主题：华为供应链，机器人适合做涨停复制模型，首板启动较多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/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扩张主题：消费电子、液冷服务器、智能汽车，适合做趋势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/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sym typeface="+mn-ea"/>
              </a:rPr>
              <a:t>热点：固态电池、科技、机器人、大消费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" y="1028065"/>
            <a:ext cx="6922135" cy="3324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810" y="1028065"/>
            <a:ext cx="4363720" cy="11163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355" y="2512060"/>
            <a:ext cx="4528820" cy="16541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短线策略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龙头股回踩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16010" y="1480820"/>
            <a:ext cx="3475990" cy="346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42925" y="5508625"/>
            <a:ext cx="11420475" cy="857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275" y="1099820"/>
            <a:ext cx="5605145" cy="3597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0020" y="1099820"/>
            <a:ext cx="6871970" cy="51803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慢牛中线策略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慢牛短线策略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3635" y="68580"/>
            <a:ext cx="8107680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操作细节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89645" y="1481455"/>
            <a:ext cx="3475990" cy="346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8475" y="5861050"/>
            <a:ext cx="11464925" cy="664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545" y="1149985"/>
            <a:ext cx="11228705" cy="4984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1210" y="122555"/>
            <a:ext cx="8340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       </a:t>
            </a:r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用户反馈</a:t>
            </a:r>
            <a:r>
              <a:rPr lang="en-US" altLang="zh-CN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 </a:t>
            </a:r>
            <a:endParaRPr lang="en-US" altLang="zh-CN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0315" y="5944235"/>
            <a:ext cx="10402570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475" y="1061720"/>
            <a:ext cx="4083050" cy="2367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tx1"/>
                </a:solidFill>
              </a:rPr>
              <a:t>底部启动特征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1</a:t>
            </a:r>
            <a:r>
              <a:rPr lang="zh-CN" altLang="en-US">
                <a:solidFill>
                  <a:schemeClr val="tx1"/>
                </a:solidFill>
              </a:rPr>
              <a:t>、个股处于长期相对底部位置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、涨停大阳线突破长期横盘箱体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、个股近期首板启动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7820" y="1311910"/>
            <a:ext cx="3929380" cy="47478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698750"/>
            <a:ext cx="6924675" cy="35337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570" y="956945"/>
            <a:ext cx="2071370" cy="1741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490" y="918845"/>
            <a:ext cx="11462385" cy="56438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44645" y="68580"/>
            <a:ext cx="5464175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用户反馈</a:t>
            </a:r>
            <a:endParaRPr lang="zh-CN" altLang="en-US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536315" y="4290695"/>
            <a:ext cx="4170680" cy="2246630"/>
            <a:chOff x="6646" y="2745"/>
            <a:chExt cx="12305" cy="66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t="7950"/>
            <a:stretch>
              <a:fillRect/>
            </a:stretch>
          </p:blipFill>
          <p:spPr>
            <a:xfrm>
              <a:off x="14948" y="5688"/>
              <a:ext cx="4003" cy="3756"/>
            </a:xfrm>
            <a:prstGeom prst="rect">
              <a:avLst/>
            </a:prstGeom>
          </p:spPr>
        </p:pic>
        <p:pic>
          <p:nvPicPr>
            <p:cNvPr id="6" name="图片 5" descr="图片_1757299300945"/>
            <p:cNvPicPr>
              <a:picLocks noChangeAspect="1"/>
            </p:cNvPicPr>
            <p:nvPr/>
          </p:nvPicPr>
          <p:blipFill>
            <a:blip r:embed="rId2"/>
            <a:srcRect t="6250"/>
            <a:stretch>
              <a:fillRect/>
            </a:stretch>
          </p:blipFill>
          <p:spPr>
            <a:xfrm>
              <a:off x="14848" y="2745"/>
              <a:ext cx="4103" cy="2943"/>
            </a:xfrm>
            <a:prstGeom prst="rect">
              <a:avLst/>
            </a:prstGeom>
          </p:spPr>
        </p:pic>
        <p:pic>
          <p:nvPicPr>
            <p:cNvPr id="4" name="图片 3" descr="图片_1757383338755"/>
            <p:cNvPicPr>
              <a:picLocks noChangeAspect="1"/>
            </p:cNvPicPr>
            <p:nvPr/>
          </p:nvPicPr>
          <p:blipFill>
            <a:blip r:embed="rId3"/>
            <a:srcRect t="8391"/>
            <a:stretch>
              <a:fillRect/>
            </a:stretch>
          </p:blipFill>
          <p:spPr>
            <a:xfrm>
              <a:off x="6646" y="2745"/>
              <a:ext cx="8360" cy="6698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06400" y="186055"/>
            <a:ext cx="11290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经传严选</a:t>
            </a:r>
            <a:r>
              <a:rPr lang="en-US" altLang="zh-CN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新品募集【周五</a:t>
            </a:r>
            <a:r>
              <a:rPr lang="en-US" altLang="zh-CN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点】截止</a:t>
            </a:r>
            <a:r>
              <a:rPr lang="en-US" altLang="zh-CN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最后不到</a:t>
            </a:r>
            <a:r>
              <a:rPr lang="en-US" altLang="zh-CN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30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天！</a:t>
            </a:r>
            <a:endParaRPr lang="zh-CN" altLang="en-US" sz="30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t="11131"/>
          <a:stretch>
            <a:fillRect/>
          </a:stretch>
        </p:blipFill>
        <p:spPr>
          <a:xfrm>
            <a:off x="3613150" y="772795"/>
            <a:ext cx="7752080" cy="3477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t="11699"/>
          <a:stretch>
            <a:fillRect/>
          </a:stretch>
        </p:blipFill>
        <p:spPr>
          <a:xfrm>
            <a:off x="7706995" y="4166235"/>
            <a:ext cx="3658235" cy="23552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23590" y="3429000"/>
            <a:ext cx="8331200" cy="1306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已有客户直接认购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100w</a:t>
            </a:r>
            <a:r>
              <a:rPr lang="en-US" altLang="zh-CN" sz="3600" b="1">
                <a:solidFill>
                  <a:srgbClr val="7030A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多个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持续进场中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36950" y="6327775"/>
            <a:ext cx="7828280" cy="209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35" y="764540"/>
            <a:ext cx="3256280" cy="57727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_1757322577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日线死叉，震荡低吸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91590" y="6082665"/>
            <a:ext cx="10694670" cy="489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大盘黄色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点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资金红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死叉，今日遇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21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12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月高点压力，同时短线获利盘较大，盘中出现冲高回落，但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万亿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成交额，创年内第二，市场将会反复修复可能，仓位控制在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成，逢高减仓，逢低低吸。成交量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=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胆量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920" y="911225"/>
            <a:ext cx="8285480" cy="4794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38450" y="122555"/>
            <a:ext cx="6637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牛市上半场，震荡蓄势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9320" y="5733415"/>
            <a:ext cx="10743565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9590" y="4914265"/>
            <a:ext cx="12374245" cy="1487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1520" y="5734050"/>
            <a:ext cx="11175365" cy="901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2014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9-10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月中线上攻高位、短线上攻低位是第一波牛市阶段性高点，调整后开启第二波加速上涨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2015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4-5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月中短线上攻均处于高位，数值大于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90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，则整体处于顶部状态，注意趋势转折点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lang="en-US" alt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当前市场跟</a:t>
            </a:r>
            <a:r>
              <a:rPr lang="en-US" altLang="zh-CN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2014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月行情类似，牛市上半场后指数窄幅震荡，主题板块轮动，个股高切低。</a:t>
            </a:r>
            <a:endParaRPr lang="zh-CN" altLang="en-US" sz="1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20" y="889000"/>
            <a:ext cx="9650730" cy="4740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各路加速进场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个人投资者存款搬家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1730" y="6002655"/>
            <a:ext cx="1029843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流动资金创阶段新高，资金持续进场，居民存款陆续在搬家进场，助推行情中长向好</a:t>
            </a:r>
            <a:endParaRPr lang="zh-CN" altLang="en-US" sz="20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95" y="1071880"/>
            <a:ext cx="5370195" cy="45288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02020" y="1209675"/>
            <a:ext cx="5580380" cy="4352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央妈公布了</a:t>
            </a:r>
            <a:r>
              <a:rPr lang="en-US" altLang="zh-CN"/>
              <a:t>8</a:t>
            </a:r>
            <a:r>
              <a:rPr lang="zh-CN" altLang="en-US"/>
              <a:t>月份有关金融数据：</a:t>
            </a:r>
            <a:endParaRPr lang="zh-CN" altLang="en-US"/>
          </a:p>
          <a:p>
            <a:r>
              <a:rPr lang="en-US" altLang="zh-CN"/>
              <a:t> 8</a:t>
            </a:r>
            <a:r>
              <a:rPr lang="zh-CN" altLang="en-US"/>
              <a:t>月末，广义货币（</a:t>
            </a:r>
            <a:r>
              <a:rPr lang="en-US" altLang="zh-CN"/>
              <a:t>M2</a:t>
            </a:r>
            <a:r>
              <a:rPr lang="zh-CN" altLang="en-US"/>
              <a:t>）余额</a:t>
            </a:r>
            <a:r>
              <a:rPr lang="en-US" altLang="zh-CN"/>
              <a:t>331.98</a:t>
            </a:r>
            <a:r>
              <a:rPr lang="zh-CN" altLang="en-US"/>
              <a:t>万亿元，同比增长</a:t>
            </a:r>
            <a:r>
              <a:rPr lang="en-US" altLang="zh-CN"/>
              <a:t>8.8%</a:t>
            </a:r>
            <a:r>
              <a:rPr lang="zh-CN" altLang="en-US"/>
              <a:t>；狭义货币（</a:t>
            </a:r>
            <a:r>
              <a:rPr lang="en-US" altLang="zh-CN"/>
              <a:t>M1</a:t>
            </a:r>
            <a:r>
              <a:rPr lang="zh-CN" altLang="en-US"/>
              <a:t>）余额</a:t>
            </a:r>
            <a:r>
              <a:rPr lang="en-US" altLang="zh-CN"/>
              <a:t>111.23</a:t>
            </a:r>
            <a:r>
              <a:rPr lang="zh-CN" altLang="en-US"/>
              <a:t>万亿元，同比增长</a:t>
            </a:r>
            <a:r>
              <a:rPr lang="en-US" altLang="zh-CN"/>
              <a:t>6%</a:t>
            </a:r>
            <a:r>
              <a:rPr lang="zh-CN" altLang="en-US"/>
              <a:t>。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M2</a:t>
            </a:r>
            <a:r>
              <a:rPr lang="zh-CN" altLang="en-US"/>
              <a:t>增长超过</a:t>
            </a:r>
            <a:r>
              <a:rPr lang="en-US" altLang="zh-CN"/>
              <a:t>8.5%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说明上面继续保持了较好的流动性供给</a:t>
            </a:r>
            <a:r>
              <a:rPr lang="zh-CN" altLang="en-US"/>
              <a:t>；</a:t>
            </a:r>
            <a:r>
              <a:rPr lang="en-US" altLang="zh-CN"/>
              <a:t>M1</a:t>
            </a:r>
            <a:r>
              <a:rPr lang="zh-CN" altLang="en-US"/>
              <a:t>增速进一步上行，使得</a:t>
            </a:r>
            <a:r>
              <a:rPr lang="en-US" altLang="zh-CN"/>
              <a:t>M1-M2</a:t>
            </a:r>
            <a:r>
              <a:rPr lang="zh-CN" altLang="en-US"/>
              <a:t>的剪刀差继续收窄，这是个小的亮点，说明社会资金利用率有所提升。</a:t>
            </a:r>
            <a:r>
              <a:rPr lang="en-US" altLang="zh-CN"/>
              <a:t> </a:t>
            </a:r>
            <a:r>
              <a:rPr lang="zh-CN" altLang="en-US"/>
              <a:t>前八个月，社会融资规模增加</a:t>
            </a:r>
            <a:r>
              <a:rPr lang="en-US" altLang="zh-CN"/>
              <a:t>26.56</a:t>
            </a:r>
            <a:r>
              <a:rPr lang="zh-CN" altLang="en-US"/>
              <a:t>万亿元，比上年同期多</a:t>
            </a:r>
            <a:r>
              <a:rPr lang="en-US" altLang="zh-CN"/>
              <a:t>4.66</a:t>
            </a:r>
            <a:r>
              <a:rPr lang="zh-CN" altLang="en-US"/>
              <a:t>万亿元。</a:t>
            </a:r>
            <a:r>
              <a:rPr lang="en-US" altLang="zh-CN"/>
              <a:t> </a:t>
            </a:r>
            <a:r>
              <a:rPr lang="zh-CN" altLang="en-US"/>
              <a:t>前七个月社融数据是</a:t>
            </a:r>
            <a:r>
              <a:rPr lang="en-US" altLang="zh-CN"/>
              <a:t>23.99</a:t>
            </a:r>
            <a:r>
              <a:rPr lang="zh-CN" altLang="en-US"/>
              <a:t>万亿元，相当于</a:t>
            </a:r>
            <a:r>
              <a:rPr lang="en-US" altLang="zh-CN"/>
              <a:t>8</a:t>
            </a:r>
            <a:r>
              <a:rPr lang="zh-CN" altLang="en-US"/>
              <a:t>月新增</a:t>
            </a:r>
            <a:r>
              <a:rPr lang="en-US" altLang="zh-CN"/>
              <a:t>2.57</a:t>
            </a:r>
            <a:r>
              <a:rPr lang="zh-CN" altLang="en-US"/>
              <a:t>万亿元，还行。</a:t>
            </a:r>
            <a:endParaRPr lang="zh-CN" altLang="en-US"/>
          </a:p>
          <a:p>
            <a:r>
              <a:rPr lang="en-US" altLang="zh-CN"/>
              <a:t> 8</a:t>
            </a:r>
            <a:r>
              <a:rPr lang="zh-CN" altLang="en-US"/>
              <a:t>月份，住户存款增加</a:t>
            </a:r>
            <a:r>
              <a:rPr lang="en-US" altLang="zh-CN"/>
              <a:t>1100</a:t>
            </a:r>
            <a:r>
              <a:rPr lang="zh-CN" altLang="en-US"/>
              <a:t>亿元，同比少增</a:t>
            </a:r>
            <a:r>
              <a:rPr lang="en-US" altLang="zh-CN"/>
              <a:t>6000</a:t>
            </a:r>
            <a:r>
              <a:rPr lang="zh-CN" altLang="en-US"/>
              <a:t>亿元（</a:t>
            </a:r>
            <a:r>
              <a:rPr lang="en-US" altLang="zh-CN"/>
              <a:t>7</a:t>
            </a:r>
            <a:r>
              <a:rPr lang="zh-CN" altLang="en-US"/>
              <a:t>月份同比少增</a:t>
            </a:r>
            <a:r>
              <a:rPr lang="en-US" altLang="zh-CN"/>
              <a:t>7800</a:t>
            </a:r>
            <a:r>
              <a:rPr lang="zh-CN" altLang="en-US"/>
              <a:t>亿元）；非银行存款增加</a:t>
            </a:r>
            <a:r>
              <a:rPr lang="en-US" altLang="zh-CN"/>
              <a:t>1.2</a:t>
            </a:r>
            <a:r>
              <a:rPr lang="zh-CN" altLang="en-US"/>
              <a:t>万亿元，同比多增</a:t>
            </a:r>
            <a:r>
              <a:rPr lang="en-US" altLang="zh-CN"/>
              <a:t>5500</a:t>
            </a:r>
            <a:r>
              <a:rPr lang="zh-CN" altLang="en-US"/>
              <a:t>亿元，延续了</a:t>
            </a:r>
            <a:r>
              <a:rPr lang="en-US" altLang="zh-CN"/>
              <a:t>7</a:t>
            </a:r>
            <a:r>
              <a:rPr lang="zh-CN" altLang="en-US"/>
              <a:t>月以来的高增长态势。</a:t>
            </a:r>
            <a:r>
              <a:rPr lang="en-US" altLang="zh-CN"/>
              <a:t> </a:t>
            </a:r>
            <a:r>
              <a:rPr lang="zh-CN" altLang="en-US">
                <a:solidFill>
                  <a:srgbClr val="FF0000"/>
                </a:solidFill>
              </a:rPr>
              <a:t>七八月份，居民存款陆续在搬家，来股市的社会资金变多。这种趋势很有可能还会延续（存款利率太低）。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机构资金进场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5570" y="5935980"/>
            <a:ext cx="9766935" cy="1026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去年</a:t>
            </a:r>
            <a:r>
              <a:rPr lang="en-US" altLang="zh-CN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924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行情，更多是个人投资者开户，跑步进场快速拉升，带动行情快涨快跌</a:t>
            </a:r>
            <a:endParaRPr lang="zh-CN" altLang="en-US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本轮行情慢牛，韧性十足在于专业且成熟机构投资者进场，如公募、私募或银行理财方式</a:t>
            </a:r>
            <a:endParaRPr lang="zh-CN" altLang="en-US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65" y="892810"/>
            <a:ext cx="6617335" cy="24149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5" y="3429000"/>
            <a:ext cx="7108190" cy="2385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275" y="2394585"/>
            <a:ext cx="4288155" cy="2438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672705" y="1916430"/>
            <a:ext cx="4519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924</a:t>
            </a:r>
            <a:r>
              <a:rPr lang="zh-CN" altLang="en-US">
                <a:highlight>
                  <a:srgbClr val="FFFF00"/>
                </a:highlight>
              </a:rPr>
              <a:t>后开户数激增，个人投资者跑步进场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机构资金进场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5570" y="5909945"/>
            <a:ext cx="9766935" cy="1052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低利率，不确定行情下，固收加成为机构投资者首选（</a:t>
            </a:r>
            <a:r>
              <a:rPr lang="en-US" altLang="zh-CN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7-8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成债，</a:t>
            </a:r>
            <a:r>
              <a:rPr lang="en-US" altLang="zh-CN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2-3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成股</a:t>
            </a:r>
            <a:r>
              <a:rPr lang="zh-CN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），规模持续新高</a:t>
            </a:r>
            <a:endParaRPr lang="zh-CN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机构减持货基，个人投资者增持货基，认知偏差，跟随机构，调整理财策略</a:t>
            </a:r>
            <a:endParaRPr lang="zh-CN" altLang="en-US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35000" y="904875"/>
            <a:ext cx="10752455" cy="2524760"/>
            <a:chOff x="1030" y="1161"/>
            <a:chExt cx="16933" cy="397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30" y="1161"/>
              <a:ext cx="11483" cy="39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13" y="1161"/>
              <a:ext cx="5451" cy="3976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97915" y="3362960"/>
            <a:ext cx="9839325" cy="2453640"/>
            <a:chOff x="2468" y="5225"/>
            <a:chExt cx="15495" cy="386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8" y="5225"/>
              <a:ext cx="5543" cy="3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" y="5226"/>
              <a:ext cx="9953" cy="3863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年线金叉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牛市可期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1730" y="5600700"/>
            <a:ext cx="976693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按历史几波大牛市来看，每一轮捕捞季节年线金叉，很容易走出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年左右的牛市行情，目前是牛市行情首年，中长期依然有继续走牛的可能！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31900" y="908685"/>
            <a:ext cx="9407525" cy="43980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2NjMjc2YTM3OTU3MDczMTg5NGExODc2MDBmZmJkNzM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2349</Words>
  <Application>WPS 演示</Application>
  <PresentationFormat>宽屏</PresentationFormat>
  <Paragraphs>145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Normal</vt:lpstr>
      <vt:lpstr>思源黑体 CN Light</vt:lpstr>
      <vt:lpstr>思源黑体 CN Bold</vt:lpstr>
      <vt:lpstr>思源黑体 CN Medium</vt:lpstr>
      <vt:lpstr>Noto Sans S Chinese Medium</vt:lpstr>
      <vt:lpstr>DIN Black</vt:lpstr>
      <vt:lpstr>楷体</vt:lpstr>
      <vt:lpstr>思源黑体 CN Heavy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962</cp:revision>
  <dcterms:created xsi:type="dcterms:W3CDTF">2019-06-19T02:08:00Z</dcterms:created>
  <dcterms:modified xsi:type="dcterms:W3CDTF">2025-09-18T09:41:50Z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98B0645011BC43B0BFB9BFC8374894E3</vt:lpwstr>
  </property>
</Properties>
</file>