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263" r:id="rId4"/>
    <p:sldId id="271" r:id="rId5"/>
    <p:sldId id="296" r:id="rId6"/>
    <p:sldId id="3296" r:id="rId7"/>
    <p:sldId id="3386" r:id="rId8"/>
    <p:sldId id="3384" r:id="rId9"/>
    <p:sldId id="3407" r:id="rId10"/>
    <p:sldId id="1591" r:id="rId11"/>
    <p:sldId id="3371" r:id="rId12"/>
    <p:sldId id="3373" r:id="rId13"/>
    <p:sldId id="3417" r:id="rId14"/>
    <p:sldId id="3418" r:id="rId15"/>
    <p:sldId id="3082" r:id="rId16"/>
    <p:sldId id="2169" r:id="rId17"/>
    <p:sldId id="1932" r:id="rId18"/>
    <p:sldId id="615" r:id="rId19"/>
    <p:sldId id="2279" r:id="rId20"/>
    <p:sldId id="3425" r:id="rId21"/>
    <p:sldId id="3426" r:id="rId22"/>
    <p:sldId id="270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46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image" Target="../media/image3.png"/><Relationship Id="rId3" Type="http://schemas.openxmlformats.org/officeDocument/2006/relationships/tags" Target="../tags/tag143.xml"/><Relationship Id="rId2" Type="http://schemas.openxmlformats.org/officeDocument/2006/relationships/image" Target="../media/image1.png"/><Relationship Id="rId1" Type="http://schemas.openxmlformats.org/officeDocument/2006/relationships/tags" Target="../tags/tag1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业绩低估型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" y="843280"/>
            <a:ext cx="5208905" cy="5499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995" y="768350"/>
            <a:ext cx="4277360" cy="2985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椭圆 8"/>
          <p:cNvSpPr/>
          <p:nvPr/>
        </p:nvSpPr>
        <p:spPr>
          <a:xfrm>
            <a:off x="8479790" y="2478405"/>
            <a:ext cx="545465" cy="305435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r="1995"/>
          <a:stretch>
            <a:fillRect/>
          </a:stretch>
        </p:blipFill>
        <p:spPr>
          <a:xfrm>
            <a:off x="7706995" y="3623310"/>
            <a:ext cx="4277360" cy="2934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965" y="843280"/>
            <a:ext cx="4088130" cy="31057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风口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国企改革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" y="910590"/>
            <a:ext cx="2962275" cy="838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17170" y="1973580"/>
            <a:ext cx="5171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尽量找大单的超级买入法</a:t>
            </a:r>
            <a:endParaRPr lang="zh-CN" altLang="en-US"/>
          </a:p>
          <a:p>
            <a:r>
              <a:rPr lang="zh-CN" altLang="en-US"/>
              <a:t>减少做日线的回档（板块股票</a:t>
            </a:r>
            <a:r>
              <a:rPr lang="en-US" altLang="zh-CN"/>
              <a:t>1400</a:t>
            </a:r>
            <a:r>
              <a:rPr lang="zh-CN" altLang="en-US"/>
              <a:t>只分化大）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610" y="768350"/>
            <a:ext cx="2618740" cy="4195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650" y="768350"/>
            <a:ext cx="2420620" cy="4195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490" y="1576070"/>
            <a:ext cx="2242185" cy="4770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10" y="3021330"/>
            <a:ext cx="3058160" cy="34080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大盘资金翻红突破个股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829310"/>
            <a:ext cx="4687570" cy="5487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755" y="829310"/>
            <a:ext cx="3245485" cy="3761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575" y="829310"/>
            <a:ext cx="2765425" cy="3658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155" y="3371215"/>
            <a:ext cx="3825875" cy="32524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短线王VS选股王V3 - 副本_17267365318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经传龙年笔记本_17267355171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69665" y="1569085"/>
            <a:ext cx="85223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资金逆势翻红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国企兜底护盘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2024.9.19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1018540" y="96329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月行情展望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2750" y="1229995"/>
            <a:ext cx="10720705" cy="4396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80000"/>
              </a:lnSpc>
            </a:pPr>
            <a:r>
              <a:rPr lang="en-US" altLang="zh-CN"/>
              <a:t>1.</a:t>
            </a:r>
            <a:r>
              <a:rPr lang="zh-CN" altLang="en-US"/>
              <a:t>月线四连阴</a:t>
            </a:r>
            <a:r>
              <a:rPr lang="en-US" altLang="zh-CN"/>
              <a:t>+</a:t>
            </a:r>
            <a:r>
              <a:rPr lang="zh-CN" altLang="en-US"/>
              <a:t>业绩真空期，</a:t>
            </a:r>
            <a:r>
              <a:rPr lang="en-US" altLang="zh-CN"/>
              <a:t>9-10</a:t>
            </a:r>
            <a:r>
              <a:rPr lang="zh-CN" altLang="en-US"/>
              <a:t>月</a:t>
            </a:r>
            <a:r>
              <a:rPr lang="zh-CN" altLang="en-US">
                <a:solidFill>
                  <a:srgbClr val="F315F3"/>
                </a:solidFill>
              </a:rPr>
              <a:t>月线有望金叉</a:t>
            </a:r>
            <a:r>
              <a:rPr lang="zh-CN" altLang="en-US"/>
              <a:t>行情修复反弹概率较大</a:t>
            </a:r>
            <a:endParaRPr lang="en-US" altLang="zh-CN"/>
          </a:p>
          <a:p>
            <a:pPr>
              <a:lnSpc>
                <a:spcPct val="180000"/>
              </a:lnSpc>
            </a:pPr>
            <a:r>
              <a:rPr lang="en-US" altLang="zh-CN"/>
              <a:t>2.</a:t>
            </a:r>
            <a:r>
              <a:rPr lang="zh-CN" altLang="en-US"/>
              <a:t>短线上攻上穿，</a:t>
            </a:r>
            <a:r>
              <a:rPr lang="zh-CN" altLang="en-US">
                <a:solidFill>
                  <a:srgbClr val="F315F3"/>
                </a:solidFill>
              </a:rPr>
              <a:t>中小盘题材</a:t>
            </a:r>
            <a:r>
              <a:rPr lang="zh-CN" altLang="en-US"/>
              <a:t>迎来机会，热点</a:t>
            </a:r>
            <a:r>
              <a:rPr lang="zh-CN" altLang="en-US">
                <a:solidFill>
                  <a:srgbClr val="FF0000"/>
                </a:solidFill>
              </a:rPr>
              <a:t>涨停</a:t>
            </a:r>
            <a:r>
              <a:rPr lang="en-US" altLang="zh-CN">
                <a:solidFill>
                  <a:srgbClr val="FF0000"/>
                </a:solidFill>
              </a:rPr>
              <a:t>10</a:t>
            </a:r>
            <a:r>
              <a:rPr lang="zh-CN" altLang="en-US">
                <a:solidFill>
                  <a:srgbClr val="FF0000"/>
                </a:solidFill>
              </a:rPr>
              <a:t>家以上的做回档</a:t>
            </a:r>
            <a:r>
              <a:rPr lang="zh-CN" altLang="en-US"/>
              <a:t>（回档资金翻红为机会）</a:t>
            </a:r>
            <a:endParaRPr lang="zh-CN" altLang="en-US"/>
          </a:p>
          <a:p>
            <a:pPr>
              <a:lnSpc>
                <a:spcPct val="180000"/>
              </a:lnSpc>
            </a:pPr>
            <a:r>
              <a:rPr lang="en-US" altLang="zh-CN"/>
              <a:t>3.</a:t>
            </a:r>
            <a:r>
              <a:rPr lang="zh-CN" altLang="en-US"/>
              <a:t>银行为代表的</a:t>
            </a:r>
            <a:r>
              <a:rPr lang="zh-CN" altLang="en-US">
                <a:solidFill>
                  <a:srgbClr val="FF0000"/>
                </a:solidFill>
              </a:rPr>
              <a:t>大市值控盘股</a:t>
            </a:r>
            <a:r>
              <a:rPr lang="zh-CN" altLang="en-US"/>
              <a:t>出现</a:t>
            </a:r>
            <a:r>
              <a:rPr lang="zh-CN" altLang="en-US">
                <a:solidFill>
                  <a:srgbClr val="0029DA"/>
                </a:solidFill>
              </a:rPr>
              <a:t>海洋寻底信号</a:t>
            </a:r>
            <a:r>
              <a:rPr lang="zh-CN" altLang="en-US"/>
              <a:t>，易产生波段超跌，企稳后有望酝酿中期反弹。</a:t>
            </a:r>
            <a:endParaRPr lang="zh-CN" altLang="en-US"/>
          </a:p>
          <a:p>
            <a:pPr>
              <a:lnSpc>
                <a:spcPct val="180000"/>
              </a:lnSpc>
            </a:pPr>
            <a:endParaRPr lang="zh-CN" altLang="en-US"/>
          </a:p>
          <a:p>
            <a:pPr>
              <a:lnSpc>
                <a:spcPct val="180000"/>
              </a:lnSpc>
            </a:pPr>
            <a:r>
              <a:rPr lang="en-US" altLang="zh-CN"/>
              <a:t>4.</a:t>
            </a:r>
            <a:r>
              <a:rPr lang="zh-CN" altLang="en-US"/>
              <a:t>方向：</a:t>
            </a:r>
            <a:endParaRPr lang="zh-CN" altLang="en-US"/>
          </a:p>
          <a:p>
            <a:pPr>
              <a:lnSpc>
                <a:spcPct val="180000"/>
              </a:lnSpc>
            </a:pPr>
            <a:r>
              <a:rPr lang="zh-CN" altLang="en-US"/>
              <a:t> </a:t>
            </a:r>
            <a:r>
              <a:rPr lang="en-US" altLang="zh-CN"/>
              <a:t>        a.</a:t>
            </a:r>
            <a:r>
              <a:rPr lang="zh-CN" altLang="en-US">
                <a:solidFill>
                  <a:srgbClr val="FF0000"/>
                </a:solidFill>
              </a:rPr>
              <a:t>消费电子</a:t>
            </a:r>
            <a:r>
              <a:rPr lang="en-US" altLang="zh-CN"/>
              <a:t>(</a:t>
            </a:r>
            <a:r>
              <a:rPr lang="zh-CN" altLang="en-US"/>
              <a:t>各大厂商公布新品、新技术）</a:t>
            </a:r>
            <a:r>
              <a:rPr lang="en-US" altLang="zh-CN"/>
              <a:t>————</a:t>
            </a:r>
            <a:r>
              <a:rPr lang="zh-CN" altLang="en-US"/>
              <a:t>涨停</a:t>
            </a:r>
            <a:r>
              <a:rPr lang="en-US" altLang="zh-CN">
                <a:solidFill>
                  <a:srgbClr val="F315F3"/>
                </a:solidFill>
              </a:rPr>
              <a:t>10</a:t>
            </a:r>
            <a:r>
              <a:rPr lang="zh-CN" altLang="en-US">
                <a:solidFill>
                  <a:srgbClr val="F315F3"/>
                </a:solidFill>
              </a:rPr>
              <a:t>家</a:t>
            </a:r>
            <a:r>
              <a:rPr lang="zh-CN" altLang="en-US"/>
              <a:t>以上的热点做回档</a:t>
            </a:r>
            <a:endParaRPr lang="zh-CN" altLang="en-US"/>
          </a:p>
          <a:p>
            <a:pPr>
              <a:lnSpc>
                <a:spcPct val="180000"/>
              </a:lnSpc>
            </a:pPr>
            <a:r>
              <a:rPr lang="zh-CN" altLang="en-US"/>
              <a:t> </a:t>
            </a:r>
            <a:r>
              <a:rPr lang="en-US" altLang="zh-CN"/>
              <a:t>        b.</a:t>
            </a:r>
            <a:r>
              <a:rPr lang="zh-CN" altLang="en-US">
                <a:solidFill>
                  <a:srgbClr val="FF0000"/>
                </a:solidFill>
              </a:rPr>
              <a:t>月线金叉</a:t>
            </a:r>
            <a:r>
              <a:rPr lang="zh-CN" altLang="en-US"/>
              <a:t>板块</a:t>
            </a:r>
            <a:r>
              <a:rPr lang="en-US" altLang="zh-CN"/>
              <a:t>————————————————</a:t>
            </a:r>
            <a:r>
              <a:rPr lang="zh-CN" altLang="en-US"/>
              <a:t>熊线上移</a:t>
            </a:r>
            <a:r>
              <a:rPr lang="en-US" altLang="zh-CN"/>
              <a:t>+</a:t>
            </a:r>
            <a:r>
              <a:rPr lang="zh-CN" altLang="en-US"/>
              <a:t>大单</a:t>
            </a:r>
            <a:r>
              <a:rPr lang="en-US" altLang="zh-CN"/>
              <a:t>+</a:t>
            </a:r>
            <a:r>
              <a:rPr lang="zh-CN" altLang="en-US"/>
              <a:t>资金翻红</a:t>
            </a:r>
            <a:r>
              <a:rPr lang="en-US" altLang="zh-CN"/>
              <a:t>       </a:t>
            </a:r>
            <a:endParaRPr lang="zh-CN" altLang="en-US"/>
          </a:p>
          <a:p>
            <a:pPr>
              <a:lnSpc>
                <a:spcPct val="180000"/>
              </a:lnSpc>
            </a:pPr>
            <a:r>
              <a:rPr lang="en-US" altLang="zh-CN"/>
              <a:t>         c.</a:t>
            </a:r>
            <a:r>
              <a:rPr lang="zh-CN" altLang="en-US">
                <a:solidFill>
                  <a:srgbClr val="FF0000"/>
                </a:solidFill>
              </a:rPr>
              <a:t>控盘</a:t>
            </a:r>
            <a:r>
              <a:rPr lang="en-US" altLang="zh-CN">
                <a:solidFill>
                  <a:srgbClr val="FF0000"/>
                </a:solidFill>
              </a:rPr>
              <a:t>200</a:t>
            </a:r>
            <a:r>
              <a:rPr lang="zh-CN" altLang="en-US"/>
              <a:t>中实现控盘双突破的形态</a:t>
            </a:r>
            <a:r>
              <a:rPr lang="en-US" altLang="zh-CN"/>
              <a:t>———————</a:t>
            </a:r>
            <a:r>
              <a:rPr lang="zh-CN" altLang="en-US"/>
              <a:t>控盘攀升</a:t>
            </a:r>
            <a:r>
              <a:rPr lang="en-US" altLang="zh-CN"/>
              <a:t>+</a:t>
            </a:r>
            <a:r>
              <a:rPr lang="zh-CN" altLang="en-US"/>
              <a:t>熊线上移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牛线下移释放风险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" y="866140"/>
            <a:ext cx="5970905" cy="32346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3120" y="428752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315F3"/>
                </a:solidFill>
              </a:rPr>
              <a:t>释放风险的三个条件：（</a:t>
            </a:r>
            <a:r>
              <a:rPr lang="en-US" altLang="zh-CN" b="1">
                <a:solidFill>
                  <a:srgbClr val="F315F3"/>
                </a:solidFill>
              </a:rPr>
              <a:t>9.12</a:t>
            </a:r>
            <a:r>
              <a:rPr lang="zh-CN" altLang="en-US" b="1">
                <a:solidFill>
                  <a:srgbClr val="F315F3"/>
                </a:solidFill>
              </a:rPr>
              <a:t>）</a:t>
            </a:r>
            <a:endParaRPr lang="zh-CN" altLang="en-US" b="1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大盘资金翻红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牛线下移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新热点（涨停</a:t>
            </a:r>
            <a:r>
              <a:rPr lang="en-US" altLang="zh-CN">
                <a:solidFill>
                  <a:srgbClr val="FF0000"/>
                </a:solidFill>
              </a:rPr>
              <a:t>10</a:t>
            </a:r>
            <a:r>
              <a:rPr lang="zh-CN" altLang="en-US">
                <a:solidFill>
                  <a:srgbClr val="FF0000"/>
                </a:solidFill>
              </a:rPr>
              <a:t>及以上）</a:t>
            </a:r>
            <a:r>
              <a:rPr lang="en-US" altLang="zh-CN">
                <a:solidFill>
                  <a:srgbClr val="FF0000"/>
                </a:solidFill>
              </a:rPr>
              <a:t> 80</a:t>
            </a:r>
            <a:r>
              <a:rPr lang="zh-CN" altLang="en-US">
                <a:solidFill>
                  <a:srgbClr val="FF0000"/>
                </a:solidFill>
              </a:rPr>
              <a:t>家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275" y="768350"/>
            <a:ext cx="4704080" cy="3821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340" y="2223135"/>
            <a:ext cx="4112895" cy="43440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" y="768350"/>
            <a:ext cx="11482705" cy="58172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题材低迷，权重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国改走强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93545" y="3271520"/>
            <a:ext cx="3636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八月底开始异动的题材类开始兑现利好走弱，龙头跌停未能企稳。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72790" y="5189220"/>
            <a:ext cx="2642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权重类持续走强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题材低迷，权重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国改走强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" y="838835"/>
            <a:ext cx="5010785" cy="1991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" y="2999105"/>
            <a:ext cx="4935855" cy="2376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445510" y="1452880"/>
            <a:ext cx="1716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华为海思龙头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25850" y="3783965"/>
            <a:ext cx="1355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折叠屏龙头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325" y="838835"/>
            <a:ext cx="5224780" cy="3037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297930" y="12877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国企改革龙头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960" y="3172460"/>
            <a:ext cx="5254625" cy="330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7141210" y="4536440"/>
            <a:ext cx="3387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超跌权重酝酿底背离反弹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业绩增长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981"/>
          <a:stretch>
            <a:fillRect/>
          </a:stretch>
        </p:blipFill>
        <p:spPr>
          <a:xfrm>
            <a:off x="95250" y="899160"/>
            <a:ext cx="5290820" cy="4678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245" y="1048385"/>
            <a:ext cx="4142740" cy="2950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995" y="3429000"/>
            <a:ext cx="4208780" cy="28276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890</Words>
  <Application>WPS 演示</Application>
  <PresentationFormat>宽屏</PresentationFormat>
  <Paragraphs>107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732</cp:revision>
  <dcterms:created xsi:type="dcterms:W3CDTF">2019-06-19T02:08:00Z</dcterms:created>
  <dcterms:modified xsi:type="dcterms:W3CDTF">2024-09-19T09:02:55Z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67F8E99CA25843CDBAFD0150A9FB820A</vt:lpwstr>
  </property>
</Properties>
</file>