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938" r:id="rId3"/>
    <p:sldId id="602" r:id="rId4"/>
    <p:sldId id="603" r:id="rId5"/>
    <p:sldId id="1844" r:id="rId6"/>
    <p:sldId id="1961" r:id="rId8"/>
    <p:sldId id="1989" r:id="rId9"/>
    <p:sldId id="607" r:id="rId10"/>
    <p:sldId id="2001" r:id="rId11"/>
    <p:sldId id="2004" r:id="rId12"/>
    <p:sldId id="2000" r:id="rId13"/>
    <p:sldId id="2003" r:id="rId14"/>
    <p:sldId id="2005" r:id="rId15"/>
    <p:sldId id="2006" r:id="rId16"/>
    <p:sldId id="2007" r:id="rId17"/>
    <p:sldId id="2002" r:id="rId18"/>
    <p:sldId id="1999" r:id="rId19"/>
    <p:sldId id="1747" r:id="rId20"/>
    <p:sldId id="1982" r:id="rId21"/>
    <p:sldId id="1616" r:id="rId22"/>
    <p:sldId id="1948" r:id="rId23"/>
    <p:sldId id="2008" r:id="rId24"/>
    <p:sldId id="2009" r:id="rId25"/>
    <p:sldId id="614" r:id="rId26"/>
    <p:sldId id="615" r:id="rId27"/>
    <p:sldId id="635" r:id="rId28"/>
    <p:sldId id="616" r:id="rId29"/>
    <p:sldId id="1991" r:id="rId30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6" userDrawn="1">
          <p15:clr>
            <a:srgbClr val="A4A3A4"/>
          </p15:clr>
        </p15:guide>
        <p15:guide id="2" pos="3918" userDrawn="1">
          <p15:clr>
            <a:srgbClr val="A4A3A4"/>
          </p15:clr>
        </p15:guide>
        <p15:guide id="3" pos="49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2" clrIdx="1"/>
  <p:cmAuthor id="3" name="PP" initials="P" lastIdx="1" clrIdx="2"/>
  <p:cmAuthor id="252404380" name="周伟杰" initials="周" lastIdx="1" clrIdx="3"/>
  <p:cmAuthor id="0" name="Mia Vida Villanueva" initials="MVV" lastIdx="1" clrIdx="0"/>
  <p:cmAuthor id="7" name="1206988966@qq.com" initials="1" lastIdx="1" clrIdx="2"/>
  <p:cmAuthor id="8" name="姜伟光" initials="姜" lastIdx="1" clrIdx="0"/>
  <p:cmAuthor id="6" name="ming qiu" initials="m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4500"/>
    <a:srgbClr val="FFBF75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226"/>
        <p:guide pos="3918"/>
        <p:guide pos="49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gs" Target="tags/tag79.xml"/><Relationship Id="rId34" Type="http://schemas.openxmlformats.org/officeDocument/2006/relationships/commentAuthors" Target="commentAuthors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0" Type="http://schemas.openxmlformats.org/officeDocument/2006/relationships/tags" Target="../tags/tag15.xml"/><Relationship Id="rId2" Type="http://schemas.openxmlformats.org/officeDocument/2006/relationships/tags" Target="../tags/tag1.xml"/><Relationship Id="rId19" Type="http://schemas.openxmlformats.org/officeDocument/2006/relationships/tags" Target="../tags/tag14.xml"/><Relationship Id="rId18" Type="http://schemas.openxmlformats.org/officeDocument/2006/relationships/tags" Target="../tags/tag13.xml"/><Relationship Id="rId17" Type="http://schemas.openxmlformats.org/officeDocument/2006/relationships/tags" Target="../tags/tag12.xml"/><Relationship Id="rId16" Type="http://schemas.openxmlformats.org/officeDocument/2006/relationships/tags" Target="../tags/tag1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tags" Target="../tags/tag7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2.png"/><Relationship Id="rId7" Type="http://schemas.openxmlformats.org/officeDocument/2006/relationships/image" Target="../media/image5.png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7.png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PPT封面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74650" y="289560"/>
            <a:ext cx="1797685" cy="405765"/>
          </a:xfrm>
          <a:prstGeom prst="rect">
            <a:avLst/>
          </a:prstGeom>
        </p:spPr>
      </p:pic>
      <p:pic>
        <p:nvPicPr>
          <p:cNvPr id="5" name="图片 4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71470" y="4571365"/>
            <a:ext cx="6231255" cy="46164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2723515" y="4541520"/>
            <a:ext cx="679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4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31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每周日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周四晚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20:15</a:t>
            </a:r>
            <a:endParaRPr lang="en-US" altLang="zh-CN" sz="2800">
              <a:solidFill>
                <a:srgbClr val="B345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  <p:grpSp>
        <p:nvGrpSpPr>
          <p:cNvPr id="23" name="组合 22"/>
          <p:cNvGrpSpPr/>
          <p:nvPr userDrawn="1"/>
        </p:nvGrpSpPr>
        <p:grpSpPr>
          <a:xfrm>
            <a:off x="1905" y="1270"/>
            <a:ext cx="12192000" cy="6858000"/>
            <a:chOff x="200" y="200"/>
            <a:chExt cx="19200" cy="10800"/>
          </a:xfrm>
        </p:grpSpPr>
        <p:sp>
          <p:nvSpPr>
            <p:cNvPr id="10" name="标题 1"/>
            <p:cNvSpPr>
              <a:spLocks noGrp="1"/>
            </p:cNvSpPr>
            <p:nvPr userDrawn="1">
              <p:custDataLst>
                <p:tags r:id="rId12"/>
              </p:custDataLst>
            </p:nvPr>
          </p:nvSpPr>
          <p:spPr>
            <a:xfrm>
              <a:off x="2088" y="1640"/>
              <a:ext cx="15432" cy="4048"/>
            </a:xfrm>
            <a:prstGeom prst="rect">
              <a:avLst/>
            </a:prstGeom>
          </p:spPr>
          <p:txBody>
            <a:bodyPr vert="horz" lIns="90000" tIns="46800" rIns="90000" bIns="46800" rtlCol="0" anchor="b" anchorCtr="0">
              <a:normAutofit/>
            </a:bodyPr>
            <a:lstStyle>
              <a:lvl1pPr algn="ctr">
                <a:defRPr sz="6000"/>
              </a:lvl1pPr>
            </a:lstStyle>
            <a:p>
              <a:r>
                <a:rPr lang="zh-CN" altLang="en-US" dirty="0"/>
                <a:t>单击此处编辑标题</a:t>
              </a:r>
              <a:endParaRPr lang="zh-CN" altLang="en-US" dirty="0"/>
            </a:p>
          </p:txBody>
        </p:sp>
        <p:sp>
          <p:nvSpPr>
            <p:cNvPr id="11" name="副标题 2"/>
            <p:cNvSpPr>
              <a:spLocks noGrp="1"/>
            </p:cNvSpPr>
            <p:nvPr userDrawn="1">
              <p:custDataLst>
                <p:tags r:id="rId13"/>
              </p:custDataLst>
            </p:nvPr>
          </p:nvSpPr>
          <p:spPr>
            <a:xfrm>
              <a:off x="2088" y="5807"/>
              <a:ext cx="15432" cy="2319"/>
            </a:xfrm>
            <a:prstGeom prst="rect">
              <a:avLst/>
            </a:prstGeom>
          </p:spPr>
          <p:txBody>
            <a:bodyPr vert="horz" lIns="90000" tIns="46800" rIns="90000" bIns="46800" rtlCol="0">
              <a:normAutofit/>
            </a:bodyPr>
            <a:lstStyle>
              <a:lvl1pPr marL="0" indent="0" algn="ctr">
                <a:lnSpc>
                  <a:spcPct val="110000"/>
                </a:lnSpc>
                <a:buNone/>
                <a:defRPr sz="2400" spc="200">
                  <a:uFillTx/>
                </a:defRPr>
              </a:lvl1pPr>
              <a:lvl2pPr marL="457200" indent="0" algn="ctr">
                <a:buNone/>
                <a:defRPr sz="2000"/>
              </a:lvl2pPr>
              <a:lvl3pPr marL="914400" indent="0" algn="ctr">
                <a:buNone/>
                <a:defRPr sz="1800"/>
              </a:lvl3pPr>
              <a:lvl4pPr marL="1371600" indent="0" algn="ctr">
                <a:buNone/>
                <a:defRPr sz="1600"/>
              </a:lvl4pPr>
              <a:lvl5pPr marL="1828800" indent="0" algn="ctr">
                <a:buNone/>
                <a:defRPr sz="1600"/>
              </a:lvl5pPr>
              <a:lvl6pPr marL="2286000" indent="0" algn="ctr">
                <a:buNone/>
                <a:defRPr sz="1600"/>
              </a:lvl6pPr>
              <a:lvl7pPr marL="2743200" indent="0" algn="ctr">
                <a:buNone/>
                <a:defRPr sz="1600"/>
              </a:lvl7pPr>
              <a:lvl8pPr marL="3200400" indent="0" algn="ctr">
                <a:buNone/>
                <a:defRPr sz="1600"/>
              </a:lvl8pPr>
              <a:lvl9pPr marL="3657600" indent="0" algn="ctr">
                <a:buNone/>
                <a:defRPr sz="1600"/>
              </a:lvl9pPr>
            </a:lstStyle>
            <a:p>
              <a:r>
                <a:rPr lang="zh-CN" altLang="en-US" dirty="0"/>
                <a:t>单击此处编辑副标题</a:t>
              </a:r>
              <a:endParaRPr lang="zh-CN" altLang="en-US" dirty="0"/>
            </a:p>
          </p:txBody>
        </p:sp>
        <p:sp>
          <p:nvSpPr>
            <p:cNvPr id="12" name="日期占位符 15"/>
            <p:cNvSpPr>
              <a:spLocks noGrp="1"/>
            </p:cNvSpPr>
            <p:nvPr userDrawn="1">
              <p:custDataLst>
                <p:tags r:id="rId14"/>
              </p:custDataLst>
            </p:nvPr>
          </p:nvSpPr>
          <p:spPr>
            <a:xfrm>
              <a:off x="1164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60FBDFE-C587-4B4C-A407-44438C67B59E}" type="datetimeFigureOut">
                <a:rPr lang="zh-CN" altLang="en-US" smtClean="0"/>
              </a:fld>
              <a:endParaRPr lang="zh-CN" altLang="en-US"/>
            </a:p>
          </p:txBody>
        </p:sp>
        <p:sp>
          <p:nvSpPr>
            <p:cNvPr id="14" name="灯片编号占位符 17"/>
            <p:cNvSpPr>
              <a:spLocks noGrp="1"/>
            </p:cNvSpPr>
            <p:nvPr userDrawn="1">
              <p:custDataLst>
                <p:tags r:id="rId15"/>
              </p:custDataLst>
            </p:nvPr>
          </p:nvSpPr>
          <p:spPr>
            <a:xfrm>
              <a:off x="14180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r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49AE70B2-8BF9-45C0-BB95-33D1B9D3A854}" type="slidenum">
                <a:rPr lang="zh-CN" altLang="en-US" smtClean="0"/>
              </a:fld>
              <a:endParaRPr lang="zh-CN" altLang="en-US" dirty="0"/>
            </a:p>
          </p:txBody>
        </p:sp>
        <p:pic>
          <p:nvPicPr>
            <p:cNvPr id="15" name="图片 14" descr="PPT封面"/>
            <p:cNvPicPr>
              <a:picLocks noChangeAspect="1"/>
            </p:cNvPicPr>
            <p:nvPr userDrawn="1">
              <p:custDataLst>
                <p:tags r:id="rId16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00" y="200"/>
              <a:ext cx="19200" cy="10800"/>
            </a:xfrm>
            <a:prstGeom prst="rect">
              <a:avLst/>
            </a:prstGeom>
          </p:spPr>
        </p:pic>
        <p:pic>
          <p:nvPicPr>
            <p:cNvPr id="19" name="图片 18" descr="经传logo白色"/>
            <p:cNvPicPr>
              <a:picLocks noChangeAspect="1"/>
            </p:cNvPicPr>
            <p:nvPr userDrawn="1">
              <p:custDataLst>
                <p:tags r:id="rId17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790" y="656"/>
              <a:ext cx="2831" cy="639"/>
            </a:xfrm>
            <a:prstGeom prst="rect">
              <a:avLst/>
            </a:prstGeom>
          </p:spPr>
        </p:pic>
        <p:pic>
          <p:nvPicPr>
            <p:cNvPr id="20" name="图片 19" descr="龙头"/>
            <p:cNvPicPr>
              <a:picLocks noChangeAspect="1"/>
            </p:cNvPicPr>
            <p:nvPr userDrawn="1">
              <p:custDataLst>
                <p:tags r:id="rId18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6106" y="570"/>
              <a:ext cx="2775" cy="529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 userDrawn="1">
              <p:custDataLst>
                <p:tags r:id="rId19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4722" y="7399"/>
              <a:ext cx="9813" cy="727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 userDrawn="1">
              <p:custDataLst>
                <p:tags r:id="rId20"/>
              </p:custDataLst>
            </p:nvPr>
          </p:nvSpPr>
          <p:spPr>
            <a:xfrm>
              <a:off x="4489" y="7352"/>
              <a:ext cx="1070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1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30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  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每周日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周四晚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20:15</a:t>
              </a:r>
              <a:endPara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35" y="800100"/>
            <a:ext cx="12192635" cy="605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35" y="6465570"/>
            <a:ext cx="121913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sz="1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经传多赢投资顾问:苏柏安 | 执业编号:A1120619080002  </a:t>
            </a:r>
            <a:r>
              <a:rPr sz="1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基金从业编号：A20250613005386</a:t>
            </a:r>
            <a:endParaRPr sz="10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/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920x1080 -总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40.xml"/><Relationship Id="rId15" Type="http://schemas.openxmlformats.org/officeDocument/2006/relationships/tags" Target="../tags/tag39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image" Target="../media/image13.png"/><Relationship Id="rId2" Type="http://schemas.openxmlformats.org/officeDocument/2006/relationships/tags" Target="../tags/tag41.xml"/><Relationship Id="rId1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2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3.xml"/><Relationship Id="rId1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4.xml"/><Relationship Id="rId1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5.xml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6.xml"/><Relationship Id="rId1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7.xml"/><Relationship Id="rId1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7" Type="http://schemas.openxmlformats.org/officeDocument/2006/relationships/slideLayout" Target="../slideLayouts/slideLayout5.xml"/><Relationship Id="rId6" Type="http://schemas.openxmlformats.org/officeDocument/2006/relationships/tags" Target="../tags/tag5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tags" Target="../tags/tag58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60.xml"/><Relationship Id="rId1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61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62.xml"/><Relationship Id="rId1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6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6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tags" Target="../tags/tag71.xml"/><Relationship Id="rId6" Type="http://schemas.openxmlformats.org/officeDocument/2006/relationships/image" Target="../media/image40.png"/><Relationship Id="rId5" Type="http://schemas.openxmlformats.org/officeDocument/2006/relationships/tags" Target="../tags/tag70.xml"/><Relationship Id="rId4" Type="http://schemas.openxmlformats.org/officeDocument/2006/relationships/image" Target="../media/image39.png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png"/><Relationship Id="rId8" Type="http://schemas.openxmlformats.org/officeDocument/2006/relationships/tags" Target="../tags/tag76.xml"/><Relationship Id="rId7" Type="http://schemas.openxmlformats.org/officeDocument/2006/relationships/image" Target="../media/image43.png"/><Relationship Id="rId6" Type="http://schemas.openxmlformats.org/officeDocument/2006/relationships/tags" Target="../tags/tag75.xml"/><Relationship Id="rId5" Type="http://schemas.openxmlformats.org/officeDocument/2006/relationships/image" Target="../media/image42.png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image" Target="../media/image41.png"/><Relationship Id="rId11" Type="http://schemas.openxmlformats.org/officeDocument/2006/relationships/slideLayout" Target="../slideLayouts/slideLayout5.xml"/><Relationship Id="rId10" Type="http://schemas.openxmlformats.org/officeDocument/2006/relationships/tags" Target="../tags/tag77.xml"/><Relationship Id="rId1" Type="http://schemas.openxmlformats.org/officeDocument/2006/relationships/tags" Target="../tags/tag7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7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5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6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47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8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9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0.xml"/><Relationship Id="rId1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1.xml"/><Relationship Id="rId1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9</a:t>
            </a:r>
            <a:r>
              <a:rPr lang="zh-CN" alt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1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90550" y="1544320"/>
            <a:ext cx="8933815" cy="1203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双紫强势，龙头回档①</a:t>
            </a:r>
            <a:endParaRPr lang="zh-CN" sz="60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苏柏安</a:t>
            </a:r>
            <a:endParaRPr lang="zh-CN" altLang="en-US" sz="260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99995" y="3943985"/>
            <a:ext cx="41789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执业编号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:A1120619080002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基金从业编号：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A20250613005386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pic>
        <p:nvPicPr>
          <p:cNvPr id="3" name="图片 2" descr="苏柏安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324850" y="861060"/>
            <a:ext cx="3269615" cy="524256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254760" y="4544695"/>
            <a:ext cx="6466840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经传投资顾问，金融专业出身，坚持以资金推动论为研究核心，擅长主题风口擒龙头，独创软件经典战法：三色/三紫战法、价值龙头战法等，提倡用简单的方法稳健获利，同获2022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/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2024/2025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年度经传金牌投顾。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主题猎手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--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风口龙头（登海种业）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830" y="905510"/>
            <a:ext cx="9008745" cy="55600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2575" y="905510"/>
            <a:ext cx="3019425" cy="21431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7477760" y="179260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多重龙头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463165" y="4275455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主力动向紫色</a:t>
            </a:r>
            <a:endParaRPr lang="zh-CN" altLang="en-US" b="1">
              <a:highlight>
                <a:srgbClr val="FFFF00"/>
              </a:highlight>
            </a:endParaRPr>
          </a:p>
          <a:p>
            <a:endParaRPr lang="zh-CN" altLang="en-US" b="1">
              <a:highlight>
                <a:srgbClr val="FFFF00"/>
              </a:highlight>
            </a:endParaRPr>
          </a:p>
          <a:p>
            <a:r>
              <a:rPr lang="zh-CN" altLang="en-US" b="1">
                <a:highlight>
                  <a:srgbClr val="FFFF00"/>
                </a:highlight>
              </a:rPr>
              <a:t>主力状态紫色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945380" y="278638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不跌破强支撑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068060" y="4869180"/>
            <a:ext cx="5949950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 b="1">
                <a:highlight>
                  <a:srgbClr val="FFFF00"/>
                </a:highlight>
              </a:rPr>
              <a:t>拆解个股拉升逻辑：</a:t>
            </a:r>
            <a:endParaRPr lang="zh-CN" altLang="en-US" b="1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zh-CN" altLang="en-US" b="1">
                <a:highlight>
                  <a:srgbClr val="FFFF00"/>
                </a:highlight>
              </a:rPr>
              <a:t>① 涨停启动时符合双紫信号 = 主力动向紫+主力状态紫；</a:t>
            </a:r>
            <a:endParaRPr lang="zh-CN" altLang="en-US" b="1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zh-CN" altLang="en-US" b="1">
                <a:highlight>
                  <a:srgbClr val="FFFF00"/>
                </a:highlight>
              </a:rPr>
              <a:t>② 回踩过程中资金小幅流出，是洗盘，若跌破支撑走；</a:t>
            </a:r>
            <a:endParaRPr lang="zh-CN" altLang="en-US" b="1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zh-CN" altLang="en-US" b="1">
                <a:highlight>
                  <a:srgbClr val="FFFF00"/>
                </a:highlight>
              </a:rPr>
              <a:t>③ 资金回流拉升，其中主力状态 红紫递增；</a:t>
            </a:r>
            <a:endParaRPr lang="zh-CN" altLang="en-US" b="1">
              <a:highlight>
                <a:srgbClr val="FFFF00"/>
              </a:highlight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回顾强势龙头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--</a:t>
            </a: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双紫细节（金牛化工）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5835" y="806450"/>
            <a:ext cx="9480550" cy="56997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文本框 3"/>
          <p:cNvSpPr txBox="1"/>
          <p:nvPr/>
        </p:nvSpPr>
        <p:spPr>
          <a:xfrm>
            <a:off x="6209030" y="4420870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红色柱子：机构资金</a:t>
            </a:r>
            <a:endParaRPr lang="zh-CN" altLang="en-US" b="1">
              <a:highlight>
                <a:srgbClr val="FFFF00"/>
              </a:highlight>
            </a:endParaRPr>
          </a:p>
          <a:p>
            <a:r>
              <a:rPr lang="zh-CN" altLang="en-US" b="1">
                <a:highlight>
                  <a:srgbClr val="FFFF00"/>
                </a:highlight>
              </a:rPr>
              <a:t>紫色柱子：游资资金</a:t>
            </a:r>
            <a:endParaRPr lang="zh-CN" altLang="en-US" b="1">
              <a:highlight>
                <a:srgbClr val="FFFF00"/>
              </a:highlight>
            </a:endParaRPr>
          </a:p>
          <a:p>
            <a:r>
              <a:rPr lang="zh-CN" altLang="en-US" b="1">
                <a:highlight>
                  <a:srgbClr val="FFFF00"/>
                </a:highlight>
              </a:rPr>
              <a:t>柱子增加是加仓，柱子减少是减仓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946650" y="287528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强支撑不能跌破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032000" y="387540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大单紫柱</a:t>
            </a:r>
            <a:endParaRPr lang="zh-CN" altLang="en-US" b="1">
              <a:highlight>
                <a:srgbClr val="FFFF00"/>
              </a:highligh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0810" y="809625"/>
            <a:ext cx="8934450" cy="5689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风口龙头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--</a:t>
            </a: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双紫教学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237480" y="250698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强支撑不能</a:t>
            </a:r>
            <a:r>
              <a:rPr lang="zh-CN" altLang="en-US" b="1">
                <a:highlight>
                  <a:srgbClr val="FFFF00"/>
                </a:highlight>
              </a:rPr>
              <a:t>跌破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710815" y="3912235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双紫强势</a:t>
            </a:r>
            <a:endParaRPr lang="zh-CN" altLang="en-US" b="1">
              <a:highlight>
                <a:srgbClr val="FFFF00"/>
              </a:highlight>
            </a:endParaRPr>
          </a:p>
          <a:p>
            <a:r>
              <a:rPr lang="zh-CN" altLang="en-US" b="1">
                <a:highlight>
                  <a:srgbClr val="FFFF00"/>
                </a:highlight>
              </a:rPr>
              <a:t>注意游资紫色进场</a:t>
            </a:r>
            <a:r>
              <a:rPr lang="en-US" altLang="zh-CN" b="1">
                <a:highlight>
                  <a:srgbClr val="FFFF00"/>
                </a:highlight>
              </a:rPr>
              <a:t>/</a:t>
            </a:r>
            <a:r>
              <a:rPr lang="zh-CN" altLang="en-US" b="1">
                <a:highlight>
                  <a:srgbClr val="FFFF00"/>
                </a:highlight>
              </a:rPr>
              <a:t>离场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01645" y="530161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b="1">
                <a:highlight>
                  <a:srgbClr val="FFFF00"/>
                </a:highlight>
              </a:rPr>
              <a:t>流动资金人气活跃</a:t>
            </a:r>
            <a:endParaRPr lang="zh-CN" b="1">
              <a:highlight>
                <a:srgbClr val="FFFF00"/>
              </a:highligh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1895" y="803275"/>
            <a:ext cx="9533890" cy="57423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风口龙头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--</a:t>
            </a: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双紫教学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182360" y="24161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强支撑不能跌破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91535" y="3821430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双紫强势</a:t>
            </a:r>
            <a:endParaRPr lang="zh-CN" altLang="en-US" b="1">
              <a:highlight>
                <a:srgbClr val="FFFF00"/>
              </a:highlight>
            </a:endParaRPr>
          </a:p>
          <a:p>
            <a:r>
              <a:rPr lang="zh-CN" altLang="en-US" b="1">
                <a:highlight>
                  <a:srgbClr val="FFFF00"/>
                </a:highlight>
              </a:rPr>
              <a:t>注意资金进场</a:t>
            </a:r>
            <a:r>
              <a:rPr lang="en-US" altLang="zh-CN" b="1">
                <a:highlight>
                  <a:srgbClr val="FFFF00"/>
                </a:highlight>
              </a:rPr>
              <a:t>/</a:t>
            </a:r>
            <a:r>
              <a:rPr lang="zh-CN" altLang="en-US" b="1">
                <a:highlight>
                  <a:srgbClr val="FFFF00"/>
                </a:highlight>
              </a:rPr>
              <a:t>离场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91535" y="493331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b="1">
                <a:highlight>
                  <a:srgbClr val="FFFF00"/>
                </a:highlight>
              </a:rPr>
              <a:t>流动资金人气活跃</a:t>
            </a:r>
            <a:endParaRPr lang="zh-CN" b="1">
              <a:highlight>
                <a:srgbClr val="FFFF00"/>
              </a:highligh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3005" y="832485"/>
            <a:ext cx="9697085" cy="56718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风口龙头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--</a:t>
            </a: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双紫教学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182360" y="24161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强支撑不能跌破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564255" y="4738370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双紫强势</a:t>
            </a:r>
            <a:endParaRPr lang="zh-CN" altLang="en-US" b="1">
              <a:highlight>
                <a:srgbClr val="FFFF00"/>
              </a:highlight>
            </a:endParaRPr>
          </a:p>
          <a:p>
            <a:r>
              <a:rPr lang="zh-CN" altLang="en-US" b="1">
                <a:highlight>
                  <a:srgbClr val="FFFF00"/>
                </a:highlight>
              </a:rPr>
              <a:t>注意游资紫色进场</a:t>
            </a:r>
            <a:r>
              <a:rPr lang="en-US" altLang="zh-CN" b="1">
                <a:highlight>
                  <a:srgbClr val="FFFF00"/>
                </a:highlight>
              </a:rPr>
              <a:t>/</a:t>
            </a:r>
            <a:r>
              <a:rPr lang="zh-CN" altLang="en-US" b="1">
                <a:highlight>
                  <a:srgbClr val="FFFF00"/>
                </a:highlight>
              </a:rPr>
              <a:t>离场</a:t>
            </a:r>
            <a:endParaRPr lang="zh-CN" altLang="en-US" b="1">
              <a:highlight>
                <a:srgbClr val="FFFF00"/>
              </a:highligh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8.20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号</a:t>
            </a: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用户</a:t>
            </a: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</a:t>
            </a: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操作双紫方法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6875" y="950595"/>
            <a:ext cx="9041130" cy="55467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文本框 8"/>
          <p:cNvSpPr txBox="1"/>
          <p:nvPr/>
        </p:nvSpPr>
        <p:spPr>
          <a:xfrm>
            <a:off x="9528810" y="2359025"/>
            <a:ext cx="259969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买点：</a:t>
            </a:r>
            <a:endParaRPr lang="zh-CN" altLang="en-US" b="1"/>
          </a:p>
          <a:p>
            <a:r>
              <a:rPr lang="zh-CN" altLang="en-US" b="1"/>
              <a:t>强支撑</a:t>
            </a:r>
            <a:r>
              <a:rPr lang="en-US" altLang="zh-CN" b="1"/>
              <a:t>5</a:t>
            </a:r>
            <a:r>
              <a:rPr lang="zh-CN" altLang="en-US" b="1"/>
              <a:t>日线</a:t>
            </a:r>
            <a:r>
              <a:rPr lang="en-US" altLang="zh-CN" b="1"/>
              <a:t>/</a:t>
            </a:r>
            <a:r>
              <a:rPr lang="zh-CN" altLang="en-US" b="1"/>
              <a:t>熊线</a:t>
            </a:r>
            <a:r>
              <a:rPr lang="en-US" altLang="zh-CN" b="1"/>
              <a:t>/</a:t>
            </a:r>
            <a:r>
              <a:rPr lang="zh-CN" altLang="en-US" b="1"/>
              <a:t>智能蓝线</a:t>
            </a:r>
            <a:r>
              <a:rPr lang="en-US" altLang="zh-CN" b="1"/>
              <a:t>/</a:t>
            </a:r>
            <a:r>
              <a:rPr lang="zh-CN" altLang="en-US" b="1"/>
              <a:t>智能辅助</a:t>
            </a:r>
            <a:endParaRPr lang="zh-CN" altLang="en-US" b="1"/>
          </a:p>
          <a:p>
            <a:endParaRPr lang="zh-CN" altLang="en-US" b="1"/>
          </a:p>
          <a:p>
            <a:r>
              <a:rPr lang="zh-CN" altLang="en-US" b="1"/>
              <a:t>卖点：</a:t>
            </a:r>
            <a:endParaRPr lang="zh-CN" altLang="en-US" b="1"/>
          </a:p>
          <a:p>
            <a:r>
              <a:rPr lang="zh-CN" altLang="en-US" b="1"/>
              <a:t>拉升</a:t>
            </a:r>
            <a:r>
              <a:rPr lang="en-US" altLang="zh-CN" b="1"/>
              <a:t>5</a:t>
            </a:r>
            <a:r>
              <a:rPr lang="zh-CN" altLang="en-US" b="1"/>
              <a:t>个点以上止盈减半，跌破支撑走人，不及预期止损。</a:t>
            </a:r>
            <a:endParaRPr lang="zh-CN" altLang="en-US" b="1"/>
          </a:p>
        </p:txBody>
      </p: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18790" y="113030"/>
            <a:ext cx="81959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短线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双紫（强者恒强）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3745" y="848360"/>
            <a:ext cx="5027930" cy="55410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765" y="3263265"/>
            <a:ext cx="3619500" cy="20193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240" y="1501140"/>
            <a:ext cx="3609975" cy="17621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1710" y="1724025"/>
            <a:ext cx="3581400" cy="34099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419350" y="6159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短线逻辑，龙头</a:t>
            </a:r>
            <a:r>
              <a:rPr lang="en-US" altLang="zh-CN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/</a:t>
            </a:r>
            <a:r>
              <a:rPr lang="zh-CN" altLang="en-US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涨停股</a:t>
            </a:r>
            <a:endParaRPr lang="zh-CN" altLang="en-US" sz="3600" spc="-2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" y="1167765"/>
            <a:ext cx="11049000" cy="527685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400300" y="95250"/>
            <a:ext cx="7753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中线业绩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底部启动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周金叉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控盘资金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61335" y="1195705"/>
            <a:ext cx="9031605" cy="51460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0" y="2012950"/>
            <a:ext cx="3346450" cy="22726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245995" y="13525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中长逻辑，做好未来的投资</a:t>
            </a:r>
            <a:endParaRPr lang="zh-CN" altLang="en-US" sz="3600" spc="-2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135" y="1202690"/>
            <a:ext cx="10793730" cy="49872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76645" y="1549400"/>
            <a:ext cx="5437505" cy="289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行情解读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双紫龙头思路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操作注意事项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37785" y="1588453"/>
            <a:ext cx="955040" cy="4590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01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02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03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en-US" altLang="zh-CN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" y="1219835"/>
            <a:ext cx="12192000" cy="476123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2218055" y="149225"/>
            <a:ext cx="101942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一人单干很累！互相监督提醒，共同提升执行力</a:t>
            </a:r>
            <a:endParaRPr kumimoji="0" lang="zh-CN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03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056765" y="2926715"/>
            <a:ext cx="84734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80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操作注意事项</a:t>
            </a:r>
            <a:endParaRPr lang="zh-CN" sz="80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5397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炒股心法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1860" y="1275715"/>
            <a:ext cx="10506710" cy="43065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1.锁定政策大方向，尽量专注某几个热点主题做好研究（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一定要坚持看主题分析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）。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2.一旦出现主题行情机会，一定要重视选股机会（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政策、趋势、资金、人气、涨停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等）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3.平时买股不要超过3只，行情再好买股也不超过5只。人的精力是有限，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股票越多，操作越不稳定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，通常越容易亏钱。 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4.散户之所以能赚钱，就是一波行情/一只个股把波段做好了，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敢于上仓位，敢于止盈止损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。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(重点在于选股操作的盈利模式)，时时刻刻要记住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保护本金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最重要，其次是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保护利润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。  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5.选择大于努力，个股选对行业、业绩、热点、资金（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只赚能力圈范围内的钱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）  。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9"/>
          <p:cNvSpPr txBox="1"/>
          <p:nvPr>
            <p:custDataLst>
              <p:tags r:id="rId1"/>
            </p:custDataLst>
          </p:nvPr>
        </p:nvSpPr>
        <p:spPr>
          <a:xfrm>
            <a:off x="75565" y="5397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  <a:sym typeface="+mn-ea"/>
              </a:rPr>
              <a:t>交易小结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sp>
        <p:nvSpPr>
          <p:cNvPr id="7" name="TextBox 6"/>
          <p:cNvSpPr txBox="1"/>
          <p:nvPr>
            <p:custDataLst>
              <p:tags r:id="rId2"/>
            </p:custDataLst>
          </p:nvPr>
        </p:nvSpPr>
        <p:spPr>
          <a:xfrm>
            <a:off x="589280" y="1400810"/>
            <a:ext cx="7404735" cy="44348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买卖点</a:t>
            </a:r>
            <a:r>
              <a:rPr lang="en-US" altLang="zh-CN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---</a:t>
            </a:r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捕捞季节（</a:t>
            </a:r>
            <a:r>
              <a:rPr lang="en-US" altLang="zh-CN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天</a:t>
            </a:r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原则）</a:t>
            </a:r>
            <a:endParaRPr lang="en-US" altLang="zh-CN" sz="1600" b="1" smtClean="0">
              <a:solidFill>
                <a:schemeClr val="tx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买股是建立在趋势</a:t>
            </a:r>
            <a:r>
              <a:rPr lang="en-US" altLang="zh-CN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资金都符合的阶段，做大概率的事情才能有好的预期</a:t>
            </a:r>
            <a:endParaRPr lang="en-US" altLang="zh-CN" sz="1600" b="1" smtClean="0">
              <a:solidFill>
                <a:schemeClr val="tx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买股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、买在捕捞季节死叉末端的回档，资金保持（一般死叉数柱子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3-4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根是调整充分）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特别注意：金叉出现之前的埋伏买股，都只能买一次，而且是底仓。金叉形成确认再加仓，利用浮仓操作。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、稳健买点：智能辅助线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蓝线平台附近、金叉刚形成（柱子第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1-2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根合适，如金叉超过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3-4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根柱子之后，注意随时调整，乖离率高，谨慎追买，控制仓位）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告诉自己：回档买永远是更稳健，更省心；追高买需要控制仓位，执行力较高。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（好股票一定会有买点，追求波段，买不到一飞冲天。大阳线是符合预期，涨停是锦上添花）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一旦不及预期，预期之外的破位，观察资金和趋势是否都走坏，决定是否坚决离场，卖出保护本金</a:t>
            </a:r>
            <a:endParaRPr lang="zh-CN" altLang="en-US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296275" y="864870"/>
            <a:ext cx="3754755" cy="31210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293"/>
          <a:stretch>
            <a:fillRect/>
          </a:stretch>
        </p:blipFill>
        <p:spPr>
          <a:xfrm>
            <a:off x="8763000" y="3724910"/>
            <a:ext cx="3051810" cy="26517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94030" y="822325"/>
            <a:ext cx="7490460" cy="56146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本框 9"/>
          <p:cNvSpPr txBox="1"/>
          <p:nvPr>
            <p:custDataLst>
              <p:tags r:id="rId3"/>
            </p:custDataLst>
          </p:nvPr>
        </p:nvSpPr>
        <p:spPr>
          <a:xfrm>
            <a:off x="219710" y="2857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4200" b="1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sym typeface="+mn-ea"/>
              </a:rPr>
              <a:t>点关注，不迷路</a:t>
            </a:r>
            <a:endParaRPr lang="zh-CN" sz="4200" b="1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336280" y="3257550"/>
            <a:ext cx="2820670" cy="31794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336280" y="834390"/>
            <a:ext cx="3596640" cy="242316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075670" y="3257550"/>
            <a:ext cx="837565" cy="317881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01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83105" y="3011170"/>
            <a:ext cx="847344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行情解读</a:t>
            </a:r>
            <a:endParaRPr lang="zh-CN" sz="660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2334895" y="85090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3600" spc="-200">
                <a:solidFill>
                  <a:schemeClr val="bg2"/>
                </a:solidFill>
              </a:rPr>
              <a:t>B</a:t>
            </a:r>
            <a:r>
              <a:rPr lang="zh-CN" altLang="en-US" sz="3600" spc="-200">
                <a:solidFill>
                  <a:schemeClr val="bg2"/>
                </a:solidFill>
              </a:rPr>
              <a:t>点预演前，需重拾信心</a:t>
            </a:r>
            <a:endParaRPr lang="zh-CN" altLang="en-US" sz="3600" spc="-200">
              <a:solidFill>
                <a:schemeClr val="bg2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80745" y="4056380"/>
            <a:ext cx="417068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提醒自己，提醒执行力 ！  </a:t>
            </a:r>
            <a:endParaRPr lang="zh-CN" altLang="en-US" b="1"/>
          </a:p>
          <a:p>
            <a:r>
              <a:rPr lang="zh-CN" altLang="en-US" b="1"/>
              <a:t>用好软件工具，在市场比看谁犯的错少，自然收获就大！</a:t>
            </a:r>
            <a:endParaRPr lang="zh-CN" altLang="en-US" b="1"/>
          </a:p>
          <a:p>
            <a:endParaRPr lang="zh-CN" altLang="en-US" b="1"/>
          </a:p>
          <a:p>
            <a:r>
              <a:rPr lang="zh-CN" altLang="en-US" b="1"/>
              <a:t>下雨要带伞，天寒要衣裳，天晴备干粮，凡事早打算，莫等遇事再慌忙</a:t>
            </a:r>
            <a:endParaRPr lang="zh-CN" altLang="en-US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9095" y="1020445"/>
            <a:ext cx="5780405" cy="24898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3975" y="939165"/>
            <a:ext cx="5156200" cy="54775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文本框 10"/>
          <p:cNvSpPr txBox="1"/>
          <p:nvPr/>
        </p:nvSpPr>
        <p:spPr>
          <a:xfrm>
            <a:off x="4690745" y="132270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highlight>
                  <a:srgbClr val="FFFF00"/>
                </a:highlight>
              </a:rPr>
              <a:t>8</a:t>
            </a:r>
            <a:r>
              <a:rPr lang="zh-CN" altLang="en-US">
                <a:highlight>
                  <a:srgbClr val="FFFF00"/>
                </a:highlight>
              </a:rPr>
              <a:t>月</a:t>
            </a:r>
            <a:r>
              <a:rPr lang="en-US" altLang="zh-CN">
                <a:highlight>
                  <a:srgbClr val="FFFF00"/>
                </a:highlight>
              </a:rPr>
              <a:t>30</a:t>
            </a:r>
            <a:r>
              <a:rPr lang="zh-CN" altLang="en-US">
                <a:highlight>
                  <a:srgbClr val="FFFF00"/>
                </a:highlight>
              </a:rPr>
              <a:t>日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549255" y="1322705"/>
            <a:ext cx="10102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highlight>
                  <a:srgbClr val="FFFF00"/>
                </a:highlight>
              </a:rPr>
              <a:t>9</a:t>
            </a:r>
            <a:r>
              <a:rPr lang="zh-CN" altLang="en-US">
                <a:highlight>
                  <a:srgbClr val="FFFF00"/>
                </a:highlight>
              </a:rPr>
              <a:t>月</a:t>
            </a:r>
            <a:r>
              <a:rPr lang="en-US" altLang="zh-CN">
                <a:highlight>
                  <a:srgbClr val="FFFF00"/>
                </a:highlight>
              </a:rPr>
              <a:t>1</a:t>
            </a:r>
            <a:r>
              <a:rPr lang="zh-CN" altLang="en-US">
                <a:highlight>
                  <a:srgbClr val="FFFF00"/>
                </a:highlight>
              </a:rPr>
              <a:t>日</a:t>
            </a:r>
            <a:endParaRPr lang="zh-CN" altLang="en-US">
              <a:highlight>
                <a:srgbClr val="FFFF00"/>
              </a:highlight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487930" y="5778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sz="3600" spc="-200">
                <a:solidFill>
                  <a:schemeClr val="bg2"/>
                </a:solidFill>
              </a:rPr>
              <a:t>加强底部，珍惜阴线</a:t>
            </a:r>
            <a:endParaRPr lang="zh-CN" sz="3600" spc="-200">
              <a:solidFill>
                <a:schemeClr val="bg2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765" y="997585"/>
            <a:ext cx="6940550" cy="53867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文本框 7"/>
          <p:cNvSpPr txBox="1"/>
          <p:nvPr/>
        </p:nvSpPr>
        <p:spPr>
          <a:xfrm>
            <a:off x="2296795" y="1813560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牛线上，熊线平。震荡日线死叉</a:t>
            </a:r>
            <a:endParaRPr lang="zh-CN" altLang="en-US">
              <a:highlight>
                <a:srgbClr val="FFFF00"/>
              </a:highlight>
            </a:endParaRPr>
          </a:p>
          <a:p>
            <a:r>
              <a:rPr lang="zh-CN" altLang="en-US">
                <a:highlight>
                  <a:srgbClr val="FFFF00"/>
                </a:highlight>
              </a:rPr>
              <a:t>【短线高抛，等待低吸】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164840" y="582866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构筑底背离，加强底部支撑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498080" y="2368550"/>
            <a:ext cx="406400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/>
              <a:t>大盘平均股价信号显示： </a:t>
            </a:r>
            <a:endParaRPr lang="zh-CN" altLang="en-US" sz="1600"/>
          </a:p>
          <a:p>
            <a:r>
              <a:rPr lang="en-US" altLang="zh-CN" sz="1600">
                <a:solidFill>
                  <a:srgbClr val="FF0000"/>
                </a:solidFill>
              </a:rPr>
              <a:t>S</a:t>
            </a:r>
            <a:r>
              <a:rPr lang="zh-CN" altLang="en-US" sz="1600">
                <a:solidFill>
                  <a:srgbClr val="FF0000"/>
                </a:solidFill>
              </a:rPr>
              <a:t>点区域+死叉</a:t>
            </a:r>
            <a:r>
              <a:rPr lang="en-US" altLang="zh-CN" sz="1600">
                <a:solidFill>
                  <a:srgbClr val="FF0000"/>
                </a:solidFill>
              </a:rPr>
              <a:t>1</a:t>
            </a:r>
            <a:r>
              <a:rPr lang="zh-CN" altLang="en-US" sz="1600">
                <a:solidFill>
                  <a:srgbClr val="FF0000"/>
                </a:solidFill>
              </a:rPr>
              <a:t>天初期+资金绿</a:t>
            </a:r>
            <a:r>
              <a:rPr lang="zh-CN" altLang="en-US" sz="1600"/>
              <a:t>，建议仓位0-3层内。操作上【冲高减仓，等待低吸】，练手仓学习为主；  </a:t>
            </a:r>
            <a:endParaRPr lang="zh-CN" altLang="en-US" sz="1600"/>
          </a:p>
          <a:p>
            <a:endParaRPr lang="en-US" altLang="zh-CN" sz="1600"/>
          </a:p>
          <a:p>
            <a:r>
              <a:rPr lang="zh-CN" altLang="en-US" sz="1600">
                <a:solidFill>
                  <a:srgbClr val="FF0000"/>
                </a:solidFill>
              </a:rPr>
              <a:t>情况一：</a:t>
            </a:r>
            <a:r>
              <a:rPr lang="zh-CN" altLang="en-US" sz="1600"/>
              <a:t> 若市场强势，则向上修复8月19日低开缺口，</a:t>
            </a:r>
            <a:r>
              <a:rPr lang="zh-CN" sz="1600"/>
              <a:t>大盘</a:t>
            </a:r>
            <a:r>
              <a:rPr lang="en-US" altLang="zh-CN" sz="1600"/>
              <a:t>B</a:t>
            </a:r>
            <a:r>
              <a:rPr lang="zh-CN" altLang="en-US" sz="1600"/>
              <a:t>点</a:t>
            </a:r>
            <a:r>
              <a:rPr lang="en-US" altLang="zh-CN" sz="1600"/>
              <a:t>+</a:t>
            </a:r>
            <a:r>
              <a:rPr lang="zh-CN" altLang="en-US" sz="1600"/>
              <a:t>资金红是重仓区域；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>
                <a:solidFill>
                  <a:srgbClr val="FF0000"/>
                </a:solidFill>
              </a:rPr>
              <a:t>情况二：</a:t>
            </a:r>
            <a:r>
              <a:rPr lang="zh-CN" altLang="en-US" sz="1600"/>
              <a:t> 若市场调整，则日线死叉，酝酿进入底背离，加强底部结构，然后逐步出一轮趋势向上；</a:t>
            </a:r>
            <a:endParaRPr lang="zh-CN" altLang="en-US" sz="1600"/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487930" y="5778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600" spc="-200">
                <a:solidFill>
                  <a:schemeClr val="bg2"/>
                </a:solidFill>
              </a:rPr>
              <a:t>聊心态</a:t>
            </a:r>
            <a:r>
              <a:rPr lang="en-US" altLang="zh-CN" sz="3600" spc="-200">
                <a:solidFill>
                  <a:schemeClr val="bg2"/>
                </a:solidFill>
              </a:rPr>
              <a:t> </a:t>
            </a:r>
            <a:r>
              <a:rPr lang="zh-CN" altLang="en-US" sz="3600" spc="-200">
                <a:solidFill>
                  <a:schemeClr val="bg2"/>
                </a:solidFill>
              </a:rPr>
              <a:t>聊执行力</a:t>
            </a:r>
            <a:endParaRPr lang="zh-CN" altLang="en-US" sz="3600" spc="-200">
              <a:solidFill>
                <a:schemeClr val="bg2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0505" y="1767205"/>
            <a:ext cx="5919470" cy="16617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茶需慢慢熬，心急则味散；股需耐心炒，心急则被套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学习战法遇到股票失败，不要掉信心！</a:t>
            </a:r>
            <a:endParaRPr lang="zh-CN" altLang="en-US"/>
          </a:p>
          <a:p>
            <a:r>
              <a:rPr lang="zh-CN" altLang="en-US"/>
              <a:t>坚持理念方法：大赚小亏+坚持方法正确，坚持概率模式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只做强势资金的个股，有资金有机会，没资金没机会，套也要套在强势股才有可能解套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32500" y="1364615"/>
            <a:ext cx="6095365" cy="44659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210" y="4114800"/>
            <a:ext cx="2529205" cy="19526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0554335" y="1398905"/>
            <a:ext cx="16376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案例不作推荐</a:t>
            </a:r>
            <a:endParaRPr lang="zh-CN" altLang="en-US">
              <a:highlight>
                <a:srgbClr val="FFFF00"/>
              </a:highlight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02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635125" y="3027045"/>
            <a:ext cx="907224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双紫龙头思路</a:t>
            </a:r>
            <a:endParaRPr lang="zh-CN" sz="66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双紫思路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8480" y="864235"/>
            <a:ext cx="11349990" cy="560895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6960" y="824230"/>
            <a:ext cx="9286875" cy="56927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文本框 10"/>
          <p:cNvSpPr txBox="1"/>
          <p:nvPr userDrawn="1"/>
        </p:nvSpPr>
        <p:spPr>
          <a:xfrm>
            <a:off x="2576195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底部启动，双紫加强，主升龙头可能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13510" y="4875530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tx1"/>
                </a:solidFill>
                <a:highlight>
                  <a:srgbClr val="FFFF00"/>
                </a:highlight>
              </a:rPr>
              <a:t>红色柱子：机构资金</a:t>
            </a:r>
            <a:endParaRPr lang="zh-CN" altLang="en-US" b="1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zh-CN" altLang="en-US" b="1">
                <a:solidFill>
                  <a:schemeClr val="tx1"/>
                </a:solidFill>
                <a:highlight>
                  <a:srgbClr val="FFFF00"/>
                </a:highlight>
              </a:rPr>
              <a:t>紫色柱子：游资资金</a:t>
            </a:r>
            <a:endParaRPr lang="zh-CN" altLang="en-US" b="1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zh-CN" altLang="en-US" b="1">
                <a:solidFill>
                  <a:schemeClr val="tx1"/>
                </a:solidFill>
                <a:highlight>
                  <a:srgbClr val="FFFF00"/>
                </a:highlight>
              </a:rPr>
              <a:t>柱子增加是加仓，柱子减少是减仓</a:t>
            </a:r>
            <a:endParaRPr lang="zh-CN" altLang="en-US" b="1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00980" y="20580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强支撑不能跌破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940685" y="396811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主力动向</a:t>
            </a:r>
            <a:r>
              <a:rPr lang="en-US" altLang="zh-CN" b="1">
                <a:highlight>
                  <a:srgbClr val="FFFF00"/>
                </a:highlight>
              </a:rPr>
              <a:t>-</a:t>
            </a:r>
            <a:r>
              <a:rPr lang="zh-CN" altLang="en-US" b="1">
                <a:highlight>
                  <a:srgbClr val="FFFF00"/>
                </a:highlight>
              </a:rPr>
              <a:t>大单紫柱</a:t>
            </a:r>
            <a:endParaRPr lang="zh-CN" altLang="en-US" b="1">
              <a:highlight>
                <a:srgbClr val="FFFF00"/>
              </a:highlight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11.xml><?xml version="1.0" encoding="utf-8"?>
<p:tagLst xmlns:p="http://schemas.openxmlformats.org/presentationml/2006/main">
  <p:tag name="KSO_WM_UNIT_PLACING_PICTURE_USER_VIEWPORT" val="{&quot;height&quot;:10800,&quot;width&quot;:19200}"/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41.xml><?xml version="1.0" encoding="utf-8"?>
<p:tagLst xmlns:p="http://schemas.openxmlformats.org/presentationml/2006/main">
  <p:tag name="KSO_WM_UNIT_PLACING_PICTURE_USER_VIEWPORT" val="{&quot;height&quot;:10800,&quot;width&quot;:6737}"/>
  <p:tag name="KSO_WM_BEAUTIFY_FLAG" val=""/>
</p:tagLst>
</file>

<file path=ppt/tags/tag42.xml><?xml version="1.0" encoding="utf-8"?>
<p:tagLst xmlns:p="http://schemas.openxmlformats.org/presentationml/2006/main">
  <p:tag name="KSO_WM_UNIT_PLACING_PICTURE_USER_VIEWPORT" val="{&quot;height&quot;:2082,&quot;width&quot;:10544}"/>
  <p:tag name="KSO_WM_BEAUTIFY_FLAG" val="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9.xml><?xml version="1.0" encoding="utf-8"?>
<p:tagLst xmlns:p="http://schemas.openxmlformats.org/presentationml/2006/main">
  <p:tag name="COMMONDATA" val="eyJoZGlkIjoiOWFhYzUwZWNmOTk3M2Y1MTI5MjBiOWM4Y2UyNjJjNzUifQ=="/>
  <p:tag name="KSO_WPP_MARK_KEY" val="257877f6-fe8c-4c47-ab4c-274c99a6a791"/>
  <p:tag name="commondata" val="eyJoZGlkIjoiODkyZjYyMmI5MzU5YjIyMzEwMjc4NWEyNTE0ZDZmMWIifQ=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1710</Words>
  <Application>WPS 演示</Application>
  <PresentationFormat>宽屏</PresentationFormat>
  <Paragraphs>180</Paragraphs>
  <Slides>27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46" baseType="lpstr">
      <vt:lpstr>Arial</vt:lpstr>
      <vt:lpstr>宋体</vt:lpstr>
      <vt:lpstr>Wingdings</vt:lpstr>
      <vt:lpstr>微软雅黑</vt:lpstr>
      <vt:lpstr>Wingdings</vt:lpstr>
      <vt:lpstr>思源黑体 CN Medium</vt:lpstr>
      <vt:lpstr>黑体</vt:lpstr>
      <vt:lpstr>思源黑体 CN Normal</vt:lpstr>
      <vt:lpstr>思源黑体 CN Light</vt:lpstr>
      <vt:lpstr>思源黑体 CN Bold</vt:lpstr>
      <vt:lpstr>Noto Sans S Chinese Medium</vt:lpstr>
      <vt:lpstr>DIN Black</vt:lpstr>
      <vt:lpstr>KSOFDDF4E7ED</vt:lpstr>
      <vt:lpstr>Segoe Print</vt:lpstr>
      <vt:lpstr>Arial Unicode MS</vt:lpstr>
      <vt:lpstr>Calibri</vt:lpstr>
      <vt:lpstr>思源黑体 CN Heavy</vt:lpstr>
      <vt:lpstr>KSOF954951BB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siren</cp:lastModifiedBy>
  <cp:revision>2474</cp:revision>
  <dcterms:created xsi:type="dcterms:W3CDTF">2019-06-19T02:08:00Z</dcterms:created>
  <dcterms:modified xsi:type="dcterms:W3CDTF">2026-09-01T09:21:45Z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9CFE74C9946A4C69843920DE3B0B819A_13</vt:lpwstr>
  </property>
</Properties>
</file>