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435" r:id="rId3"/>
    <p:sldId id="586" r:id="rId4"/>
    <p:sldId id="623" r:id="rId5"/>
    <p:sldId id="605" r:id="rId6"/>
    <p:sldId id="627" r:id="rId7"/>
    <p:sldId id="616" r:id="rId8"/>
    <p:sldId id="625" r:id="rId9"/>
    <p:sldId id="626" r:id="rId10"/>
    <p:sldId id="622" r:id="rId11"/>
    <p:sldId id="617" r:id="rId12"/>
    <p:sldId id="618" r:id="rId13"/>
    <p:sldId id="628" r:id="rId14"/>
    <p:sldId id="629" r:id="rId15"/>
    <p:sldId id="630" r:id="rId16"/>
    <p:sldId id="272" r:id="rId17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02" userDrawn="1">
          <p15:clr>
            <a:srgbClr val="A4A3A4"/>
          </p15:clr>
        </p15:guide>
        <p15:guide id="3" pos="48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5ED1"/>
    <a:srgbClr val="B34500"/>
    <a:srgbClr val="FFBF75"/>
    <a:srgbClr val="FFD483"/>
    <a:srgbClr val="FFEFCE"/>
    <a:srgbClr val="FFD585"/>
    <a:srgbClr val="FFEFCF"/>
    <a:srgbClr val="FFEFCD"/>
    <a:srgbClr val="FFD983"/>
    <a:srgbClr val="EFD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9901" autoAdjust="0"/>
    <p:restoredTop sz="99761" autoAdjust="0"/>
  </p:normalViewPr>
  <p:slideViewPr>
    <p:cSldViewPr snapToGrid="0" showGuides="1">
      <p:cViewPr varScale="1">
        <p:scale>
          <a:sx n="111" d="100"/>
          <a:sy n="111" d="100"/>
        </p:scale>
        <p:origin x="882" y="102"/>
      </p:cViewPr>
      <p:guideLst>
        <p:guide orient="horz" pos="2160"/>
        <p:guide pos="3802"/>
        <p:guide pos="485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gs" Target="tags/tag40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image" Target="../media/image1.png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2" Type="http://schemas.openxmlformats.org/officeDocument/2006/relationships/image" Target="../media/image5.png"/><Relationship Id="rId11" Type="http://schemas.openxmlformats.org/officeDocument/2006/relationships/image" Target="../media/image4.jpeg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image" Target="../media/image5.png"/><Relationship Id="rId6" Type="http://schemas.openxmlformats.org/officeDocument/2006/relationships/image" Target="../media/image6.jpeg"/><Relationship Id="rId5" Type="http://schemas.openxmlformats.org/officeDocument/2006/relationships/image" Target="../media/image8.jpe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image" Target="../media/image5.png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image" Target="../media/image10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片 8" descr="3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78180" y="3141345"/>
            <a:ext cx="8807450" cy="2936240"/>
          </a:xfrm>
          <a:prstGeom prst="rect">
            <a:avLst/>
          </a:prstGeom>
        </p:spPr>
      </p:pic>
      <p:pic>
        <p:nvPicPr>
          <p:cNvPr id="11" name="图片 10" descr="经传logo白色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10" name="图片 9" descr="龙头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  <p:pic>
        <p:nvPicPr>
          <p:cNvPr id="12" name="图片 11" descr="介绍页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图片 16" descr="经传logo白色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331450" y="182880"/>
            <a:ext cx="1594898" cy="360000"/>
          </a:xfrm>
          <a:prstGeom prst="rect">
            <a:avLst/>
          </a:prstGeom>
        </p:spPr>
      </p:pic>
      <p:pic>
        <p:nvPicPr>
          <p:cNvPr id="18" name="图片 17" descr="logo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27330" y="219075"/>
            <a:ext cx="2474678" cy="324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目录页"/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-600" y="0"/>
            <a:ext cx="12193200" cy="6858000"/>
          </a:xfrm>
          <a:prstGeom prst="rect">
            <a:avLst/>
          </a:prstGeom>
        </p:spPr>
      </p:pic>
      <p:sp>
        <p:nvSpPr>
          <p:cNvPr id="80" name="文本框 79"/>
          <p:cNvSpPr txBox="1"/>
          <p:nvPr userDrawn="1"/>
        </p:nvSpPr>
        <p:spPr>
          <a:xfrm>
            <a:off x="937260" y="2353945"/>
            <a:ext cx="200850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优设标题黑" panose="00000500000000000000" charset="-122"/>
                <a:ea typeface="优设标题黑" panose="00000500000000000000" charset="-122"/>
                <a:cs typeface="优设标题黑" panose="00000500000000000000" charset="-122"/>
              </a:rPr>
              <a:t>目录</a:t>
            </a:r>
            <a:endParaRPr kumimoji="0" lang="zh-CN" altLang="en-US" sz="6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优设标题黑" panose="00000500000000000000" charset="-122"/>
              <a:ea typeface="优设标题黑" panose="00000500000000000000" charset="-122"/>
              <a:cs typeface="优设标题黑" panose="00000500000000000000" charset="-122"/>
            </a:endParaRPr>
          </a:p>
        </p:txBody>
      </p:sp>
      <p:sp>
        <p:nvSpPr>
          <p:cNvPr id="9" name="文本框 8"/>
          <p:cNvSpPr txBox="1"/>
          <p:nvPr userDrawn="1"/>
        </p:nvSpPr>
        <p:spPr>
          <a:xfrm>
            <a:off x="982345" y="3213100"/>
            <a:ext cx="26581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charset="-122"/>
                <a:ea typeface="微软雅黑 Light" panose="020B0502040204020203" charset="-122"/>
                <a:cs typeface="+mn-cs"/>
              </a:rPr>
              <a:t>CATALOGUE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 Light" panose="020B0502040204020203" charset="-122"/>
              <a:ea typeface="微软雅黑 Light" panose="020B0502040204020203" charset="-122"/>
              <a:cs typeface="+mn-cs"/>
            </a:endParaRPr>
          </a:p>
        </p:txBody>
      </p:sp>
      <p:sp>
        <p:nvSpPr>
          <p:cNvPr id="7" name="等腰三角形 6"/>
          <p:cNvSpPr/>
          <p:nvPr userDrawn="1"/>
        </p:nvSpPr>
        <p:spPr>
          <a:xfrm rot="5400000">
            <a:off x="2861310" y="3001645"/>
            <a:ext cx="186055" cy="18605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" name="等腰三角形 7"/>
          <p:cNvSpPr/>
          <p:nvPr userDrawn="1"/>
        </p:nvSpPr>
        <p:spPr>
          <a:xfrm rot="5400000">
            <a:off x="3110865" y="3001645"/>
            <a:ext cx="186055" cy="18605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等腰三角形 9"/>
          <p:cNvSpPr/>
          <p:nvPr userDrawn="1"/>
        </p:nvSpPr>
        <p:spPr>
          <a:xfrm rot="5400000">
            <a:off x="3360420" y="3001645"/>
            <a:ext cx="186055" cy="18605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19" name="图片 1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1450" y="182880"/>
            <a:ext cx="1594898" cy="360000"/>
          </a:xfrm>
          <a:prstGeom prst="rect">
            <a:avLst/>
          </a:prstGeom>
        </p:spPr>
      </p:pic>
      <p:pic>
        <p:nvPicPr>
          <p:cNvPr id="20" name="图片 19" descr="logo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27330" y="219075"/>
            <a:ext cx="2474678" cy="324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780415"/>
            <a:ext cx="12192000" cy="6066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530860" y="6397625"/>
            <a:ext cx="111302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经传多赢资深投顾：方建伟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丨执业编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号：A112061309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0012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；基金从业编号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A2025062200022x</a:t>
            </a:r>
            <a:endParaRPr lang="en-US" altLang="zh-CN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  <a:sym typeface="+mn-ea"/>
            </a:endParaRPr>
          </a:p>
          <a:p>
            <a:pPr algn="ctr">
              <a:buClrTx/>
              <a:buSzTx/>
              <a:buFontTx/>
            </a:pP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风险提示:观点基于软件数据和理论模型分析，仅供参考，不构成买卖建议，股市有风险，投资需谨慎。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  <p:pic>
        <p:nvPicPr>
          <p:cNvPr id="15" name="图片 14" descr="PPT内页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-11430"/>
            <a:ext cx="12192000" cy="5156835"/>
          </a:xfrm>
          <a:prstGeom prst="rect">
            <a:avLst/>
          </a:prstGeom>
        </p:spPr>
      </p:pic>
      <p:pic>
        <p:nvPicPr>
          <p:cNvPr id="7" name="图片 6" descr="目录页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-600" y="6703"/>
            <a:ext cx="12193200" cy="6866185"/>
          </a:xfrm>
          <a:prstGeom prst="rect">
            <a:avLst/>
          </a:prstGeom>
        </p:spPr>
      </p:pic>
      <p:pic>
        <p:nvPicPr>
          <p:cNvPr id="22" name="图片 21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1450" y="182880"/>
            <a:ext cx="1594898" cy="360000"/>
          </a:xfrm>
          <a:prstGeom prst="rect">
            <a:avLst/>
          </a:prstGeom>
        </p:spPr>
      </p:pic>
      <p:pic>
        <p:nvPicPr>
          <p:cNvPr id="23" name="图片 22" descr="logo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27330" y="219075"/>
            <a:ext cx="2474678" cy="324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780415"/>
            <a:ext cx="12192000" cy="6066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530860" y="6397625"/>
            <a:ext cx="111302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经传多赢资深投顾：方建伟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丨执业编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号：A112061309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0012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；基金从业编号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A2025062200022x</a:t>
            </a:r>
            <a:endParaRPr lang="en-US" altLang="zh-CN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  <a:sym typeface="+mn-ea"/>
            </a:endParaRPr>
          </a:p>
          <a:p>
            <a:pPr algn="ctr">
              <a:buClrTx/>
              <a:buSzTx/>
              <a:buFontTx/>
            </a:pP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风险提示:观点基于软件数据和理论模型分析，仅供参考，不构成买卖建议，股市有风险，投资需谨慎。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  <p:pic>
        <p:nvPicPr>
          <p:cNvPr id="15" name="图片 14" descr="PPT内页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-11430"/>
            <a:ext cx="12192000" cy="51568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35" y="622300"/>
            <a:ext cx="12192635" cy="6235700"/>
          </a:xfrm>
          <a:prstGeom prst="rect">
            <a:avLst/>
          </a:prstGeom>
        </p:spPr>
      </p:pic>
      <p:pic>
        <p:nvPicPr>
          <p:cNvPr id="5" name="图片 4" descr="PPT内页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35" y="0"/>
            <a:ext cx="12192000" cy="5156835"/>
          </a:xfrm>
          <a:prstGeom prst="rect">
            <a:avLst/>
          </a:prstGeom>
        </p:spPr>
      </p:pic>
      <p:pic>
        <p:nvPicPr>
          <p:cNvPr id="6" name="图片 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1450" y="182880"/>
            <a:ext cx="1594898" cy="360000"/>
          </a:xfrm>
          <a:prstGeom prst="rect">
            <a:avLst/>
          </a:prstGeom>
        </p:spPr>
      </p:pic>
      <p:pic>
        <p:nvPicPr>
          <p:cNvPr id="7" name="图片 6" descr="logo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27330" y="219075"/>
            <a:ext cx="2474678" cy="324000"/>
          </a:xfrm>
          <a:prstGeom prst="rect">
            <a:avLst/>
          </a:prstGeom>
        </p:spPr>
      </p:pic>
      <p:sp>
        <p:nvSpPr>
          <p:cNvPr id="8" name="文本框 7"/>
          <p:cNvSpPr txBox="1"/>
          <p:nvPr userDrawn="1"/>
        </p:nvSpPr>
        <p:spPr>
          <a:xfrm>
            <a:off x="657860" y="6382385"/>
            <a:ext cx="111302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经传多赢资深投顾：方建伟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丨执业编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号：A112061309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0012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；基金从业编号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A2025062200022x</a:t>
            </a:r>
            <a:endParaRPr lang="en-US" altLang="zh-CN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  <a:sym typeface="+mn-ea"/>
            </a:endParaRPr>
          </a:p>
          <a:p>
            <a:pPr algn="ctr">
              <a:buClrTx/>
              <a:buSzTx/>
              <a:buFontTx/>
            </a:pP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风险提示:观点基于软件数据和理论模型分析，仅供参考，不构成买卖建议，股市有风险，投资需谨慎。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目录页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00" y="6703"/>
            <a:ext cx="12193200" cy="6866185"/>
          </a:xfrm>
          <a:prstGeom prst="rect">
            <a:avLst/>
          </a:prstGeom>
        </p:spPr>
      </p:pic>
      <p:pic>
        <p:nvPicPr>
          <p:cNvPr id="7" name="图片 6" descr="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87513" y="2974340"/>
            <a:ext cx="8816975" cy="2508250"/>
          </a:xfrm>
          <a:prstGeom prst="rect">
            <a:avLst/>
          </a:prstGeom>
        </p:spPr>
      </p:pic>
      <p:sp>
        <p:nvSpPr>
          <p:cNvPr id="8" name="文本框 7"/>
          <p:cNvSpPr txBox="1"/>
          <p:nvPr userDrawn="1"/>
        </p:nvSpPr>
        <p:spPr>
          <a:xfrm>
            <a:off x="2128520" y="3119120"/>
            <a:ext cx="7934325" cy="2059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6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我司所有工作人员均不允许推荐股票、不允许承诺收益、不允许代客理财、不允许合作分成、不允许私下收款，如您发现有任何违规行为，可联系400-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9088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-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988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向我们反馈!风险提示:所有信息及观点均来源于公开信息及经传软件信号显示仅供参考，不构成最终投资依据，软件作为辅助参考工具,无法承诺收益，投资者应正视市场风险，自主作出投资决策并自行承担投资风险。投资有风险，入市须谨慎!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sp>
        <p:nvSpPr>
          <p:cNvPr id="9" name="文本框 8"/>
          <p:cNvSpPr txBox="1"/>
          <p:nvPr userDrawn="1"/>
        </p:nvSpPr>
        <p:spPr>
          <a:xfrm>
            <a:off x="1855788" y="1877060"/>
            <a:ext cx="8480425" cy="937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500" b="1">
                <a:gradFill>
                  <a:gsLst>
                    <a:gs pos="0">
                      <a:srgbClr val="FFEFCF"/>
                    </a:gs>
                    <a:gs pos="100000">
                      <a:srgbClr val="FFD585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经传多赢,让投资遇见美好!</a:t>
            </a:r>
            <a:endParaRPr lang="zh-CN" altLang="en-US" sz="5500" b="1">
              <a:gradFill>
                <a:gsLst>
                  <a:gs pos="0">
                    <a:srgbClr val="FFEFCF"/>
                  </a:gs>
                  <a:gs pos="100000">
                    <a:srgbClr val="FFD585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tags" Target="../tags/tag12.xml"/><Relationship Id="rId10" Type="http://schemas.openxmlformats.org/officeDocument/2006/relationships/tags" Target="../tags/tag1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7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3.xml"/><Relationship Id="rId1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1.xml"/><Relationship Id="rId8" Type="http://schemas.openxmlformats.org/officeDocument/2006/relationships/tags" Target="../tags/tag20.xml"/><Relationship Id="rId7" Type="http://schemas.openxmlformats.org/officeDocument/2006/relationships/tags" Target="../tags/tag19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image" Target="../media/image12.png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23.xml"/><Relationship Id="rId10" Type="http://schemas.openxmlformats.org/officeDocument/2006/relationships/tags" Target="../tags/tag22.xml"/><Relationship Id="rId1" Type="http://schemas.openxmlformats.org/officeDocument/2006/relationships/tags" Target="../tags/tag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4.xml"/><Relationship Id="rId1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6.xml"/><Relationship Id="rId1" Type="http://schemas.openxmlformats.org/officeDocument/2006/relationships/tags" Target="../tags/tag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7.xml"/><Relationship Id="rId1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9.xml"/><Relationship Id="rId1" Type="http://schemas.openxmlformats.org/officeDocument/2006/relationships/tags" Target="../tags/tag28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30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31.xml"/><Relationship Id="rId2" Type="http://schemas.openxmlformats.org/officeDocument/2006/relationships/image" Target="../media/image15.png"/><Relationship Id="rId1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32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33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34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tags" Target="../tags/tag36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tags" Target="../tags/tag3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7.xml"/><Relationship Id="rId1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8.xml"/><Relationship Id="rId1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5" name="图片 34" descr="组 2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378200" y="1890395"/>
            <a:ext cx="6927850" cy="714375"/>
          </a:xfrm>
          <a:prstGeom prst="rect">
            <a:avLst/>
          </a:prstGeom>
        </p:spPr>
      </p:pic>
      <p:pic>
        <p:nvPicPr>
          <p:cNvPr id="36" name="图片 35" descr="组 2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064000" y="2774950"/>
            <a:ext cx="6927850" cy="714375"/>
          </a:xfrm>
          <a:prstGeom prst="rect">
            <a:avLst/>
          </a:prstGeom>
        </p:spPr>
      </p:pic>
      <p:pic>
        <p:nvPicPr>
          <p:cNvPr id="37" name="图片 36" descr="组 2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378200" y="3659505"/>
            <a:ext cx="6927850" cy="714375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4932680" y="1673225"/>
            <a:ext cx="53403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80000"/>
              </a:lnSpc>
            </a:pPr>
            <a:r>
              <a:rPr lang="zh-CN" altLang="en-US" sz="3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行情分析</a:t>
            </a:r>
            <a:endParaRPr lang="en-US" altLang="zh-CN" sz="3000">
              <a:solidFill>
                <a:schemeClr val="bg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6"/>
            </p:custDataLst>
          </p:nvPr>
        </p:nvSpPr>
        <p:spPr>
          <a:xfrm>
            <a:off x="4140200" y="1590040"/>
            <a:ext cx="782955" cy="10883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80000"/>
              </a:lnSpc>
            </a:pPr>
            <a:r>
              <a:rPr lang="en-US" altLang="zh-CN" sz="3600">
                <a:solidFill>
                  <a:schemeClr val="bg1"/>
                </a:solidFill>
                <a:latin typeface="Impact" panose="020B0806030902050204" charset="0"/>
                <a:ea typeface="思源黑体 CN Regular" panose="020B0500000000000000" charset="-122"/>
                <a:cs typeface="Impact" panose="020B0806030902050204" charset="0"/>
              </a:rPr>
              <a:t>0 1</a:t>
            </a:r>
            <a:endParaRPr lang="en-US" altLang="zh-CN" sz="3600">
              <a:solidFill>
                <a:schemeClr val="bg1"/>
              </a:solidFill>
              <a:latin typeface="Impact" panose="020B0806030902050204" charset="0"/>
              <a:ea typeface="思源黑体 CN Regular" panose="020B0500000000000000" charset="-122"/>
              <a:cs typeface="Impact" panose="020B0806030902050204" charset="0"/>
            </a:endParaRPr>
          </a:p>
        </p:txBody>
      </p:sp>
      <p:sp>
        <p:nvSpPr>
          <p:cNvPr id="2" name="文本框 1"/>
          <p:cNvSpPr txBox="1"/>
          <p:nvPr>
            <p:custDataLst>
              <p:tags r:id="rId7"/>
            </p:custDataLst>
          </p:nvPr>
        </p:nvSpPr>
        <p:spPr>
          <a:xfrm>
            <a:off x="4140200" y="3356610"/>
            <a:ext cx="782955" cy="10883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80000"/>
              </a:lnSpc>
            </a:pPr>
            <a:r>
              <a:rPr lang="en-US" altLang="zh-CN" sz="3600">
                <a:solidFill>
                  <a:schemeClr val="bg1"/>
                </a:solidFill>
                <a:latin typeface="Impact" panose="020B0806030902050204" charset="0"/>
                <a:ea typeface="思源黑体 CN Regular" panose="020B0500000000000000" charset="-122"/>
                <a:cs typeface="Impact" panose="020B0806030902050204" charset="0"/>
              </a:rPr>
              <a:t>0 3</a:t>
            </a:r>
            <a:endParaRPr lang="en-US" altLang="zh-CN" sz="3600">
              <a:solidFill>
                <a:schemeClr val="bg1"/>
              </a:solidFill>
              <a:latin typeface="Impact" panose="020B0806030902050204" charset="0"/>
              <a:ea typeface="思源黑体 CN Regular" panose="020B0500000000000000" charset="-122"/>
              <a:cs typeface="Impact" panose="020B0806030902050204" charset="0"/>
            </a:endParaRPr>
          </a:p>
        </p:txBody>
      </p:sp>
      <p:sp>
        <p:nvSpPr>
          <p:cNvPr id="5" name="文本框 4"/>
          <p:cNvSpPr txBox="1"/>
          <p:nvPr>
            <p:custDataLst>
              <p:tags r:id="rId8"/>
            </p:custDataLst>
          </p:nvPr>
        </p:nvSpPr>
        <p:spPr>
          <a:xfrm>
            <a:off x="4140200" y="2473325"/>
            <a:ext cx="782955" cy="10883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80000"/>
              </a:lnSpc>
            </a:pPr>
            <a:r>
              <a:rPr lang="en-US" altLang="zh-CN" sz="3600">
                <a:solidFill>
                  <a:schemeClr val="bg1"/>
                </a:solidFill>
                <a:latin typeface="Impact" panose="020B0806030902050204" charset="0"/>
                <a:ea typeface="思源黑体 CN Regular" panose="020B0500000000000000" charset="-122"/>
                <a:cs typeface="Impact" panose="020B0806030902050204" charset="0"/>
              </a:rPr>
              <a:t>0 2</a:t>
            </a:r>
            <a:endParaRPr lang="en-US" altLang="zh-CN" sz="3600">
              <a:solidFill>
                <a:schemeClr val="bg1"/>
              </a:solidFill>
              <a:latin typeface="Impact" panose="020B0806030902050204" charset="0"/>
              <a:ea typeface="思源黑体 CN Regular" panose="020B0500000000000000" charset="-122"/>
              <a:cs typeface="Impact" panose="020B0806030902050204" charset="0"/>
            </a:endParaRPr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4932680" y="2556510"/>
            <a:ext cx="53403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80000"/>
              </a:lnSpc>
            </a:pPr>
            <a:r>
              <a:rPr lang="zh-CN" sz="3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交易测试</a:t>
            </a:r>
            <a:endParaRPr lang="zh-CN" sz="3000">
              <a:solidFill>
                <a:schemeClr val="bg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4932680" y="3439795"/>
            <a:ext cx="53403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80000"/>
              </a:lnSpc>
            </a:pPr>
            <a:r>
              <a:rPr lang="zh-CN" altLang="en-US" sz="3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交易执行</a:t>
            </a:r>
            <a:endParaRPr lang="zh-CN" altLang="en-US" sz="3000">
              <a:solidFill>
                <a:schemeClr val="bg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</p:spTree>
    <p:custDataLst>
      <p:tags r:id="rId1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136525"/>
            <a:ext cx="12192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lvl="1" indent="457200" algn="ctr"/>
            <a:r>
              <a:rPr lang="zh-CN" altLang="en-US" sz="2800" b="1">
                <a:solidFill>
                  <a:schemeClr val="bg1"/>
                </a:solidFill>
              </a:rPr>
              <a:t>市场行情分析（</a:t>
            </a:r>
            <a:r>
              <a:rPr lang="en-US" altLang="zh-CN" sz="2800" b="1">
                <a:solidFill>
                  <a:schemeClr val="bg1"/>
                </a:solidFill>
              </a:rPr>
              <a:t>9</a:t>
            </a:r>
            <a:r>
              <a:rPr lang="en-US" altLang="zh-CN" sz="2800" b="1">
                <a:solidFill>
                  <a:schemeClr val="bg1"/>
                </a:solidFill>
              </a:rPr>
              <a:t>-20</a:t>
            </a:r>
            <a:r>
              <a:rPr lang="zh-CN" altLang="en-US" sz="2800" b="1">
                <a:solidFill>
                  <a:schemeClr val="bg1"/>
                </a:solidFill>
              </a:rPr>
              <a:t>）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259955" y="753110"/>
            <a:ext cx="4625340" cy="55321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/>
              <a:t>1</a:t>
            </a:r>
            <a:r>
              <a:rPr lang="zh-CN" altLang="en-US"/>
              <a:t>、</a:t>
            </a:r>
            <a:r>
              <a:rPr lang="zh-CN"/>
              <a:t>当下处于</a:t>
            </a:r>
            <a:r>
              <a:rPr lang="en-US" altLang="zh-CN"/>
              <a:t>B</a:t>
            </a:r>
            <a:r>
              <a:rPr lang="zh-CN" altLang="en-US"/>
              <a:t>点区域</a:t>
            </a:r>
            <a:endParaRPr lang="zh-CN" altLang="en-US"/>
          </a:p>
          <a:p>
            <a:r>
              <a:rPr lang="en-US" altLang="zh-CN"/>
              <a:t>2</a:t>
            </a:r>
            <a:r>
              <a:rPr lang="zh-CN" altLang="en-US"/>
              <a:t>、流动资金翻红</a:t>
            </a:r>
            <a:endParaRPr lang="zh-CN" altLang="en-US"/>
          </a:p>
          <a:p>
            <a:r>
              <a:rPr lang="en-US" altLang="zh-CN"/>
              <a:t>3</a:t>
            </a:r>
            <a:r>
              <a:rPr lang="zh-CN" altLang="en-US"/>
              <a:t>、捕捞季节金叉</a:t>
            </a:r>
            <a:endParaRPr lang="zh-CN" altLang="en-US"/>
          </a:p>
          <a:p>
            <a:r>
              <a:rPr lang="en-US" altLang="zh-CN"/>
              <a:t>4</a:t>
            </a:r>
            <a:r>
              <a:rPr lang="zh-CN" altLang="en-US"/>
              <a:t>、熊线微微上移</a:t>
            </a:r>
            <a:endParaRPr lang="zh-CN" altLang="en-US"/>
          </a:p>
          <a:p>
            <a:endParaRPr lang="zh-CN"/>
          </a:p>
          <a:p>
            <a:endParaRPr lang="zh-CN" b="1">
              <a:solidFill>
                <a:srgbClr val="FF0000"/>
              </a:solidFill>
            </a:endParaRPr>
          </a:p>
          <a:p>
            <a:r>
              <a:rPr lang="zh-CN" altLang="en-US" b="1">
                <a:solidFill>
                  <a:srgbClr val="FF0000"/>
                </a:solidFill>
              </a:rPr>
              <a:t>观点：当下正式出现了我们一直等待的信号：</a:t>
            </a:r>
            <a:r>
              <a:rPr lang="en-US" altLang="zh-CN" b="1">
                <a:solidFill>
                  <a:srgbClr val="FF0000"/>
                </a:solidFill>
              </a:rPr>
              <a:t>B+</a:t>
            </a:r>
            <a:r>
              <a:rPr lang="zh-CN" altLang="en-US" b="1">
                <a:solidFill>
                  <a:srgbClr val="FF0000"/>
                </a:solidFill>
              </a:rPr>
              <a:t>红，而且还是周五最后一天出现，真的是太好了！！！现在各信号向好，自然是看好市场了。</a:t>
            </a:r>
            <a:endParaRPr lang="zh-CN" altLang="en-US" b="1">
              <a:solidFill>
                <a:srgbClr val="FF0000"/>
              </a:solidFill>
            </a:endParaRPr>
          </a:p>
          <a:p>
            <a:endParaRPr lang="zh-CN" altLang="en-US" b="1">
              <a:solidFill>
                <a:srgbClr val="FF0000"/>
              </a:solidFill>
            </a:endParaRPr>
          </a:p>
          <a:p>
            <a:endParaRPr lang="zh-CN" altLang="en-US" b="1">
              <a:solidFill>
                <a:srgbClr val="FF0000"/>
              </a:solidFill>
            </a:endParaRPr>
          </a:p>
          <a:p>
            <a:r>
              <a:rPr lang="zh-CN" altLang="en-US" b="1">
                <a:solidFill>
                  <a:srgbClr val="FF0000"/>
                </a:solidFill>
              </a:rPr>
              <a:t>策略：趋势（底仓</a:t>
            </a:r>
            <a:r>
              <a:rPr lang="en-US" altLang="zh-CN" b="1">
                <a:solidFill>
                  <a:srgbClr val="FF0000"/>
                </a:solidFill>
              </a:rPr>
              <a:t>+</a:t>
            </a:r>
            <a:r>
              <a:rPr lang="zh-CN" altLang="en-US" b="1">
                <a:solidFill>
                  <a:srgbClr val="FF0000"/>
                </a:solidFill>
              </a:rPr>
              <a:t>浮仓）策略。</a:t>
            </a:r>
            <a:endParaRPr lang="zh-CN" altLang="en-US" b="1">
              <a:solidFill>
                <a:srgbClr val="FF0000"/>
              </a:solidFill>
            </a:endParaRPr>
          </a:p>
          <a:p>
            <a:endParaRPr lang="zh-CN" altLang="en-US"/>
          </a:p>
          <a:p>
            <a:endParaRPr lang="zh-CN" altLang="en-US" b="1">
              <a:solidFill>
                <a:srgbClr val="FF0000"/>
              </a:solidFill>
            </a:endParaRPr>
          </a:p>
          <a:p>
            <a:endParaRPr lang="zh-CN" altLang="en-US" b="1">
              <a:solidFill>
                <a:srgbClr val="FF0000"/>
              </a:solidFill>
            </a:endParaRPr>
          </a:p>
          <a:p>
            <a:endParaRPr lang="zh-CN" b="1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4305" y="807720"/>
            <a:ext cx="7000240" cy="4761230"/>
          </a:xfrm>
          <a:prstGeom prst="rect">
            <a:avLst/>
          </a:prstGeom>
          <a:ln w="28575" cmpd="dbl">
            <a:solidFill>
              <a:schemeClr val="accent1">
                <a:shade val="50000"/>
              </a:schemeClr>
            </a:solidFill>
            <a:prstDash val="solid"/>
          </a:ln>
        </p:spPr>
      </p:pic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Box 1"/>
          <p:cNvSpPr txBox="1"/>
          <p:nvPr>
            <p:custDataLst>
              <p:tags r:id="rId1"/>
            </p:custDataLst>
          </p:nvPr>
        </p:nvSpPr>
        <p:spPr>
          <a:xfrm>
            <a:off x="1484630" y="1758315"/>
            <a:ext cx="10123170" cy="23063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如果没有一个交易规则，没有一个可视化的标准，</a:t>
            </a:r>
            <a:endParaRPr lang="zh-CN" altLang="en-US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那么你怎么知道你的每一笔交易是对还是错呢？</a:t>
            </a:r>
            <a:endParaRPr lang="zh-CN" altLang="en-US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是否：赚钱就是对的？亏钱就是错的？</a:t>
            </a:r>
            <a:endParaRPr lang="zh-CN" altLang="en-US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9115" y="754380"/>
            <a:ext cx="8519795" cy="562673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0" y="136525"/>
            <a:ext cx="12192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lvl="1" indent="457200" algn="ctr"/>
            <a:r>
              <a:rPr lang="en-US" altLang="zh-CN" sz="2800" b="1">
                <a:solidFill>
                  <a:schemeClr val="bg1"/>
                </a:solidFill>
              </a:rPr>
              <a:t>B+</a:t>
            </a:r>
            <a:r>
              <a:rPr lang="zh-CN" altLang="en-US" sz="2800" b="1">
                <a:solidFill>
                  <a:schemeClr val="bg1"/>
                </a:solidFill>
              </a:rPr>
              <a:t>红</a:t>
            </a:r>
            <a:r>
              <a:rPr lang="zh-CN" sz="2800" b="1">
                <a:solidFill>
                  <a:schemeClr val="bg1"/>
                </a:solidFill>
              </a:rPr>
              <a:t>行情</a:t>
            </a:r>
            <a:endParaRPr lang="zh-CN" sz="2800" b="1">
              <a:solidFill>
                <a:schemeClr val="bg1"/>
              </a:solidFill>
            </a:endParaRPr>
          </a:p>
        </p:txBody>
      </p:sp>
      <p:sp>
        <p:nvSpPr>
          <p:cNvPr id="10244" name="TextBox 1"/>
          <p:cNvSpPr txBox="1"/>
          <p:nvPr>
            <p:custDataLst>
              <p:tags r:id="rId1"/>
            </p:custDataLst>
          </p:nvPr>
        </p:nvSpPr>
        <p:spPr>
          <a:xfrm>
            <a:off x="287020" y="736600"/>
            <a:ext cx="10832465" cy="37846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、趋势策略为主：底仓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浮仓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）底仓：就是从个股突破开始，买入一直持有到破位为止，意在拿大波段。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注：并非拿就一定可以赚大，而是只有拿才有机会赚大。（让利润奔跑）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）浮仓：结果短期波动，做短差。对于个股上下震荡大的时候，可以增厚收益。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29895" y="2779395"/>
            <a:ext cx="86334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FF0000"/>
                </a:solidFill>
              </a:rPr>
              <a:t>实际操作：按慧眼</a:t>
            </a:r>
            <a:r>
              <a:rPr lang="en-US" altLang="zh-CN" sz="2400" b="1">
                <a:solidFill>
                  <a:srgbClr val="FF0000"/>
                </a:solidFill>
              </a:rPr>
              <a:t>K</a:t>
            </a:r>
            <a:r>
              <a:rPr lang="zh-CN" altLang="en-US" sz="2400" b="1">
                <a:solidFill>
                  <a:srgbClr val="FF0000"/>
                </a:solidFill>
              </a:rPr>
              <a:t>线的</a:t>
            </a:r>
            <a:r>
              <a:rPr lang="en-US" altLang="zh-CN" sz="2400" b="1">
                <a:solidFill>
                  <a:srgbClr val="FF0000"/>
                </a:solidFill>
              </a:rPr>
              <a:t>BS</a:t>
            </a:r>
            <a:r>
              <a:rPr lang="zh-CN" altLang="en-US" sz="2400" b="1">
                <a:solidFill>
                  <a:srgbClr val="FF0000"/>
                </a:solidFill>
              </a:rPr>
              <a:t>点进行买卖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29895" y="4754880"/>
            <a:ext cx="92081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FF0000"/>
                </a:solidFill>
              </a:rPr>
              <a:t>实际操作：回踩智能辅助线或金叉买入，死叉或顶背离卖出。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0" y="136525"/>
            <a:ext cx="12192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lvl="1" indent="457200" algn="ctr"/>
            <a:r>
              <a:rPr lang="zh-CN" sz="2800" b="1">
                <a:solidFill>
                  <a:schemeClr val="bg1"/>
                </a:solidFill>
              </a:rPr>
              <a:t>底仓</a:t>
            </a:r>
            <a:r>
              <a:rPr lang="en-US" altLang="zh-CN" sz="2800" b="1">
                <a:solidFill>
                  <a:schemeClr val="bg1"/>
                </a:solidFill>
              </a:rPr>
              <a:t>=BS</a:t>
            </a:r>
            <a:endParaRPr lang="en-US" altLang="zh-CN" sz="2800" b="1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86476" y="3395666"/>
            <a:ext cx="19048" cy="6666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165" y="768350"/>
            <a:ext cx="9641205" cy="5601335"/>
          </a:xfrm>
          <a:prstGeom prst="rect">
            <a:avLst/>
          </a:prstGeom>
        </p:spPr>
      </p:pic>
      <p:sp>
        <p:nvSpPr>
          <p:cNvPr id="7" name="圆角矩形标注 6"/>
          <p:cNvSpPr/>
          <p:nvPr/>
        </p:nvSpPr>
        <p:spPr>
          <a:xfrm>
            <a:off x="1447165" y="4290060"/>
            <a:ext cx="1001395" cy="390525"/>
          </a:xfrm>
          <a:prstGeom prst="wedgeRoundRectCallout">
            <a:avLst>
              <a:gd name="adj1" fmla="val -6686"/>
              <a:gd name="adj2" fmla="val 88048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-2.49%</a:t>
            </a:r>
            <a:endParaRPr lang="en-US" altLang="zh-CN"/>
          </a:p>
        </p:txBody>
      </p:sp>
      <p:sp>
        <p:nvSpPr>
          <p:cNvPr id="8" name="圆角矩形标注 7"/>
          <p:cNvSpPr/>
          <p:nvPr/>
        </p:nvSpPr>
        <p:spPr>
          <a:xfrm>
            <a:off x="1877060" y="5752465"/>
            <a:ext cx="1007745" cy="390525"/>
          </a:xfrm>
          <a:prstGeom prst="wedgeRoundRectCallout">
            <a:avLst>
              <a:gd name="adj1" fmla="val 18313"/>
              <a:gd name="adj2" fmla="val -95691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-3.71%</a:t>
            </a:r>
            <a:endParaRPr lang="en-US" altLang="zh-CN"/>
          </a:p>
        </p:txBody>
      </p:sp>
      <p:sp>
        <p:nvSpPr>
          <p:cNvPr id="9" name="圆角矩形标注 8"/>
          <p:cNvSpPr/>
          <p:nvPr/>
        </p:nvSpPr>
        <p:spPr>
          <a:xfrm>
            <a:off x="2767330" y="4208780"/>
            <a:ext cx="953135" cy="390525"/>
          </a:xfrm>
          <a:prstGeom prst="wedgeRoundRectCallout">
            <a:avLst>
              <a:gd name="adj1" fmla="val -6686"/>
              <a:gd name="adj2" fmla="val 88048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-0.63%</a:t>
            </a:r>
            <a:endParaRPr lang="en-US" altLang="zh-CN"/>
          </a:p>
        </p:txBody>
      </p:sp>
      <p:sp>
        <p:nvSpPr>
          <p:cNvPr id="10" name="圆角矩形标注 9"/>
          <p:cNvSpPr/>
          <p:nvPr/>
        </p:nvSpPr>
        <p:spPr>
          <a:xfrm>
            <a:off x="3185160" y="5752465"/>
            <a:ext cx="989330" cy="390525"/>
          </a:xfrm>
          <a:prstGeom prst="wedgeRoundRectCallout">
            <a:avLst>
              <a:gd name="adj1" fmla="val 18313"/>
              <a:gd name="adj2" fmla="val -95691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-2.96%</a:t>
            </a:r>
            <a:endParaRPr lang="en-US" altLang="zh-CN"/>
          </a:p>
        </p:txBody>
      </p:sp>
      <p:sp>
        <p:nvSpPr>
          <p:cNvPr id="11" name="圆角矩形标注 10"/>
          <p:cNvSpPr/>
          <p:nvPr/>
        </p:nvSpPr>
        <p:spPr>
          <a:xfrm>
            <a:off x="4438650" y="4408170"/>
            <a:ext cx="998220" cy="390525"/>
          </a:xfrm>
          <a:prstGeom prst="wedgeRoundRectCallout">
            <a:avLst>
              <a:gd name="adj1" fmla="val -6686"/>
              <a:gd name="adj2" fmla="val 88048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5.68%</a:t>
            </a:r>
            <a:endParaRPr lang="en-US" altLang="zh-CN"/>
          </a:p>
        </p:txBody>
      </p:sp>
      <p:sp>
        <p:nvSpPr>
          <p:cNvPr id="12" name="圆角矩形标注 11"/>
          <p:cNvSpPr/>
          <p:nvPr/>
        </p:nvSpPr>
        <p:spPr>
          <a:xfrm>
            <a:off x="6096000" y="2700655"/>
            <a:ext cx="1298575" cy="626745"/>
          </a:xfrm>
          <a:prstGeom prst="wedgeRoundRectCallout">
            <a:avLst>
              <a:gd name="adj1" fmla="val 67457"/>
              <a:gd name="adj2" fmla="val 92451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248.3%</a:t>
            </a:r>
            <a:endParaRPr lang="en-US" altLang="zh-CN"/>
          </a:p>
        </p:txBody>
      </p:sp>
      <p:sp>
        <p:nvSpPr>
          <p:cNvPr id="13" name="圆角矩形标注 12"/>
          <p:cNvSpPr/>
          <p:nvPr/>
        </p:nvSpPr>
        <p:spPr>
          <a:xfrm>
            <a:off x="8470900" y="1020445"/>
            <a:ext cx="1035685" cy="390525"/>
          </a:xfrm>
          <a:prstGeom prst="wedgeRoundRectCallout">
            <a:avLst>
              <a:gd name="adj1" fmla="val 59574"/>
              <a:gd name="adj2" fmla="val 104308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6.32%</a:t>
            </a:r>
            <a:endParaRPr lang="en-US" altLang="zh-CN"/>
          </a:p>
        </p:txBody>
      </p:sp>
      <p:sp>
        <p:nvSpPr>
          <p:cNvPr id="3" name="文本框 2"/>
          <p:cNvSpPr txBox="1"/>
          <p:nvPr/>
        </p:nvSpPr>
        <p:spPr>
          <a:xfrm>
            <a:off x="127635" y="6199505"/>
            <a:ext cx="12018645" cy="5302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400" b="1">
                <a:solidFill>
                  <a:srgbClr val="FF0000"/>
                </a:solidFill>
              </a:rPr>
              <a:t>以上为特定条件、特定时间区间下的历史业绩，不代表普遍现象，历史涨幅不预示其未来表现，过往收益亦不代表未来收益承诺。</a:t>
            </a:r>
            <a:endParaRPr lang="zh-CN" altLang="en-US" sz="1400" b="1">
              <a:solidFill>
                <a:srgbClr val="FF0000"/>
              </a:solidFill>
            </a:endParaRPr>
          </a:p>
          <a:p>
            <a:r>
              <a:rPr lang="zh-CN" altLang="en-US" sz="1400" b="1">
                <a:solidFill>
                  <a:srgbClr val="FF0000"/>
                </a:solidFill>
              </a:rPr>
              <a:t>市场有风险，投资需谨慎！</a:t>
            </a:r>
            <a:endParaRPr lang="zh-CN" altLang="en-US" sz="1400" b="1">
              <a:solidFill>
                <a:srgbClr val="FF0000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7" name="图片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55650"/>
            <a:ext cx="12192000" cy="53467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0" y="136525"/>
            <a:ext cx="12192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lvl="1" indent="457200" algn="ctr"/>
            <a:r>
              <a:rPr lang="zh-CN" altLang="en-US" sz="2800" b="1">
                <a:solidFill>
                  <a:schemeClr val="bg1"/>
                </a:solidFill>
              </a:rPr>
              <a:t>案例讲解展示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6476" y="3395666"/>
            <a:ext cx="19048" cy="66667"/>
          </a:xfrm>
          <a:prstGeom prst="rect">
            <a:avLst/>
          </a:prstGeom>
        </p:spPr>
      </p:pic>
      <p:sp>
        <p:nvSpPr>
          <p:cNvPr id="3" name="圆角矩形标注 2"/>
          <p:cNvSpPr/>
          <p:nvPr/>
        </p:nvSpPr>
        <p:spPr>
          <a:xfrm>
            <a:off x="109855" y="4835525"/>
            <a:ext cx="1162685" cy="617220"/>
          </a:xfrm>
          <a:prstGeom prst="wedgeRoundRectCallout">
            <a:avLst>
              <a:gd name="adj1" fmla="val -14664"/>
              <a:gd name="adj2" fmla="val -75823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-2.68%</a:t>
            </a:r>
            <a:endParaRPr lang="en-US" altLang="zh-CN"/>
          </a:p>
        </p:txBody>
      </p:sp>
      <p:sp>
        <p:nvSpPr>
          <p:cNvPr id="6" name="圆角矩形标注 5"/>
          <p:cNvSpPr/>
          <p:nvPr/>
        </p:nvSpPr>
        <p:spPr>
          <a:xfrm>
            <a:off x="1363980" y="4899660"/>
            <a:ext cx="1162685" cy="617220"/>
          </a:xfrm>
          <a:prstGeom prst="wedgeRoundRectCallout">
            <a:avLst>
              <a:gd name="adj1" fmla="val -12315"/>
              <a:gd name="adj2" fmla="val -103806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-2.06%</a:t>
            </a:r>
            <a:endParaRPr lang="en-US" altLang="zh-CN"/>
          </a:p>
        </p:txBody>
      </p:sp>
      <p:sp>
        <p:nvSpPr>
          <p:cNvPr id="8" name="圆角矩形标注 7"/>
          <p:cNvSpPr/>
          <p:nvPr/>
        </p:nvSpPr>
        <p:spPr>
          <a:xfrm>
            <a:off x="55880" y="3175000"/>
            <a:ext cx="1162685" cy="617220"/>
          </a:xfrm>
          <a:prstGeom prst="wedgeRoundRectCallout">
            <a:avLst>
              <a:gd name="adj1" fmla="val 11114"/>
              <a:gd name="adj2" fmla="val 87551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8.10%</a:t>
            </a:r>
            <a:endParaRPr lang="en-US" altLang="zh-CN"/>
          </a:p>
        </p:txBody>
      </p:sp>
      <p:sp>
        <p:nvSpPr>
          <p:cNvPr id="9" name="圆角矩形标注 8"/>
          <p:cNvSpPr/>
          <p:nvPr/>
        </p:nvSpPr>
        <p:spPr>
          <a:xfrm>
            <a:off x="1272540" y="3120390"/>
            <a:ext cx="1162685" cy="617220"/>
          </a:xfrm>
          <a:prstGeom prst="wedgeRoundRectCallout">
            <a:avLst>
              <a:gd name="adj1" fmla="val -33397"/>
              <a:gd name="adj2" fmla="val 113991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2.77%</a:t>
            </a:r>
            <a:endParaRPr lang="en-US" altLang="zh-CN"/>
          </a:p>
        </p:txBody>
      </p:sp>
      <p:sp>
        <p:nvSpPr>
          <p:cNvPr id="10" name="圆角矩形标注 9"/>
          <p:cNvSpPr/>
          <p:nvPr/>
        </p:nvSpPr>
        <p:spPr>
          <a:xfrm>
            <a:off x="2581275" y="4899660"/>
            <a:ext cx="1162685" cy="617220"/>
          </a:xfrm>
          <a:prstGeom prst="wedgeRoundRectCallout">
            <a:avLst>
              <a:gd name="adj1" fmla="val -71682"/>
              <a:gd name="adj2" fmla="val -100823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-1.34%</a:t>
            </a:r>
            <a:endParaRPr lang="en-US" altLang="zh-CN"/>
          </a:p>
        </p:txBody>
      </p:sp>
      <p:sp>
        <p:nvSpPr>
          <p:cNvPr id="11" name="圆角矩形标注 10"/>
          <p:cNvSpPr/>
          <p:nvPr/>
        </p:nvSpPr>
        <p:spPr>
          <a:xfrm>
            <a:off x="2489200" y="3120390"/>
            <a:ext cx="1162685" cy="617220"/>
          </a:xfrm>
          <a:prstGeom prst="wedgeRoundRectCallout">
            <a:avLst>
              <a:gd name="adj1" fmla="val -39677"/>
              <a:gd name="adj2" fmla="val 112654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1.53%</a:t>
            </a:r>
            <a:endParaRPr lang="en-US" altLang="zh-CN"/>
          </a:p>
        </p:txBody>
      </p:sp>
      <p:sp>
        <p:nvSpPr>
          <p:cNvPr id="12" name="圆角矩形标注 11"/>
          <p:cNvSpPr/>
          <p:nvPr/>
        </p:nvSpPr>
        <p:spPr>
          <a:xfrm>
            <a:off x="3498215" y="4180840"/>
            <a:ext cx="1162685" cy="617220"/>
          </a:xfrm>
          <a:prstGeom prst="wedgeRoundRectCallout">
            <a:avLst>
              <a:gd name="adj1" fmla="val -80311"/>
              <a:gd name="adj2" fmla="val -44855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21.25%</a:t>
            </a:r>
            <a:endParaRPr lang="en-US" altLang="zh-CN"/>
          </a:p>
        </p:txBody>
      </p:sp>
      <p:sp>
        <p:nvSpPr>
          <p:cNvPr id="13" name="圆角矩形标注 12"/>
          <p:cNvSpPr/>
          <p:nvPr/>
        </p:nvSpPr>
        <p:spPr>
          <a:xfrm>
            <a:off x="3025775" y="2265680"/>
            <a:ext cx="1162685" cy="617220"/>
          </a:xfrm>
          <a:prstGeom prst="wedgeRoundRectCallout">
            <a:avLst>
              <a:gd name="adj1" fmla="val 10294"/>
              <a:gd name="adj2" fmla="val 128806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6.82%</a:t>
            </a:r>
            <a:endParaRPr lang="en-US" altLang="zh-CN"/>
          </a:p>
        </p:txBody>
      </p:sp>
      <p:sp>
        <p:nvSpPr>
          <p:cNvPr id="14" name="圆角矩形标注 13"/>
          <p:cNvSpPr/>
          <p:nvPr/>
        </p:nvSpPr>
        <p:spPr>
          <a:xfrm>
            <a:off x="4261485" y="2392680"/>
            <a:ext cx="1162685" cy="617220"/>
          </a:xfrm>
          <a:prstGeom prst="wedgeRoundRectCallout">
            <a:avLst>
              <a:gd name="adj1" fmla="val -43610"/>
              <a:gd name="adj2" fmla="val 89094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-5.28%</a:t>
            </a:r>
            <a:endParaRPr lang="en-US" altLang="zh-CN"/>
          </a:p>
        </p:txBody>
      </p:sp>
      <p:sp>
        <p:nvSpPr>
          <p:cNvPr id="15" name="圆角矩形标注 14"/>
          <p:cNvSpPr/>
          <p:nvPr/>
        </p:nvSpPr>
        <p:spPr>
          <a:xfrm>
            <a:off x="4733925" y="4180840"/>
            <a:ext cx="1162685" cy="617220"/>
          </a:xfrm>
          <a:prstGeom prst="wedgeRoundRectCallout">
            <a:avLst>
              <a:gd name="adj1" fmla="val -32632"/>
              <a:gd name="adj2" fmla="val -97839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-2.25%</a:t>
            </a:r>
            <a:endParaRPr lang="en-US" altLang="zh-CN"/>
          </a:p>
        </p:txBody>
      </p:sp>
      <p:sp>
        <p:nvSpPr>
          <p:cNvPr id="16" name="圆角矩形标注 15"/>
          <p:cNvSpPr/>
          <p:nvPr/>
        </p:nvSpPr>
        <p:spPr>
          <a:xfrm>
            <a:off x="5497195" y="2265680"/>
            <a:ext cx="1162685" cy="617220"/>
          </a:xfrm>
          <a:prstGeom prst="wedgeRoundRectCallout">
            <a:avLst>
              <a:gd name="adj1" fmla="val -63872"/>
              <a:gd name="adj2" fmla="val 100823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12.16%</a:t>
            </a:r>
            <a:endParaRPr lang="en-US" altLang="zh-CN"/>
          </a:p>
        </p:txBody>
      </p:sp>
      <p:sp>
        <p:nvSpPr>
          <p:cNvPr id="18" name="矩形 17"/>
          <p:cNvSpPr/>
          <p:nvPr/>
        </p:nvSpPr>
        <p:spPr>
          <a:xfrm>
            <a:off x="9170670" y="1569720"/>
            <a:ext cx="2969260" cy="4532630"/>
          </a:xfrm>
          <a:prstGeom prst="rect">
            <a:avLst/>
          </a:prstGeom>
        </p:spPr>
        <p:style>
          <a:lnRef idx="0">
            <a:srgbClr val="FFFFFF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>
                <a:sym typeface="+mn-ea"/>
              </a:rPr>
              <a:t>芯片</a:t>
            </a:r>
            <a:r>
              <a:rPr lang="en-US" altLang="zh-CN">
                <a:sym typeface="+mn-ea"/>
              </a:rPr>
              <a:t>ETF</a:t>
            </a:r>
            <a:r>
              <a:rPr lang="zh-CN" altLang="en-US"/>
              <a:t>总结</a:t>
            </a:r>
            <a:endParaRPr lang="zh-CN" altLang="en-US"/>
          </a:p>
          <a:p>
            <a:pPr algn="ctr"/>
            <a:endParaRPr lang="zh-CN" altLang="en-US"/>
          </a:p>
          <a:p>
            <a:pPr algn="ctr"/>
            <a:r>
              <a:rPr lang="en-US" altLang="zh-CN"/>
              <a:t>2025</a:t>
            </a:r>
            <a:r>
              <a:rPr lang="zh-CN" altLang="en-US"/>
              <a:t>年</a:t>
            </a:r>
            <a:r>
              <a:rPr lang="en-US" altLang="zh-CN"/>
              <a:t>1</a:t>
            </a:r>
            <a:r>
              <a:rPr lang="zh-CN" altLang="en-US"/>
              <a:t>月至</a:t>
            </a:r>
            <a:r>
              <a:rPr lang="en-US" altLang="zh-CN"/>
              <a:t>2026</a:t>
            </a:r>
            <a:r>
              <a:rPr lang="zh-CN" altLang="en-US"/>
              <a:t>年</a:t>
            </a:r>
            <a:r>
              <a:rPr lang="en-US" altLang="zh-CN"/>
              <a:t>6</a:t>
            </a:r>
            <a:r>
              <a:rPr lang="zh-CN" altLang="en-US"/>
              <a:t>月</a:t>
            </a:r>
            <a:endParaRPr lang="zh-CN" altLang="en-US"/>
          </a:p>
          <a:p>
            <a:pPr algn="ctr"/>
            <a:r>
              <a:rPr lang="zh-CN" altLang="en-US"/>
              <a:t>按慧眼</a:t>
            </a:r>
            <a:r>
              <a:rPr lang="en-US" altLang="zh-CN"/>
              <a:t>K</a:t>
            </a:r>
            <a:r>
              <a:rPr lang="zh-CN" altLang="en-US"/>
              <a:t>线</a:t>
            </a:r>
            <a:r>
              <a:rPr lang="en-US" altLang="zh-CN"/>
              <a:t>BS</a:t>
            </a:r>
            <a:r>
              <a:rPr lang="zh-CN" altLang="en-US"/>
              <a:t>点交易</a:t>
            </a:r>
            <a:endParaRPr lang="zh-CN" altLang="en-US"/>
          </a:p>
          <a:p>
            <a:pPr algn="ctr"/>
            <a:r>
              <a:rPr lang="zh-CN" altLang="en-US"/>
              <a:t>一共交易</a:t>
            </a:r>
            <a:r>
              <a:rPr lang="en-US" altLang="zh-CN"/>
              <a:t>13</a:t>
            </a:r>
            <a:r>
              <a:rPr lang="zh-CN" altLang="en-US"/>
              <a:t>次</a:t>
            </a:r>
            <a:endParaRPr lang="zh-CN" altLang="en-US"/>
          </a:p>
          <a:p>
            <a:pPr algn="ctr"/>
            <a:r>
              <a:rPr lang="zh-CN" altLang="en-US"/>
              <a:t>其中</a:t>
            </a:r>
            <a:r>
              <a:rPr lang="en-US" altLang="zh-CN"/>
              <a:t>6</a:t>
            </a:r>
            <a:r>
              <a:rPr lang="zh-CN" altLang="en-US"/>
              <a:t>次亏损，</a:t>
            </a:r>
            <a:r>
              <a:rPr lang="en-US" altLang="zh-CN"/>
              <a:t>7</a:t>
            </a:r>
            <a:r>
              <a:rPr lang="zh-CN" altLang="en-US"/>
              <a:t>次盈利</a:t>
            </a:r>
            <a:endParaRPr lang="zh-CN" altLang="en-US"/>
          </a:p>
          <a:p>
            <a:pPr algn="ctr"/>
            <a:r>
              <a:rPr lang="zh-CN" altLang="en-US" sz="2800" b="1">
                <a:solidFill>
                  <a:srgbClr val="FF0000"/>
                </a:solidFill>
              </a:rPr>
              <a:t>胜率为：</a:t>
            </a:r>
            <a:r>
              <a:rPr lang="en-US" altLang="zh-CN" sz="2800" b="1">
                <a:solidFill>
                  <a:srgbClr val="FF0000"/>
                </a:solidFill>
              </a:rPr>
              <a:t>53.8%</a:t>
            </a:r>
            <a:endParaRPr lang="en-US" altLang="zh-CN" sz="2800" b="1">
              <a:solidFill>
                <a:srgbClr val="FF0000"/>
              </a:solidFill>
            </a:endParaRPr>
          </a:p>
          <a:p>
            <a:pPr algn="ctr"/>
            <a:r>
              <a:rPr lang="zh-CN" altLang="en-US"/>
              <a:t>总盈利为：</a:t>
            </a:r>
            <a:r>
              <a:rPr lang="en-US" altLang="zh-CN"/>
              <a:t>94.09%</a:t>
            </a:r>
            <a:endParaRPr lang="en-US" altLang="zh-CN"/>
          </a:p>
          <a:p>
            <a:pPr algn="ctr"/>
            <a:r>
              <a:rPr lang="zh-CN" altLang="en-US"/>
              <a:t>总亏损为：</a:t>
            </a:r>
            <a:r>
              <a:rPr lang="en-US" altLang="zh-CN"/>
              <a:t>-19.4%</a:t>
            </a:r>
            <a:endParaRPr lang="en-US" altLang="zh-CN"/>
          </a:p>
          <a:p>
            <a:pPr algn="ctr"/>
            <a:r>
              <a:rPr lang="zh-CN" altLang="en-US"/>
              <a:t>平均盈利：</a:t>
            </a:r>
            <a:r>
              <a:rPr lang="en-US" altLang="zh-CN"/>
              <a:t>13.44%</a:t>
            </a:r>
            <a:endParaRPr lang="en-US" altLang="zh-CN"/>
          </a:p>
          <a:p>
            <a:pPr algn="ctr"/>
            <a:r>
              <a:rPr lang="zh-CN" altLang="en-US"/>
              <a:t>平均亏损：</a:t>
            </a:r>
            <a:r>
              <a:rPr lang="en-US" altLang="zh-CN"/>
              <a:t>3.23%</a:t>
            </a:r>
            <a:endParaRPr lang="en-US" altLang="zh-CN"/>
          </a:p>
          <a:p>
            <a:pPr algn="ctr"/>
            <a:r>
              <a:rPr lang="zh-CN" altLang="en-US" sz="2800" b="1">
                <a:solidFill>
                  <a:srgbClr val="FF0000"/>
                </a:solidFill>
              </a:rPr>
              <a:t>盈亏比为：</a:t>
            </a:r>
            <a:r>
              <a:rPr lang="en-US" altLang="zh-CN" sz="2800" b="1">
                <a:solidFill>
                  <a:srgbClr val="FF0000"/>
                </a:solidFill>
              </a:rPr>
              <a:t>4.16:1</a:t>
            </a:r>
            <a:endParaRPr lang="en-US" altLang="zh-CN" sz="2800" b="1">
              <a:solidFill>
                <a:srgbClr val="FF0000"/>
              </a:solidFill>
            </a:endParaRPr>
          </a:p>
          <a:p>
            <a:pPr algn="ctr"/>
            <a:r>
              <a:rPr lang="zh-CN" altLang="en-US" sz="2800" b="1">
                <a:solidFill>
                  <a:srgbClr val="FF0000"/>
                </a:solidFill>
              </a:rPr>
              <a:t>净盈利：</a:t>
            </a:r>
            <a:r>
              <a:rPr lang="en-US" altLang="zh-CN" sz="2800" b="1">
                <a:solidFill>
                  <a:srgbClr val="FF0000"/>
                </a:solidFill>
              </a:rPr>
              <a:t>74.69%</a:t>
            </a:r>
            <a:endParaRPr lang="en-US" altLang="zh-CN" sz="2800" b="1">
              <a:solidFill>
                <a:srgbClr val="FF0000"/>
              </a:solidFill>
            </a:endParaRPr>
          </a:p>
        </p:txBody>
      </p:sp>
      <p:sp>
        <p:nvSpPr>
          <p:cNvPr id="19" name="圆角矩形标注 18"/>
          <p:cNvSpPr/>
          <p:nvPr/>
        </p:nvSpPr>
        <p:spPr>
          <a:xfrm>
            <a:off x="5969635" y="4108450"/>
            <a:ext cx="1162685" cy="617220"/>
          </a:xfrm>
          <a:prstGeom prst="wedgeRoundRectCallout">
            <a:avLst>
              <a:gd name="adj1" fmla="val -52129"/>
              <a:gd name="adj2" fmla="val -144855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-5.79%</a:t>
            </a:r>
            <a:endParaRPr lang="en-US" altLang="zh-CN"/>
          </a:p>
        </p:txBody>
      </p:sp>
      <p:sp>
        <p:nvSpPr>
          <p:cNvPr id="20" name="圆角矩形标注 19"/>
          <p:cNvSpPr/>
          <p:nvPr/>
        </p:nvSpPr>
        <p:spPr>
          <a:xfrm>
            <a:off x="7056755" y="3120390"/>
            <a:ext cx="1162685" cy="617220"/>
          </a:xfrm>
          <a:prstGeom prst="wedgeRoundRectCallout">
            <a:avLst>
              <a:gd name="adj1" fmla="val -72446"/>
              <a:gd name="adj2" fmla="val -52263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41.46%</a:t>
            </a:r>
            <a:endParaRPr lang="en-US" altLang="zh-CN"/>
          </a:p>
        </p:txBody>
      </p:sp>
      <p:sp>
        <p:nvSpPr>
          <p:cNvPr id="4" name="文本框 3"/>
          <p:cNvSpPr txBox="1"/>
          <p:nvPr/>
        </p:nvSpPr>
        <p:spPr>
          <a:xfrm>
            <a:off x="127635" y="6096000"/>
            <a:ext cx="12018645" cy="5302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400" b="1">
                <a:solidFill>
                  <a:srgbClr val="FF0000"/>
                </a:solidFill>
              </a:rPr>
              <a:t>以上为特定条件、特定时间区间下的历史业绩，不代表普遍现象，历史涨幅不预示其未来表现，过往收益亦不代表未来收益承诺。</a:t>
            </a:r>
            <a:endParaRPr lang="zh-CN" altLang="en-US" sz="1400" b="1">
              <a:solidFill>
                <a:srgbClr val="FF0000"/>
              </a:solidFill>
            </a:endParaRPr>
          </a:p>
          <a:p>
            <a:r>
              <a:rPr lang="zh-CN" altLang="en-US" sz="1400" b="1">
                <a:solidFill>
                  <a:srgbClr val="FF0000"/>
                </a:solidFill>
              </a:rPr>
              <a:t>市场有风险，投资需谨慎！</a:t>
            </a:r>
            <a:endParaRPr lang="zh-CN" altLang="en-US" sz="1400" b="1">
              <a:solidFill>
                <a:srgbClr val="FF0000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" name="文本框 10"/>
          <p:cNvSpPr txBox="1"/>
          <p:nvPr/>
        </p:nvSpPr>
        <p:spPr>
          <a:xfrm>
            <a:off x="0" y="136525"/>
            <a:ext cx="12192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lvl="1" indent="457200" algn="ctr"/>
            <a:r>
              <a:rPr lang="zh-CN" sz="2800" b="1">
                <a:solidFill>
                  <a:schemeClr val="bg1"/>
                </a:solidFill>
              </a:rPr>
              <a:t>慧眼</a:t>
            </a:r>
            <a:r>
              <a:rPr lang="en-US" altLang="zh-CN" sz="2800" b="1">
                <a:solidFill>
                  <a:schemeClr val="bg1"/>
                </a:solidFill>
              </a:rPr>
              <a:t>K</a:t>
            </a:r>
            <a:r>
              <a:rPr lang="zh-CN" altLang="en-US" sz="2800" b="1">
                <a:solidFill>
                  <a:schemeClr val="bg1"/>
                </a:solidFill>
              </a:rPr>
              <a:t>线条件单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280" y="1433830"/>
            <a:ext cx="3009900" cy="3990975"/>
          </a:xfrm>
          <a:prstGeom prst="rect">
            <a:avLst/>
          </a:prstGeom>
          <a:ln w="28575" cmpd="dbl">
            <a:solidFill>
              <a:schemeClr val="accent1">
                <a:shade val="50000"/>
              </a:schemeClr>
            </a:solidFill>
            <a:prstDash val="solid"/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5850" y="1433830"/>
            <a:ext cx="3027045" cy="3990975"/>
          </a:xfrm>
          <a:prstGeom prst="rect">
            <a:avLst/>
          </a:prstGeom>
          <a:ln w="28575" cmpd="dbl">
            <a:solidFill>
              <a:schemeClr val="accent1">
                <a:shade val="50000"/>
              </a:schemeClr>
            </a:solidFill>
            <a:prstDash val="solid"/>
          </a:ln>
        </p:spPr>
      </p:pic>
      <p:sp>
        <p:nvSpPr>
          <p:cNvPr id="12" name="文本框 11"/>
          <p:cNvSpPr txBox="1"/>
          <p:nvPr/>
        </p:nvSpPr>
        <p:spPr>
          <a:xfrm>
            <a:off x="7114540" y="1360805"/>
            <a:ext cx="4421505" cy="49618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sz="2400" b="1">
                <a:solidFill>
                  <a:srgbClr val="FF0000"/>
                </a:solidFill>
              </a:rPr>
              <a:t>对于看好的标的，可以设好慧眼</a:t>
            </a:r>
            <a:r>
              <a:rPr lang="en-US" altLang="zh-CN" sz="2400" b="1">
                <a:solidFill>
                  <a:srgbClr val="FF0000"/>
                </a:solidFill>
              </a:rPr>
              <a:t>k</a:t>
            </a:r>
            <a:r>
              <a:rPr lang="zh-CN" altLang="en-US" sz="2400" b="1">
                <a:solidFill>
                  <a:srgbClr val="FF0000"/>
                </a:solidFill>
              </a:rPr>
              <a:t>线条件单，一旦个股</a:t>
            </a:r>
            <a:r>
              <a:rPr lang="en-US" altLang="zh-CN" sz="2400" b="1">
                <a:solidFill>
                  <a:srgbClr val="FF0000"/>
                </a:solidFill>
              </a:rPr>
              <a:t>/ETF</a:t>
            </a:r>
            <a:r>
              <a:rPr lang="zh-CN" altLang="en-US" sz="2400" b="1">
                <a:solidFill>
                  <a:srgbClr val="FF0000"/>
                </a:solidFill>
              </a:rPr>
              <a:t>出现慧眼</a:t>
            </a:r>
            <a:r>
              <a:rPr lang="en-US" altLang="zh-CN" sz="2400" b="1">
                <a:solidFill>
                  <a:srgbClr val="FF0000"/>
                </a:solidFill>
              </a:rPr>
              <a:t>B</a:t>
            </a:r>
            <a:r>
              <a:rPr lang="zh-CN" altLang="en-US" sz="2400" b="1">
                <a:solidFill>
                  <a:srgbClr val="FF0000"/>
                </a:solidFill>
              </a:rPr>
              <a:t>点的时候，则系统会自动委托买入；</a:t>
            </a:r>
            <a:endParaRPr lang="zh-CN" altLang="en-US" sz="2400" b="1">
              <a:solidFill>
                <a:srgbClr val="FF0000"/>
              </a:solidFill>
            </a:endParaRPr>
          </a:p>
          <a:p>
            <a:endParaRPr lang="zh-CN" altLang="en-US" sz="2400" b="1">
              <a:solidFill>
                <a:srgbClr val="FF0000"/>
              </a:solidFill>
            </a:endParaRPr>
          </a:p>
          <a:p>
            <a:r>
              <a:rPr lang="zh-CN" altLang="en-US" sz="2400" b="1">
                <a:solidFill>
                  <a:srgbClr val="FF0000"/>
                </a:solidFill>
              </a:rPr>
              <a:t>在个股成功买入之后，再设一下慧眼</a:t>
            </a:r>
            <a:r>
              <a:rPr lang="en-US" altLang="zh-CN" sz="2400" b="1">
                <a:solidFill>
                  <a:srgbClr val="FF0000"/>
                </a:solidFill>
              </a:rPr>
              <a:t>K</a:t>
            </a:r>
            <a:r>
              <a:rPr lang="zh-CN" altLang="en-US" sz="2400" b="1">
                <a:solidFill>
                  <a:srgbClr val="FF0000"/>
                </a:solidFill>
              </a:rPr>
              <a:t>线条件单卖出，一旦个股</a:t>
            </a:r>
            <a:r>
              <a:rPr lang="en-US" altLang="zh-CN" sz="2400" b="1">
                <a:solidFill>
                  <a:srgbClr val="FF0000"/>
                </a:solidFill>
              </a:rPr>
              <a:t>/ETF</a:t>
            </a:r>
            <a:r>
              <a:rPr lang="zh-CN" altLang="en-US" sz="2400" b="1">
                <a:solidFill>
                  <a:srgbClr val="FF0000"/>
                </a:solidFill>
              </a:rPr>
              <a:t>出现</a:t>
            </a:r>
            <a:r>
              <a:rPr lang="en-US" altLang="zh-CN" sz="2400" b="1">
                <a:solidFill>
                  <a:srgbClr val="FF0000"/>
                </a:solidFill>
              </a:rPr>
              <a:t>S</a:t>
            </a:r>
            <a:r>
              <a:rPr lang="zh-CN" altLang="en-US" sz="2400" b="1">
                <a:solidFill>
                  <a:srgbClr val="FF0000"/>
                </a:solidFill>
              </a:rPr>
              <a:t>点时，则系统会自动委托卖出。</a:t>
            </a:r>
            <a:endParaRPr lang="zh-CN" altLang="en-US" sz="2400" b="1">
              <a:solidFill>
                <a:srgbClr val="FF0000"/>
              </a:solidFill>
            </a:endParaRPr>
          </a:p>
          <a:p>
            <a:endParaRPr lang="zh-CN" altLang="en-US" sz="2400" b="1">
              <a:solidFill>
                <a:srgbClr val="FF0000"/>
              </a:solidFill>
            </a:endParaRPr>
          </a:p>
          <a:p>
            <a:r>
              <a:rPr lang="zh-CN" altLang="en-US" sz="2400" b="1">
                <a:solidFill>
                  <a:srgbClr val="FF0000"/>
                </a:solidFill>
              </a:rPr>
              <a:t>每天收盘后看一眼，需要的时候操作一次即可，</a:t>
            </a:r>
            <a:r>
              <a:rPr lang="en-US" altLang="zh-CN" sz="2400" b="1">
                <a:solidFill>
                  <a:srgbClr val="FF0000"/>
                </a:solidFill>
              </a:rPr>
              <a:t> </a:t>
            </a:r>
            <a:r>
              <a:rPr lang="zh-CN" altLang="en-US" sz="2400" b="1">
                <a:solidFill>
                  <a:srgbClr val="FF0000"/>
                </a:solidFill>
              </a:rPr>
              <a:t>同一只个股正常一年操作不过超过</a:t>
            </a:r>
            <a:r>
              <a:rPr lang="en-US" altLang="zh-CN" sz="2400" b="1">
                <a:solidFill>
                  <a:srgbClr val="FF0000"/>
                </a:solidFill>
              </a:rPr>
              <a:t>12</a:t>
            </a:r>
            <a:r>
              <a:rPr lang="zh-CN" altLang="en-US" sz="2400" b="1">
                <a:solidFill>
                  <a:srgbClr val="FF0000"/>
                </a:solidFill>
              </a:rPr>
              <a:t>次。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0" y="136525"/>
            <a:ext cx="12192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lvl="1" indent="457200" algn="ctr"/>
            <a:r>
              <a:rPr lang="zh-CN" sz="2800" b="1">
                <a:solidFill>
                  <a:schemeClr val="bg1"/>
                </a:solidFill>
              </a:rPr>
              <a:t>浮仓</a:t>
            </a:r>
            <a:r>
              <a:rPr lang="en-US" altLang="zh-CN" sz="2800" b="1">
                <a:solidFill>
                  <a:schemeClr val="bg1"/>
                </a:solidFill>
              </a:rPr>
              <a:t>=</a:t>
            </a:r>
            <a:r>
              <a:rPr lang="zh-CN" altLang="en-US" sz="2800" b="1">
                <a:solidFill>
                  <a:schemeClr val="bg1"/>
                </a:solidFill>
              </a:rPr>
              <a:t>捕捞季节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2110" y="944880"/>
            <a:ext cx="5058410" cy="5358765"/>
          </a:xfrm>
          <a:prstGeom prst="rect">
            <a:avLst/>
          </a:prstGeom>
          <a:ln w="28575" cmpd="dbl">
            <a:solidFill>
              <a:schemeClr val="accent1">
                <a:shade val="50000"/>
              </a:schemeClr>
            </a:solidFill>
            <a:prstDash val="solid"/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5475" y="944880"/>
            <a:ext cx="6286500" cy="457200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5705475" y="5693410"/>
            <a:ext cx="6286500" cy="5302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400" b="1">
                <a:solidFill>
                  <a:srgbClr val="FF0000"/>
                </a:solidFill>
              </a:rPr>
              <a:t>以上所涉个股仅作案例分析和条件单教学使用，均为模拟交易，个别情况不代表普遍现象，个股历史涨幅不预示其未来表现，市场有风险，投资需谨慎！</a:t>
            </a:r>
            <a:endParaRPr lang="zh-CN" altLang="en-US" sz="1400" b="1">
              <a:solidFill>
                <a:srgbClr val="FF0000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635" y="861695"/>
            <a:ext cx="6286500" cy="4572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0" y="136525"/>
            <a:ext cx="12192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lvl="1" indent="457200" algn="ctr"/>
            <a:r>
              <a:rPr lang="zh-CN" sz="2800" b="1">
                <a:solidFill>
                  <a:schemeClr val="bg1"/>
                </a:solidFill>
              </a:rPr>
              <a:t>浮仓策略</a:t>
            </a:r>
            <a:endParaRPr lang="zh-CN" sz="2800" b="1">
              <a:solidFill>
                <a:schemeClr val="bg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685" y="1746885"/>
            <a:ext cx="3079115" cy="2801620"/>
          </a:xfrm>
          <a:prstGeom prst="rect">
            <a:avLst/>
          </a:prstGeom>
          <a:ln w="28575" cmpd="dbl">
            <a:solidFill>
              <a:schemeClr val="accent1">
                <a:shade val="50000"/>
              </a:schemeClr>
            </a:solidFill>
            <a:prstDash val="solid"/>
          </a:ln>
        </p:spPr>
      </p:pic>
      <p:sp>
        <p:nvSpPr>
          <p:cNvPr id="9" name="文本框 8"/>
          <p:cNvSpPr txBox="1"/>
          <p:nvPr/>
        </p:nvSpPr>
        <p:spPr>
          <a:xfrm>
            <a:off x="6718935" y="858520"/>
            <a:ext cx="4954905" cy="52832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sz="2000" b="1">
                <a:solidFill>
                  <a:srgbClr val="C00000"/>
                </a:solidFill>
              </a:rPr>
              <a:t>四种卖出，让交易更灵活：</a:t>
            </a:r>
            <a:endParaRPr lang="zh-CN" sz="2000" b="1">
              <a:solidFill>
                <a:srgbClr val="C00000"/>
              </a:solidFill>
            </a:endParaRPr>
          </a:p>
          <a:p>
            <a:endParaRPr lang="zh-CN" sz="2000" b="1">
              <a:solidFill>
                <a:srgbClr val="C00000"/>
              </a:solidFill>
            </a:endParaRPr>
          </a:p>
          <a:p>
            <a:r>
              <a:rPr lang="en-US" altLang="zh-CN" sz="2000" b="1">
                <a:solidFill>
                  <a:srgbClr val="C00000"/>
                </a:solidFill>
              </a:rPr>
              <a:t>1</a:t>
            </a:r>
            <a:r>
              <a:rPr lang="zh-CN" altLang="en-US" sz="2000" b="1">
                <a:solidFill>
                  <a:srgbClr val="C00000"/>
                </a:solidFill>
              </a:rPr>
              <a:t>、捕捞季节死叉卖出；</a:t>
            </a:r>
            <a:endParaRPr lang="zh-CN" altLang="en-US" sz="2000" b="1">
              <a:solidFill>
                <a:srgbClr val="C00000"/>
              </a:solidFill>
            </a:endParaRPr>
          </a:p>
          <a:p>
            <a:endParaRPr lang="zh-CN" altLang="en-US" sz="2000" b="1">
              <a:solidFill>
                <a:srgbClr val="C00000"/>
              </a:solidFill>
            </a:endParaRPr>
          </a:p>
          <a:p>
            <a:r>
              <a:rPr lang="en-US" altLang="zh-CN" sz="2000" b="1">
                <a:solidFill>
                  <a:srgbClr val="C00000"/>
                </a:solidFill>
              </a:rPr>
              <a:t>2</a:t>
            </a:r>
            <a:r>
              <a:rPr lang="zh-CN" altLang="en-US" sz="2000" b="1">
                <a:solidFill>
                  <a:srgbClr val="C00000"/>
                </a:solidFill>
              </a:rPr>
              <a:t>、止盈卖出；</a:t>
            </a:r>
            <a:endParaRPr lang="zh-CN" altLang="en-US" sz="2000" b="1">
              <a:solidFill>
                <a:srgbClr val="C00000"/>
              </a:solidFill>
            </a:endParaRPr>
          </a:p>
          <a:p>
            <a:endParaRPr lang="zh-CN" altLang="en-US" sz="2000" b="1">
              <a:solidFill>
                <a:srgbClr val="C00000"/>
              </a:solidFill>
            </a:endParaRPr>
          </a:p>
          <a:p>
            <a:r>
              <a:rPr lang="en-US" altLang="zh-CN" sz="2000" b="1">
                <a:solidFill>
                  <a:srgbClr val="C00000"/>
                </a:solidFill>
              </a:rPr>
              <a:t>3</a:t>
            </a:r>
            <a:r>
              <a:rPr lang="zh-CN" altLang="en-US" sz="2000" b="1">
                <a:solidFill>
                  <a:srgbClr val="C00000"/>
                </a:solidFill>
              </a:rPr>
              <a:t>、冲高回落卖出；</a:t>
            </a:r>
            <a:endParaRPr lang="zh-CN" altLang="en-US" sz="2000" b="1">
              <a:solidFill>
                <a:srgbClr val="C00000"/>
              </a:solidFill>
            </a:endParaRPr>
          </a:p>
          <a:p>
            <a:endParaRPr lang="zh-CN" altLang="en-US" sz="2000" b="1">
              <a:solidFill>
                <a:srgbClr val="C00000"/>
              </a:solidFill>
            </a:endParaRPr>
          </a:p>
          <a:p>
            <a:r>
              <a:rPr lang="en-US" altLang="zh-CN" sz="2000" b="1">
                <a:solidFill>
                  <a:srgbClr val="C00000"/>
                </a:solidFill>
              </a:rPr>
              <a:t>4</a:t>
            </a:r>
            <a:r>
              <a:rPr lang="zh-CN" altLang="en-US" sz="2000" b="1">
                <a:solidFill>
                  <a:srgbClr val="C00000"/>
                </a:solidFill>
              </a:rPr>
              <a:t>、止损卖出。</a:t>
            </a:r>
            <a:endParaRPr lang="zh-CN" altLang="en-US" sz="2000" b="1">
              <a:solidFill>
                <a:srgbClr val="C00000"/>
              </a:solidFill>
            </a:endParaRPr>
          </a:p>
          <a:p>
            <a:endParaRPr lang="zh-CN" altLang="en-US" sz="2000" b="1">
              <a:solidFill>
                <a:srgbClr val="C00000"/>
              </a:solidFill>
            </a:endParaRPr>
          </a:p>
          <a:p>
            <a:r>
              <a:rPr lang="zh-CN" altLang="en-US" sz="2000" b="1">
                <a:solidFill>
                  <a:srgbClr val="C00000"/>
                </a:solidFill>
              </a:rPr>
              <a:t>能触发止盈卖出是最理想的状态，因为达到自己目标收益而卖，还是很舒服的；</a:t>
            </a:r>
            <a:endParaRPr lang="zh-CN" altLang="en-US" sz="2000" b="1">
              <a:solidFill>
                <a:srgbClr val="C00000"/>
              </a:solidFill>
            </a:endParaRPr>
          </a:p>
          <a:p>
            <a:r>
              <a:rPr lang="zh-CN" altLang="en-US" sz="2000" b="1">
                <a:solidFill>
                  <a:srgbClr val="C00000"/>
                </a:solidFill>
              </a:rPr>
              <a:t>冲高回落卖出其次，达不到止盈，但不允许让自己回吐太多，仍然让自己小盈；</a:t>
            </a:r>
            <a:endParaRPr lang="zh-CN" altLang="en-US" sz="2000" b="1">
              <a:solidFill>
                <a:srgbClr val="C00000"/>
              </a:solidFill>
            </a:endParaRPr>
          </a:p>
          <a:p>
            <a:r>
              <a:rPr lang="zh-CN" altLang="en-US" sz="2000" b="1">
                <a:solidFill>
                  <a:srgbClr val="C00000"/>
                </a:solidFill>
              </a:rPr>
              <a:t>捕捞季节死叉，则是技术上卖出策略</a:t>
            </a:r>
            <a:endParaRPr lang="zh-CN" altLang="en-US" sz="2000" b="1">
              <a:solidFill>
                <a:srgbClr val="C00000"/>
              </a:solidFill>
            </a:endParaRPr>
          </a:p>
          <a:p>
            <a:r>
              <a:rPr lang="zh-CN" altLang="en-US" sz="2000" b="1">
                <a:solidFill>
                  <a:srgbClr val="C00000"/>
                </a:solidFill>
              </a:rPr>
              <a:t>止损卖出是保障，不让自己操作犯大错。</a:t>
            </a:r>
            <a:endParaRPr lang="zh-CN" altLang="en-US" sz="2000" b="1">
              <a:solidFill>
                <a:srgbClr val="C0000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27635" y="5611495"/>
            <a:ext cx="6286500" cy="5302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400" b="1">
                <a:solidFill>
                  <a:srgbClr val="FF0000"/>
                </a:solidFill>
              </a:rPr>
              <a:t>以上所涉个股仅作案例分析和条件单教学使用，均为模拟交易，个别情况不代表普遍现象，个股历史涨幅不预示其未来表现，市场有风险，投资需谨慎！</a:t>
            </a:r>
            <a:endParaRPr lang="zh-CN" altLang="en-US" sz="1400" b="1">
              <a:solidFill>
                <a:srgbClr val="FF0000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0" y="136525"/>
            <a:ext cx="12192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lvl="1" indent="457200" algn="ctr"/>
            <a:r>
              <a:rPr lang="zh-CN" sz="2800" b="1">
                <a:solidFill>
                  <a:schemeClr val="bg1"/>
                </a:solidFill>
              </a:rPr>
              <a:t>交易测试与实战</a:t>
            </a:r>
            <a:endParaRPr lang="zh-CN" sz="2800" b="1">
              <a:solidFill>
                <a:schemeClr val="bg1"/>
              </a:solidFill>
            </a:endParaRPr>
          </a:p>
        </p:txBody>
      </p:sp>
      <p:sp>
        <p:nvSpPr>
          <p:cNvPr id="10244" name="TextBox 1"/>
          <p:cNvSpPr txBox="1"/>
          <p:nvPr>
            <p:custDataLst>
              <p:tags r:id="rId1"/>
            </p:custDataLst>
          </p:nvPr>
        </p:nvSpPr>
        <p:spPr>
          <a:xfrm>
            <a:off x="287020" y="945515"/>
            <a:ext cx="10832465" cy="28613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将自己过往做过的个股，按方法重新过一次，然后做结果上的对比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、测试过程，不要过于拟和，以尽量客观为主，是什么结果就什么结果。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、经过测试之后，得出初步的交易系统、交易规则，形成自己的初案。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、开始正式实战，实战过程中也不要轻易改动，先执行一些时间（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个月）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、再继续总结，修正，经过一些时间后，就基本上可以找到适合自己的系统了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235" y="5175885"/>
            <a:ext cx="4257675" cy="1162050"/>
          </a:xfrm>
          <a:prstGeom prst="rect">
            <a:avLst/>
          </a:prstGeom>
          <a:ln w="28575" cmpd="dbl">
            <a:solidFill>
              <a:schemeClr val="accent1">
                <a:shade val="50000"/>
              </a:schemeClr>
            </a:solidFill>
            <a:prstDash val="sysDot"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235" y="3900805"/>
            <a:ext cx="10763250" cy="1181100"/>
          </a:xfrm>
          <a:prstGeom prst="rect">
            <a:avLst/>
          </a:prstGeom>
          <a:ln w="28575" cmpd="dbl">
            <a:solidFill>
              <a:schemeClr val="accent1">
                <a:shade val="50000"/>
              </a:schemeClr>
            </a:solidFill>
            <a:prstDash val="solid"/>
          </a:ln>
        </p:spPr>
      </p:pic>
      <p:sp>
        <p:nvSpPr>
          <p:cNvPr id="14" name="文本框 13"/>
          <p:cNvSpPr txBox="1"/>
          <p:nvPr/>
        </p:nvSpPr>
        <p:spPr>
          <a:xfrm>
            <a:off x="4732655" y="5175885"/>
            <a:ext cx="6286500" cy="5302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400" b="1">
                <a:solidFill>
                  <a:srgbClr val="FF0000"/>
                </a:solidFill>
              </a:rPr>
              <a:t>以上所涉个股仅作案例分析和条件单教学使用，均为模拟交易，个别情况不代表普遍现象，个股历史涨幅不预示其未来表现，市场有风险，投资需谨慎！</a:t>
            </a:r>
            <a:endParaRPr lang="zh-CN" altLang="en-US" sz="1400" b="1">
              <a:solidFill>
                <a:srgbClr val="FF0000"/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4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15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16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17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18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19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20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21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22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2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0.xml><?xml version="1.0" encoding="utf-8"?>
<p:tagLst xmlns:p="http://schemas.openxmlformats.org/presentationml/2006/main">
  <p:tag name="KSO_WPP_MARK_KEY" val="257877f6-fe8c-4c47-ab4c-274c99a6a791"/>
  <p:tag name="COMMONDATA" val="eyJoZGlkIjoiOWFhYzUwZWNmOTk3M2Y1MTI5MjBiOWM4Y2UyNjJjNzUifQ=="/>
  <p:tag name="commondata" val="eyJoZGlkIjoiNjIxZDM2NzczYzIxNjM3NjQ4OTA5MWY3NTZjMjQ0NWEifQ=="/>
</p:tagLst>
</file>

<file path=ppt/theme/theme1.xml><?xml version="1.0" encoding="utf-8"?>
<a:theme xmlns:a="http://schemas.openxmlformats.org/drawingml/2006/main" name="2_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1440</Words>
  <Application>WPS 演示</Application>
  <PresentationFormat>宽屏</PresentationFormat>
  <Paragraphs>154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30" baseType="lpstr">
      <vt:lpstr>Arial</vt:lpstr>
      <vt:lpstr>宋体</vt:lpstr>
      <vt:lpstr>Wingdings</vt:lpstr>
      <vt:lpstr>微软雅黑</vt:lpstr>
      <vt:lpstr>Wingdings</vt:lpstr>
      <vt:lpstr>优设标题黑</vt:lpstr>
      <vt:lpstr>微软雅黑 Light</vt:lpstr>
      <vt:lpstr>思源黑体 CN Normal</vt:lpstr>
      <vt:lpstr>思源黑体 CN Light</vt:lpstr>
      <vt:lpstr>思源黑体 CN Bold</vt:lpstr>
      <vt:lpstr>思源黑体 CN Regular</vt:lpstr>
      <vt:lpstr>Impact</vt:lpstr>
      <vt:lpstr>Arial Unicode MS</vt:lpstr>
      <vt:lpstr>Calibri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武</cp:lastModifiedBy>
  <cp:revision>774</cp:revision>
  <dcterms:created xsi:type="dcterms:W3CDTF">2019-06-19T02:08:00Z</dcterms:created>
  <dcterms:modified xsi:type="dcterms:W3CDTF">2026-09-20T11:30:39Z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59BC3DF784374FFE9248BDD012039189_13</vt:lpwstr>
  </property>
</Properties>
</file>