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4"/>
  </p:notesMasterIdLst>
  <p:handoutMasterIdLst>
    <p:handoutMasterId r:id="rId25"/>
  </p:handoutMasterIdLst>
  <p:sldIdLst>
    <p:sldId id="4166" r:id="rId4"/>
    <p:sldId id="4167" r:id="rId5"/>
    <p:sldId id="4168" r:id="rId6"/>
    <p:sldId id="4591" r:id="rId7"/>
    <p:sldId id="4594" r:id="rId8"/>
    <p:sldId id="4589" r:id="rId9"/>
    <p:sldId id="4595" r:id="rId10"/>
    <p:sldId id="4229" r:id="rId11"/>
    <p:sldId id="4592" r:id="rId12"/>
    <p:sldId id="4590" r:id="rId13"/>
    <p:sldId id="4596" r:id="rId14"/>
    <p:sldId id="4581" r:id="rId15"/>
    <p:sldId id="4598" r:id="rId16"/>
    <p:sldId id="4183" r:id="rId17"/>
    <p:sldId id="4426" r:id="rId18"/>
    <p:sldId id="4184" r:id="rId19"/>
    <p:sldId id="4209" r:id="rId20"/>
    <p:sldId id="4443" r:id="rId21"/>
    <p:sldId id="4599" r:id="rId22"/>
    <p:sldId id="4600" r:id="rId23"/>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23B253"/>
    <a:srgbClr val="F315F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gs" Target="tags/tag157.xml"/><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6.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8.xml"/><Relationship Id="rId6" Type="http://schemas.openxmlformats.org/officeDocument/2006/relationships/image" Target="../media/image39.png"/><Relationship Id="rId5" Type="http://schemas.openxmlformats.org/officeDocument/2006/relationships/tags" Target="../tags/tag147.xml"/><Relationship Id="rId4" Type="http://schemas.openxmlformats.org/officeDocument/2006/relationships/image" Target="../media/image3.png"/><Relationship Id="rId3" Type="http://schemas.openxmlformats.org/officeDocument/2006/relationships/tags" Target="../tags/tag146.xml"/><Relationship Id="rId2" Type="http://schemas.openxmlformats.org/officeDocument/2006/relationships/image" Target="../media/image1.png"/><Relationship Id="rId1" Type="http://schemas.openxmlformats.org/officeDocument/2006/relationships/tags" Target="../tags/tag145.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2.xml"/><Relationship Id="rId6" Type="http://schemas.openxmlformats.org/officeDocument/2006/relationships/image" Target="../media/image40.png"/><Relationship Id="rId5" Type="http://schemas.openxmlformats.org/officeDocument/2006/relationships/tags" Target="../tags/tag151.xml"/><Relationship Id="rId4" Type="http://schemas.openxmlformats.org/officeDocument/2006/relationships/image" Target="../media/image3.png"/><Relationship Id="rId3" Type="http://schemas.openxmlformats.org/officeDocument/2006/relationships/tags" Target="../tags/tag150.xml"/><Relationship Id="rId2" Type="http://schemas.openxmlformats.org/officeDocument/2006/relationships/image" Target="../media/image1.png"/><Relationship Id="rId1" Type="http://schemas.openxmlformats.org/officeDocument/2006/relationships/tags" Target="../tags/tag149.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image" Target="../media/image3.png"/><Relationship Id="rId3" Type="http://schemas.openxmlformats.org/officeDocument/2006/relationships/tags" Target="../tags/tag154.xml"/><Relationship Id="rId2" Type="http://schemas.openxmlformats.org/officeDocument/2006/relationships/image" Target="../media/image1.png"/><Relationship Id="rId1" Type="http://schemas.openxmlformats.org/officeDocument/2006/relationships/tags" Target="../tags/tag1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07665"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熊线上移</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布局突破</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2026.9.21</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中期节奏</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5171"/>
          <a:stretch>
            <a:fillRect/>
          </a:stretch>
        </p:blipFill>
        <p:spPr>
          <a:xfrm>
            <a:off x="319405" y="861060"/>
            <a:ext cx="10808335" cy="5552440"/>
          </a:xfrm>
          <a:prstGeom prst="rect">
            <a:avLst/>
          </a:prstGeom>
        </p:spPr>
      </p:pic>
      <p:sp>
        <p:nvSpPr>
          <p:cNvPr id="4" name="椭圆 3"/>
          <p:cNvSpPr/>
          <p:nvPr/>
        </p:nvSpPr>
        <p:spPr>
          <a:xfrm>
            <a:off x="8825865" y="2473325"/>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nvSpPr>
        <p:spPr>
          <a:xfrm>
            <a:off x="9579610" y="2109470"/>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波段节奏，九月中筑底反弹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246380" y="867410"/>
            <a:ext cx="7546975" cy="528256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362700" y="1301750"/>
            <a:ext cx="5651500" cy="4848225"/>
          </a:xfrm>
          <a:prstGeom prst="rect">
            <a:avLst/>
          </a:prstGeom>
          <a:ln>
            <a:solidFill>
              <a:schemeClr val="accent1"/>
            </a:solidFill>
          </a:ln>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短期：筑底突破</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9" name="图片 8" descr="行情的阶段（2021）"/>
          <p:cNvPicPr>
            <a:picLocks noChangeAspect="1"/>
          </p:cNvPicPr>
          <p:nvPr/>
        </p:nvPicPr>
        <p:blipFill>
          <a:blip r:embed="rId1"/>
          <a:stretch>
            <a:fillRect/>
          </a:stretch>
        </p:blipFill>
        <p:spPr>
          <a:xfrm>
            <a:off x="7249795" y="960755"/>
            <a:ext cx="4671695" cy="2602230"/>
          </a:xfrm>
          <a:prstGeom prst="rect">
            <a:avLst/>
          </a:prstGeom>
          <a:ln>
            <a:solidFill>
              <a:schemeClr val="accent1"/>
            </a:solidFill>
          </a:ln>
        </p:spPr>
      </p:pic>
      <p:sp>
        <p:nvSpPr>
          <p:cNvPr id="10" name="椭圆 9"/>
          <p:cNvSpPr/>
          <p:nvPr/>
        </p:nvSpPr>
        <p:spPr>
          <a:xfrm>
            <a:off x="9440545" y="2038985"/>
            <a:ext cx="1048385" cy="941070"/>
          </a:xfrm>
          <a:prstGeom prst="ellipse">
            <a:avLst/>
          </a:prstGeom>
          <a:solidFill>
            <a:schemeClr val="accent1">
              <a:alpha val="4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7179310" y="3851910"/>
            <a:ext cx="5012690" cy="645160"/>
          </a:xfrm>
          <a:prstGeom prst="rect">
            <a:avLst/>
          </a:prstGeom>
          <a:noFill/>
        </p:spPr>
        <p:txBody>
          <a:bodyPr wrap="square" rtlCol="0">
            <a:spAutoFit/>
          </a:bodyPr>
          <a:p>
            <a:r>
              <a:rPr lang="zh-CN" altLang="en-US">
                <a:solidFill>
                  <a:srgbClr val="0029DA"/>
                </a:solidFill>
              </a:rPr>
              <a:t>顶部阶段：</a:t>
            </a:r>
            <a:r>
              <a:rPr lang="zh-CN" altLang="en-US"/>
              <a:t>破位止损分批卖</a:t>
            </a:r>
            <a:endParaRPr lang="zh-CN" altLang="en-US"/>
          </a:p>
          <a:p>
            <a:r>
              <a:rPr lang="zh-CN" altLang="en-US">
                <a:solidFill>
                  <a:srgbClr val="FF0000"/>
                </a:solidFill>
              </a:rPr>
              <a:t>底部阶段：</a:t>
            </a:r>
            <a:r>
              <a:rPr lang="zh-CN" altLang="en-US"/>
              <a:t>不轻易止损，等待修复，卖在反弹。</a:t>
            </a:r>
            <a:endParaRPr lang="zh-CN" altLang="en-US"/>
          </a:p>
        </p:txBody>
      </p:sp>
      <p:pic>
        <p:nvPicPr>
          <p:cNvPr id="3" name="图片 2"/>
          <p:cNvPicPr>
            <a:picLocks noChangeAspect="1"/>
          </p:cNvPicPr>
          <p:nvPr/>
        </p:nvPicPr>
        <p:blipFill>
          <a:blip r:embed="rId2"/>
          <a:srcRect t="1570" r="661"/>
          <a:stretch>
            <a:fillRect/>
          </a:stretch>
        </p:blipFill>
        <p:spPr>
          <a:xfrm>
            <a:off x="213995" y="960755"/>
            <a:ext cx="6965315" cy="5017135"/>
          </a:xfrm>
          <a:prstGeom prst="rect">
            <a:avLst/>
          </a:prstGeom>
          <a:ln>
            <a:solidFill>
              <a:schemeClr val="accent1"/>
            </a:solidFill>
          </a:ln>
        </p:spPr>
      </p:pic>
      <p:sp>
        <p:nvSpPr>
          <p:cNvPr id="5" name="文本框 4"/>
          <p:cNvSpPr txBox="1"/>
          <p:nvPr/>
        </p:nvSpPr>
        <p:spPr>
          <a:xfrm>
            <a:off x="1814830" y="3794760"/>
            <a:ext cx="3945890" cy="368300"/>
          </a:xfrm>
          <a:prstGeom prst="rect">
            <a:avLst/>
          </a:prstGeom>
          <a:noFill/>
        </p:spPr>
        <p:txBody>
          <a:bodyPr wrap="square" rtlCol="0">
            <a:spAutoFit/>
          </a:bodyPr>
          <a:p>
            <a:r>
              <a:rPr lang="zh-CN" altLang="en-US">
                <a:highlight>
                  <a:srgbClr val="FFFF00"/>
                </a:highlight>
              </a:rPr>
              <a:t>黄金三角：突破</a:t>
            </a:r>
            <a:r>
              <a:rPr lang="en-US" altLang="zh-CN">
                <a:highlight>
                  <a:srgbClr val="FFFF00"/>
                </a:highlight>
              </a:rPr>
              <a:t>60</a:t>
            </a:r>
            <a:r>
              <a:rPr lang="zh-CN" altLang="en-US">
                <a:highlight>
                  <a:srgbClr val="FFFF00"/>
                </a:highlight>
              </a:rPr>
              <a:t>日线</a:t>
            </a:r>
            <a:r>
              <a:rPr lang="en-US" altLang="zh-CN">
                <a:highlight>
                  <a:srgbClr val="FFFF00"/>
                </a:highlight>
              </a:rPr>
              <a:t>+</a:t>
            </a:r>
            <a:r>
              <a:rPr lang="zh-CN" altLang="en-US">
                <a:highlight>
                  <a:srgbClr val="FFFF00"/>
                </a:highlight>
              </a:rPr>
              <a:t>资金翻红</a:t>
            </a:r>
            <a:endParaRPr lang="zh-CN" altLang="en-US">
              <a:highlight>
                <a:srgbClr val="FFFF00"/>
              </a:highlight>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突破平台板块增加</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rcRect t="10992"/>
          <a:stretch>
            <a:fillRect/>
          </a:stretch>
        </p:blipFill>
        <p:spPr>
          <a:xfrm>
            <a:off x="5128260" y="833755"/>
            <a:ext cx="4838700" cy="304990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366395" y="890270"/>
            <a:ext cx="4528185" cy="4243705"/>
          </a:xfrm>
          <a:prstGeom prst="rect">
            <a:avLst/>
          </a:prstGeom>
          <a:ln>
            <a:solidFill>
              <a:schemeClr val="accent1"/>
            </a:solidFill>
          </a:ln>
        </p:spPr>
      </p:pic>
      <p:sp>
        <p:nvSpPr>
          <p:cNvPr id="8" name="文本框 7"/>
          <p:cNvSpPr txBox="1"/>
          <p:nvPr/>
        </p:nvSpPr>
        <p:spPr>
          <a:xfrm>
            <a:off x="697230" y="5255895"/>
            <a:ext cx="3688715" cy="368300"/>
          </a:xfrm>
          <a:prstGeom prst="rect">
            <a:avLst/>
          </a:prstGeom>
          <a:noFill/>
        </p:spPr>
        <p:txBody>
          <a:bodyPr wrap="square" rtlCol="0">
            <a:spAutoFit/>
          </a:bodyPr>
          <a:p>
            <a:pPr algn="ctr"/>
            <a:r>
              <a:rPr lang="zh-CN" altLang="en-US">
                <a:highlight>
                  <a:srgbClr val="FFFF00"/>
                </a:highlight>
              </a:rPr>
              <a:t>大盘：熊线上移</a:t>
            </a:r>
            <a:r>
              <a:rPr lang="en-US" altLang="zh-CN">
                <a:highlight>
                  <a:srgbClr val="FFFF00"/>
                </a:highlight>
              </a:rPr>
              <a:t>+</a:t>
            </a:r>
            <a:r>
              <a:rPr lang="zh-CN" altLang="en-US">
                <a:highlight>
                  <a:srgbClr val="FFFF00"/>
                </a:highlight>
              </a:rPr>
              <a:t>资金翻红</a:t>
            </a:r>
            <a:endParaRPr lang="zh-CN" altLang="en-US">
              <a:highlight>
                <a:srgbClr val="FFFF00"/>
              </a:highlight>
            </a:endParaRPr>
          </a:p>
        </p:txBody>
      </p:sp>
      <p:sp>
        <p:nvSpPr>
          <p:cNvPr id="9" name="文本框 8"/>
          <p:cNvSpPr txBox="1"/>
          <p:nvPr/>
        </p:nvSpPr>
        <p:spPr>
          <a:xfrm>
            <a:off x="6367145" y="4035425"/>
            <a:ext cx="2526030" cy="368300"/>
          </a:xfrm>
          <a:prstGeom prst="rect">
            <a:avLst/>
          </a:prstGeom>
          <a:noFill/>
        </p:spPr>
        <p:txBody>
          <a:bodyPr wrap="square" rtlCol="0">
            <a:spAutoFit/>
          </a:bodyPr>
          <a:p>
            <a:pPr algn="ctr"/>
            <a:r>
              <a:rPr lang="zh-CN" altLang="en-US">
                <a:highlight>
                  <a:srgbClr val="FFFF00"/>
                </a:highlight>
              </a:rPr>
              <a:t>题材：突破增加</a:t>
            </a:r>
            <a:endParaRPr lang="zh-CN" altLang="en-US">
              <a:highlight>
                <a:srgbClr val="FFFF00"/>
              </a:highlight>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医药（控盘双突破）</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l="9249" t="205" r="-11" b="-205"/>
          <a:stretch>
            <a:fillRect/>
          </a:stretch>
        </p:blipFill>
        <p:spPr>
          <a:xfrm>
            <a:off x="149225" y="842645"/>
            <a:ext cx="5184775" cy="4034155"/>
          </a:xfrm>
          <a:prstGeom prst="rect">
            <a:avLst/>
          </a:prstGeom>
          <a:ln>
            <a:solidFill>
              <a:schemeClr val="accent1"/>
            </a:solidFill>
          </a:ln>
        </p:spPr>
      </p:pic>
      <p:pic>
        <p:nvPicPr>
          <p:cNvPr id="6" name="图片 5"/>
          <p:cNvPicPr>
            <a:picLocks noChangeAspect="1"/>
          </p:cNvPicPr>
          <p:nvPr/>
        </p:nvPicPr>
        <p:blipFill>
          <a:blip r:embed="rId2"/>
          <a:srcRect l="1018" t="7087"/>
          <a:stretch>
            <a:fillRect/>
          </a:stretch>
        </p:blipFill>
        <p:spPr>
          <a:xfrm>
            <a:off x="4286885" y="2085340"/>
            <a:ext cx="3355340" cy="333057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814945" y="3775710"/>
            <a:ext cx="3763010" cy="2537460"/>
          </a:xfrm>
          <a:prstGeom prst="rect">
            <a:avLst/>
          </a:prstGeom>
          <a:ln>
            <a:solidFill>
              <a:schemeClr val="accent1"/>
            </a:solidFill>
          </a:ln>
        </p:spPr>
      </p:pic>
      <p:pic>
        <p:nvPicPr>
          <p:cNvPr id="8" name="图片 7"/>
          <p:cNvPicPr>
            <a:picLocks noChangeAspect="1"/>
          </p:cNvPicPr>
          <p:nvPr/>
        </p:nvPicPr>
        <p:blipFill>
          <a:blip r:embed="rId4"/>
          <a:stretch>
            <a:fillRect/>
          </a:stretch>
        </p:blipFill>
        <p:spPr>
          <a:xfrm>
            <a:off x="7814945" y="768350"/>
            <a:ext cx="3763645" cy="2917190"/>
          </a:xfrm>
          <a:prstGeom prst="rect">
            <a:avLst/>
          </a:prstGeom>
          <a:ln>
            <a:solidFill>
              <a:schemeClr val="accent1"/>
            </a:solidFill>
          </a:ln>
        </p:spPr>
      </p:pic>
      <p:sp>
        <p:nvSpPr>
          <p:cNvPr id="11" name="文本框 10"/>
          <p:cNvSpPr txBox="1"/>
          <p:nvPr/>
        </p:nvSpPr>
        <p:spPr>
          <a:xfrm>
            <a:off x="2380615" y="5628005"/>
            <a:ext cx="4770120" cy="368300"/>
          </a:xfrm>
          <a:prstGeom prst="rect">
            <a:avLst/>
          </a:prstGeom>
          <a:noFill/>
        </p:spPr>
        <p:txBody>
          <a:bodyPr wrap="square" rtlCol="0">
            <a:spAutoFit/>
          </a:bodyPr>
          <a:p>
            <a:r>
              <a:rPr lang="zh-CN" altLang="en-US">
                <a:highlight>
                  <a:srgbClr val="FFFF00"/>
                </a:highlight>
              </a:rPr>
              <a:t>大盘黄色</a:t>
            </a:r>
            <a:r>
              <a:rPr lang="en-US" altLang="zh-CN">
                <a:highlight>
                  <a:srgbClr val="FFFF00"/>
                </a:highlight>
              </a:rPr>
              <a:t>B</a:t>
            </a:r>
            <a:r>
              <a:rPr lang="zh-CN" altLang="en-US">
                <a:highlight>
                  <a:srgbClr val="FFFF00"/>
                </a:highlight>
              </a:rPr>
              <a:t>点，控盘双突破选股思路</a:t>
            </a:r>
            <a:endParaRPr lang="zh-CN" altLang="en-US">
              <a:highlight>
                <a:srgbClr val="FFFF00"/>
              </a:highlight>
            </a:endParaRPr>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机器人：</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363855" y="768350"/>
            <a:ext cx="5323205" cy="532320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5003165" y="1436370"/>
            <a:ext cx="4140835" cy="323659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105140" y="2908935"/>
            <a:ext cx="3627755" cy="3399790"/>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黄色</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B</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点：</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控盘突破</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6" name="图片 5"/>
          <p:cNvPicPr>
            <a:picLocks noChangeAspect="1"/>
          </p:cNvPicPr>
          <p:nvPr/>
        </p:nvPicPr>
        <p:blipFill>
          <a:blip r:embed="rId1"/>
          <a:stretch>
            <a:fillRect/>
          </a:stretch>
        </p:blipFill>
        <p:spPr>
          <a:xfrm>
            <a:off x="241300" y="836295"/>
            <a:ext cx="4405630" cy="524192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160520" y="1059815"/>
            <a:ext cx="4070985" cy="3667125"/>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547610" y="2275840"/>
            <a:ext cx="4239260" cy="3802380"/>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控盘风格启动（科技</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50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6" name="图片 5"/>
          <p:cNvPicPr>
            <a:picLocks noChangeAspect="1"/>
          </p:cNvPicPr>
          <p:nvPr/>
        </p:nvPicPr>
        <p:blipFill>
          <a:blip r:embed="rId1"/>
          <a:srcRect t="5044"/>
          <a:stretch>
            <a:fillRect/>
          </a:stretch>
        </p:blipFill>
        <p:spPr>
          <a:xfrm>
            <a:off x="821690" y="876935"/>
            <a:ext cx="9999345" cy="5482590"/>
          </a:xfrm>
          <a:prstGeom prst="rect">
            <a:avLst/>
          </a:prstGeom>
          <a:ln>
            <a:solidFill>
              <a:schemeClr val="accent1"/>
            </a:solidFill>
          </a:ln>
        </p:spPr>
      </p:pic>
      <p:sp>
        <p:nvSpPr>
          <p:cNvPr id="7" name="文本框 6"/>
          <p:cNvSpPr txBox="1"/>
          <p:nvPr/>
        </p:nvSpPr>
        <p:spPr>
          <a:xfrm>
            <a:off x="3456305" y="3584575"/>
            <a:ext cx="3281680" cy="645160"/>
          </a:xfrm>
          <a:prstGeom prst="rect">
            <a:avLst/>
          </a:prstGeom>
          <a:noFill/>
        </p:spPr>
        <p:txBody>
          <a:bodyPr wrap="square" rtlCol="0">
            <a:spAutoFit/>
          </a:bodyPr>
          <a:p>
            <a:r>
              <a:rPr lang="zh-CN" altLang="en-US">
                <a:highlight>
                  <a:srgbClr val="FFFF00"/>
                </a:highlight>
              </a:rPr>
              <a:t>控盘科技板块靠前的</a:t>
            </a:r>
            <a:r>
              <a:rPr lang="en-US" altLang="zh-CN">
                <a:highlight>
                  <a:srgbClr val="FFFF00"/>
                </a:highlight>
              </a:rPr>
              <a:t>50</a:t>
            </a:r>
            <a:r>
              <a:rPr lang="zh-CN" altLang="en-US">
                <a:highlight>
                  <a:srgbClr val="FFFF00"/>
                </a:highlight>
              </a:rPr>
              <a:t>只股票有轮动补涨机会（科技</a:t>
            </a:r>
            <a:r>
              <a:rPr lang="en-US" altLang="zh-CN">
                <a:highlight>
                  <a:srgbClr val="FFFF00"/>
                </a:highlight>
              </a:rPr>
              <a:t>50</a:t>
            </a:r>
            <a:r>
              <a:rPr lang="zh-CN" altLang="en-US">
                <a:highlight>
                  <a:srgbClr val="FFFF00"/>
                </a:highlight>
              </a:rPr>
              <a:t>）</a:t>
            </a:r>
            <a:endParaRPr lang="zh-CN" altLang="en-US">
              <a:highlight>
                <a:srgbClr val="FFFF00"/>
              </a:highlight>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控盘趋势慢牛（接上页选股）</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1"/>
          <a:stretch>
            <a:fillRect/>
          </a:stretch>
        </p:blipFill>
        <p:spPr>
          <a:xfrm>
            <a:off x="242570" y="856615"/>
            <a:ext cx="4427855" cy="373126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3691255" y="1445895"/>
            <a:ext cx="4068445" cy="3855085"/>
          </a:xfrm>
          <a:prstGeom prst="rect">
            <a:avLst/>
          </a:prstGeom>
          <a:ln>
            <a:solidFill>
              <a:schemeClr val="accent1"/>
            </a:solidFill>
          </a:ln>
        </p:spPr>
      </p:pic>
      <p:pic>
        <p:nvPicPr>
          <p:cNvPr id="7" name="图片 6"/>
          <p:cNvPicPr>
            <a:picLocks noChangeAspect="1"/>
          </p:cNvPicPr>
          <p:nvPr/>
        </p:nvPicPr>
        <p:blipFill>
          <a:blip r:embed="rId3"/>
          <a:stretch>
            <a:fillRect/>
          </a:stretch>
        </p:blipFill>
        <p:spPr>
          <a:xfrm>
            <a:off x="6873240" y="2432685"/>
            <a:ext cx="4535170" cy="3730625"/>
          </a:xfrm>
          <a:prstGeom prst="rect">
            <a:avLst/>
          </a:prstGeom>
          <a:ln>
            <a:solidFill>
              <a:schemeClr val="accent1"/>
            </a:solidFill>
          </a:ln>
        </p:spPr>
      </p:pic>
      <p:sp>
        <p:nvSpPr>
          <p:cNvPr id="8" name="文本框 7"/>
          <p:cNvSpPr txBox="1"/>
          <p:nvPr/>
        </p:nvSpPr>
        <p:spPr>
          <a:xfrm>
            <a:off x="889635" y="3045460"/>
            <a:ext cx="1952625" cy="368300"/>
          </a:xfrm>
          <a:prstGeom prst="rect">
            <a:avLst/>
          </a:prstGeom>
          <a:noFill/>
        </p:spPr>
        <p:txBody>
          <a:bodyPr wrap="square" rtlCol="0">
            <a:spAutoFit/>
          </a:bodyPr>
          <a:p>
            <a:r>
              <a:rPr lang="zh-CN" altLang="en-US">
                <a:highlight>
                  <a:srgbClr val="FFFF00"/>
                </a:highlight>
              </a:rPr>
              <a:t>①控盘波段</a:t>
            </a:r>
            <a:endParaRPr lang="zh-CN" altLang="en-US">
              <a:highlight>
                <a:srgbClr val="FFFF00"/>
              </a:highlight>
            </a:endParaRPr>
          </a:p>
        </p:txBody>
      </p:sp>
      <p:sp>
        <p:nvSpPr>
          <p:cNvPr id="10" name="文本框 9"/>
          <p:cNvSpPr txBox="1"/>
          <p:nvPr/>
        </p:nvSpPr>
        <p:spPr>
          <a:xfrm>
            <a:off x="3910965" y="3129915"/>
            <a:ext cx="1934845" cy="368300"/>
          </a:xfrm>
          <a:prstGeom prst="rect">
            <a:avLst/>
          </a:prstGeom>
          <a:noFill/>
        </p:spPr>
        <p:txBody>
          <a:bodyPr wrap="square" rtlCol="0">
            <a:spAutoFit/>
          </a:bodyPr>
          <a:p>
            <a:r>
              <a:rPr lang="zh-CN" altLang="en-US">
                <a:highlight>
                  <a:srgbClr val="FFFF00"/>
                </a:highlight>
              </a:rPr>
              <a:t>②控盘慢牛</a:t>
            </a:r>
            <a:endParaRPr lang="zh-CN" altLang="en-US">
              <a:highlight>
                <a:srgbClr val="FFFF00"/>
              </a:highlight>
            </a:endParaRPr>
          </a:p>
        </p:txBody>
      </p:sp>
      <p:sp>
        <p:nvSpPr>
          <p:cNvPr id="11" name="文本框 10"/>
          <p:cNvSpPr txBox="1"/>
          <p:nvPr/>
        </p:nvSpPr>
        <p:spPr>
          <a:xfrm>
            <a:off x="8075930" y="4442460"/>
            <a:ext cx="2675890" cy="368300"/>
          </a:xfrm>
          <a:prstGeom prst="rect">
            <a:avLst/>
          </a:prstGeom>
          <a:noFill/>
        </p:spPr>
        <p:txBody>
          <a:bodyPr wrap="square" rtlCol="0">
            <a:spAutoFit/>
          </a:bodyPr>
          <a:p>
            <a:r>
              <a:rPr lang="zh-CN" altLang="en-US">
                <a:highlight>
                  <a:srgbClr val="FFFF00"/>
                </a:highlight>
              </a:rPr>
              <a:t>③控盘补涨</a:t>
            </a:r>
            <a:endParaRPr lang="zh-CN" altLang="en-US">
              <a:highlight>
                <a:srgbClr val="FFFF00"/>
              </a:highlight>
            </a:endParaRPr>
          </a:p>
        </p:txBody>
      </p:sp>
      <p:sp>
        <p:nvSpPr>
          <p:cNvPr id="12" name="文本框 11"/>
          <p:cNvSpPr txBox="1"/>
          <p:nvPr/>
        </p:nvSpPr>
        <p:spPr>
          <a:xfrm>
            <a:off x="367665" y="5418455"/>
            <a:ext cx="6505575" cy="368300"/>
          </a:xfrm>
          <a:prstGeom prst="rect">
            <a:avLst/>
          </a:prstGeom>
          <a:noFill/>
        </p:spPr>
        <p:txBody>
          <a:bodyPr wrap="square" rtlCol="0">
            <a:spAutoFit/>
          </a:bodyPr>
          <a:p>
            <a:r>
              <a:rPr lang="zh-CN" altLang="en-US">
                <a:solidFill>
                  <a:srgbClr val="FF0000"/>
                </a:solidFill>
              </a:rPr>
              <a:t>黄色</a:t>
            </a:r>
            <a:r>
              <a:rPr lang="en-US" altLang="zh-CN">
                <a:solidFill>
                  <a:srgbClr val="FF0000"/>
                </a:solidFill>
              </a:rPr>
              <a:t>B</a:t>
            </a:r>
            <a:r>
              <a:rPr lang="zh-CN" altLang="en-US">
                <a:solidFill>
                  <a:srgbClr val="FF0000"/>
                </a:solidFill>
              </a:rPr>
              <a:t>点控盘类开始重新活跃，科技主线资金有望再次启动</a:t>
            </a:r>
            <a:endParaRPr lang="zh-CN" altLang="en-US">
              <a:solidFill>
                <a:srgbClr val="FF0000"/>
              </a:solidFill>
            </a:endParaRPr>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总_1789952147981"/>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1920_1080_1789952156997"/>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1460</Words>
  <Application>WPS 演示</Application>
  <PresentationFormat>宽屏</PresentationFormat>
  <Paragraphs>136</Paragraphs>
  <Slides>20</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20</vt:i4>
      </vt:variant>
    </vt:vector>
  </HeadingPairs>
  <TitlesOfParts>
    <vt:vector size="33"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1377</cp:revision>
  <dcterms:created xsi:type="dcterms:W3CDTF">2019-06-19T02:08:00Z</dcterms:created>
  <dcterms:modified xsi:type="dcterms:W3CDTF">2026-09-21T08:49:23Z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