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844" r:id="rId6"/>
    <p:sldId id="1961" r:id="rId8"/>
    <p:sldId id="1989" r:id="rId9"/>
    <p:sldId id="2017" r:id="rId10"/>
    <p:sldId id="2018" r:id="rId11"/>
    <p:sldId id="2012" r:id="rId12"/>
    <p:sldId id="607" r:id="rId13"/>
    <p:sldId id="2001" r:id="rId14"/>
    <p:sldId id="2008" r:id="rId15"/>
    <p:sldId id="2019" r:id="rId16"/>
    <p:sldId id="2020" r:id="rId17"/>
    <p:sldId id="2002" r:id="rId18"/>
    <p:sldId id="1999" r:id="rId19"/>
    <p:sldId id="1747" r:id="rId20"/>
    <p:sldId id="2021" r:id="rId21"/>
    <p:sldId id="1616" r:id="rId22"/>
    <p:sldId id="1948" r:id="rId23"/>
    <p:sldId id="2015" r:id="rId24"/>
    <p:sldId id="2016" r:id="rId25"/>
    <p:sldId id="614" r:id="rId26"/>
    <p:sldId id="615" r:id="rId27"/>
    <p:sldId id="635" r:id="rId28"/>
    <p:sldId id="616" r:id="rId29"/>
    <p:sldId id="1991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6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pos="49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3" name="PP" initials="P" lastIdx="1" clrIdx="2"/>
  <p:cmAuthor id="252404380" name="周伟杰" initials="周" lastIdx="1" clrIdx="3"/>
  <p:cmAuthor id="0" name="Mia Vida Villanueva" initials="MVV" lastIdx="1" clrIdx="0"/>
  <p:cmAuthor id="7" name="1206988966@qq.com" initials="1" lastIdx="1" clrIdx="2"/>
  <p:cmAuthor id="8" name="姜伟光" initials="姜" lastIdx="1" clrIdx="0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500"/>
    <a:srgbClr val="FFBF75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26"/>
        <p:guide pos="3883"/>
        <p:guide pos="49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82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4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31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1905" y="1270"/>
            <a:ext cx="12192000" cy="6858000"/>
            <a:chOff x="200" y="200"/>
            <a:chExt cx="19200" cy="10800"/>
          </a:xfrm>
        </p:grpSpPr>
        <p:sp>
          <p:nvSpPr>
            <p:cNvPr id="10" name="标题 1"/>
            <p:cNvSpPr>
              <a:spLocks noGrp="1"/>
            </p:cNvSpPr>
            <p:nvPr userDrawn="1">
              <p:custDataLst>
                <p:tags r:id="rId12"/>
              </p:custDataLst>
            </p:nvPr>
          </p:nvSpPr>
          <p:spPr>
            <a:xfrm>
              <a:off x="2088" y="1640"/>
              <a:ext cx="15432" cy="4048"/>
            </a:xfrm>
            <a:prstGeom prst="rect">
              <a:avLst/>
            </a:prstGeom>
          </p:spPr>
          <p:txBody>
            <a:bodyPr vert="horz" lIns="90000" tIns="46800" rIns="90000" bIns="46800" rtlCol="0" anchor="b" anchorCtr="0">
              <a:normAutofit/>
            </a:bodyPr>
            <a:lstStyle>
              <a:lvl1pPr algn="ctr">
                <a:defRPr sz="6000"/>
              </a:lvl1pPr>
            </a:lstStyle>
            <a:p>
              <a:r>
                <a:rPr lang="zh-CN" altLang="en-US" dirty="0"/>
                <a:t>单击此处编辑标题</a:t>
              </a:r>
              <a:endParaRPr lang="zh-CN" altLang="en-US" dirty="0"/>
            </a:p>
          </p:txBody>
        </p:sp>
        <p:sp>
          <p:nvSpPr>
            <p:cNvPr id="11" name="副标题 2"/>
            <p:cNvSpPr>
              <a:spLocks noGrp="1"/>
            </p:cNvSpPr>
            <p:nvPr userDrawn="1">
              <p:custDataLst>
                <p:tags r:id="rId13"/>
              </p:custDataLst>
            </p:nvPr>
          </p:nvSpPr>
          <p:spPr>
            <a:xfrm>
              <a:off x="2088" y="5807"/>
              <a:ext cx="15432" cy="2319"/>
            </a:xfrm>
            <a:prstGeom prst="rect">
              <a:avLst/>
            </a:prstGeom>
          </p:spPr>
          <p:txBody>
            <a:bodyPr vert="horz" lIns="90000" tIns="46800" rIns="90000" bIns="46800" rtlCol="0">
              <a:normAutofit/>
            </a:bodyPr>
            <a:lstStyle>
              <a:lvl1pPr marL="0" indent="0" algn="ctr">
                <a:lnSpc>
                  <a:spcPct val="110000"/>
                </a:lnSpc>
                <a:buNone/>
                <a:defRPr sz="2400" spc="200">
                  <a:uFillTx/>
                </a:defRPr>
              </a:lvl1pPr>
              <a:lvl2pPr marL="457200" indent="0" algn="ctr">
                <a:buNone/>
                <a:defRPr sz="2000"/>
              </a:lvl2pPr>
              <a:lvl3pPr marL="914400" indent="0" algn="ctr">
                <a:buNone/>
                <a:defRPr sz="1800"/>
              </a:lvl3pPr>
              <a:lvl4pPr marL="1371600" indent="0" algn="ctr">
                <a:buNone/>
                <a:defRPr sz="1600"/>
              </a:lvl4pPr>
              <a:lvl5pPr marL="1828800" indent="0" algn="ctr">
                <a:buNone/>
                <a:defRPr sz="1600"/>
              </a:lvl5pPr>
              <a:lvl6pPr marL="2286000" indent="0" algn="ctr">
                <a:buNone/>
                <a:defRPr sz="1600"/>
              </a:lvl6pPr>
              <a:lvl7pPr marL="2743200" indent="0" algn="ctr">
                <a:buNone/>
                <a:defRPr sz="1600"/>
              </a:lvl7pPr>
              <a:lvl8pPr marL="3200400" indent="0" algn="ctr">
                <a:buNone/>
                <a:defRPr sz="1600"/>
              </a:lvl8pPr>
              <a:lvl9pPr marL="3657600" indent="0" algn="ctr">
                <a:buNone/>
                <a:defRPr sz="1600"/>
              </a:lvl9pPr>
            </a:lstStyle>
            <a:p>
              <a:r>
                <a:rPr lang="zh-CN" altLang="en-US" dirty="0"/>
                <a:t>单击此处编辑副标题</a:t>
              </a:r>
              <a:endParaRPr lang="zh-CN" altLang="en-US" dirty="0"/>
            </a:p>
          </p:txBody>
        </p:sp>
        <p:sp>
          <p:nvSpPr>
            <p:cNvPr id="12" name="日期占位符 15"/>
            <p:cNvSpPr>
              <a:spLocks noGrp="1"/>
            </p:cNvSpPr>
            <p:nvPr userDrawn="1">
              <p:custDataLst>
                <p:tags r:id="rId14"/>
              </p:custDataLst>
            </p:nvPr>
          </p:nvSpPr>
          <p:spPr>
            <a:xfrm>
              <a:off x="1164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760FBDFE-C587-4B4C-A407-44438C67B59E}" type="datetimeFigureOut">
                <a:rPr lang="zh-CN" altLang="en-US" smtClean="0"/>
              </a:fld>
              <a:endParaRPr lang="zh-CN" altLang="en-US"/>
            </a:p>
          </p:txBody>
        </p:sp>
        <p:sp>
          <p:nvSpPr>
            <p:cNvPr id="14" name="灯片编号占位符 17"/>
            <p:cNvSpPr>
              <a:spLocks noGrp="1"/>
            </p:cNvSpPr>
            <p:nvPr userDrawn="1">
              <p:custDataLst>
                <p:tags r:id="rId15"/>
              </p:custDataLst>
            </p:nvPr>
          </p:nvSpPr>
          <p:spPr>
            <a:xfrm>
              <a:off x="14180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r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49AE70B2-8BF9-45C0-BB95-33D1B9D3A854}" type="slidenum">
                <a:rPr lang="zh-CN" altLang="en-US" smtClean="0"/>
              </a:fld>
              <a:endParaRPr lang="zh-CN" altLang="en-US" dirty="0"/>
            </a:p>
          </p:txBody>
        </p:sp>
        <p:pic>
          <p:nvPicPr>
            <p:cNvPr id="15" name="图片 14" descr="PPT封面"/>
            <p:cNvPicPr>
              <a:picLocks noChangeAspect="1"/>
            </p:cNvPicPr>
            <p:nvPr userDrawn="1">
              <p:custDataLst>
                <p:tags r:id="rId16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00" y="200"/>
              <a:ext cx="19200" cy="10800"/>
            </a:xfrm>
            <a:prstGeom prst="rect">
              <a:avLst/>
            </a:prstGeom>
          </p:spPr>
        </p:pic>
        <p:pic>
          <p:nvPicPr>
            <p:cNvPr id="19" name="图片 18" descr="经传logo白色"/>
            <p:cNvPicPr>
              <a:picLocks noChangeAspect="1"/>
            </p:cNvPicPr>
            <p:nvPr userDrawn="1">
              <p:custDataLst>
                <p:tags r:id="rId17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90" y="656"/>
              <a:ext cx="2831" cy="639"/>
            </a:xfrm>
            <a:prstGeom prst="rect">
              <a:avLst/>
            </a:prstGeom>
          </p:spPr>
        </p:pic>
        <p:pic>
          <p:nvPicPr>
            <p:cNvPr id="20" name="图片 19" descr="龙头"/>
            <p:cNvPicPr>
              <a:picLocks noChangeAspect="1"/>
            </p:cNvPicPr>
            <p:nvPr userDrawn="1">
              <p:custDataLst>
                <p:tags r:id="rId18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106" y="570"/>
              <a:ext cx="2775" cy="52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>
              <p:custDataLst>
                <p:tags r:id="rId19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4722" y="7399"/>
              <a:ext cx="9813" cy="72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4489" y="7352"/>
              <a:ext cx="1070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1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30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  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每周日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周四晚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20:15</a:t>
              </a:r>
              <a:endPara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35" y="6465570"/>
            <a:ext cx="12191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经传多赢投资顾问:苏柏安 | 执业编号:A1120619080002  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基金从业编号：A20250613005386</a:t>
            </a:r>
            <a:endParaRPr sz="10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20x1080 -总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13.png"/><Relationship Id="rId2" Type="http://schemas.openxmlformats.org/officeDocument/2006/relationships/tags" Target="../tags/tag4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6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8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49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5.xml"/><Relationship Id="rId2" Type="http://schemas.openxmlformats.org/officeDocument/2006/relationships/image" Target="../media/image32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6.xml"/><Relationship Id="rId2" Type="http://schemas.openxmlformats.org/officeDocument/2006/relationships/image" Target="../media/image33.pn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7.xml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tags" Target="../tags/tag5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0.xml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2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tags" Target="../tags/tag6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3.xml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6.xml"/><Relationship Id="rId1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7.xml"/><Relationship Id="rId1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74.xml"/><Relationship Id="rId6" Type="http://schemas.openxmlformats.org/officeDocument/2006/relationships/image" Target="../media/image47.png"/><Relationship Id="rId5" Type="http://schemas.openxmlformats.org/officeDocument/2006/relationships/tags" Target="../tags/tag73.xml"/><Relationship Id="rId4" Type="http://schemas.openxmlformats.org/officeDocument/2006/relationships/image" Target="../media/image46.png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tags" Target="../tags/tag79.xml"/><Relationship Id="rId7" Type="http://schemas.openxmlformats.org/officeDocument/2006/relationships/image" Target="../media/image50.png"/><Relationship Id="rId6" Type="http://schemas.openxmlformats.org/officeDocument/2006/relationships/tags" Target="../tags/tag78.xml"/><Relationship Id="rId5" Type="http://schemas.openxmlformats.org/officeDocument/2006/relationships/image" Target="../media/image49.png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48.png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80.xml"/><Relationship Id="rId1" Type="http://schemas.openxmlformats.org/officeDocument/2006/relationships/tags" Target="../tags/tag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9</a:t>
            </a:r>
            <a:r>
              <a:rPr lang="zh-CN" alt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22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0550" y="1544320"/>
            <a:ext cx="8933815" cy="1203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底部启动，控盘主升②</a:t>
            </a:r>
            <a:endParaRPr lang="zh-CN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苏柏安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9995" y="3943985"/>
            <a:ext cx="4178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:A1120619080002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基金从业编号：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A20250613005386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pic>
        <p:nvPicPr>
          <p:cNvPr id="3" name="图片 2" descr="苏柏安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24850" y="861060"/>
            <a:ext cx="3269615" cy="52425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54760" y="4544695"/>
            <a:ext cx="6466840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经传投资顾问，金融专业出身，坚持以资金推动论为研究核心，擅长主题风口擒龙头，独创软件经典战法：三色/三紫战法、价值龙头战法等，提倡用简单的方法稳健获利，同获2022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/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2024/2025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年度经传金牌投顾。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行情解读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控盘主升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操作注意事项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行情解读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440" y="925830"/>
            <a:ext cx="6605270" cy="23215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2334895" y="85090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600" spc="-200">
                <a:solidFill>
                  <a:schemeClr val="bg2"/>
                </a:solidFill>
              </a:rPr>
              <a:t>B</a:t>
            </a:r>
            <a:r>
              <a:rPr lang="zh-CN" altLang="en-US" sz="3600" spc="-200">
                <a:solidFill>
                  <a:schemeClr val="bg2"/>
                </a:solidFill>
              </a:rPr>
              <a:t>点行情，回档是机会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3405" y="3910965"/>
            <a:ext cx="56775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提醒自己，提醒执行力 ！  </a:t>
            </a:r>
            <a:endParaRPr lang="zh-CN" altLang="en-US" b="1"/>
          </a:p>
          <a:p>
            <a:r>
              <a:rPr lang="zh-CN" altLang="en-US" b="1"/>
              <a:t>用好软件工具，在市场比看谁犯的错少，自然收获就大！</a:t>
            </a:r>
            <a:endParaRPr lang="zh-CN" altLang="en-US" b="1"/>
          </a:p>
          <a:p>
            <a:endParaRPr lang="zh-CN" altLang="en-US" b="1"/>
          </a:p>
          <a:p>
            <a:r>
              <a:rPr lang="zh-CN" altLang="en-US" b="1">
                <a:highlight>
                  <a:srgbClr val="FFFF00"/>
                </a:highlight>
              </a:rPr>
              <a:t>每次行情启动是不是： </a:t>
            </a:r>
            <a:r>
              <a:rPr lang="en-US" altLang="zh-CN" b="1">
                <a:highlight>
                  <a:srgbClr val="FFFF00"/>
                </a:highlight>
              </a:rPr>
              <a:t>B</a:t>
            </a:r>
            <a:r>
              <a:rPr lang="zh-CN" altLang="en-US" b="1">
                <a:highlight>
                  <a:srgbClr val="FFFF00"/>
                </a:highlight>
              </a:rPr>
              <a:t>点不敢买、 回踩不敢买、 熊线上移不敢买，  市场持续拉升几周后  开始敢买了，当多数人不敢上然后问能不能追的时候，调整就不远了。</a:t>
            </a:r>
            <a:endParaRPr lang="zh-CN" altLang="en-US" b="1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90745" y="13227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9</a:t>
            </a:r>
            <a:r>
              <a:rPr lang="zh-CN" altLang="en-US">
                <a:highlight>
                  <a:srgbClr val="FFFF00"/>
                </a:highlight>
              </a:rPr>
              <a:t>月</a:t>
            </a:r>
            <a:r>
              <a:rPr lang="en-US" altLang="zh-CN">
                <a:highlight>
                  <a:srgbClr val="FFFF00"/>
                </a:highlight>
              </a:rPr>
              <a:t>20</a:t>
            </a:r>
            <a:r>
              <a:rPr lang="zh-CN" altLang="en-US">
                <a:highlight>
                  <a:srgbClr val="FFFF00"/>
                </a:highlight>
              </a:rPr>
              <a:t>日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570" y="2482850"/>
            <a:ext cx="3300730" cy="3952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570" y="925830"/>
            <a:ext cx="4016375" cy="17475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2965"/>
            <a:ext cx="8618855" cy="55048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短线洗筹，控盘主升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4810125" y="4106545"/>
            <a:ext cx="3084195" cy="1028065"/>
          </a:xfrm>
          <a:prstGeom prst="wedgeRoundRectCallout">
            <a:avLst>
              <a:gd name="adj1" fmla="val -6184"/>
              <a:gd name="adj2" fmla="val -93592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点</a:t>
            </a:r>
            <a:r>
              <a:rPr lang="en-US" altLang="zh-CN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熊线上移</a:t>
            </a:r>
            <a:r>
              <a:rPr lang="en-US" altLang="zh-CN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资金红</a:t>
            </a:r>
            <a:endParaRPr lang="zh-CN" altLang="en-US">
              <a:solidFill>
                <a:schemeClr val="tx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猎手热点，资金强势股，</a:t>
            </a:r>
            <a:endParaRPr lang="zh-CN" altLang="en-US">
              <a:solidFill>
                <a:schemeClr val="tx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低吸高抛</a:t>
            </a:r>
            <a:endParaRPr lang="zh-CN" altLang="en-US">
              <a:solidFill>
                <a:schemeClr val="tx1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02090" y="3509010"/>
            <a:ext cx="268541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中线上攻</a:t>
            </a:r>
            <a:r>
              <a:rPr lang="zh-CN" altLang="en-US"/>
              <a:t>（控盘</a:t>
            </a:r>
            <a:r>
              <a:rPr lang="en-US" altLang="zh-CN"/>
              <a:t>+</a:t>
            </a:r>
            <a:r>
              <a:rPr lang="zh-CN" altLang="en-US"/>
              <a:t>趋势股走强）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olidFill>
                  <a:schemeClr val="tx1"/>
                </a:solidFill>
                <a:highlight>
                  <a:srgbClr val="FF0000"/>
                </a:highlight>
              </a:rPr>
              <a:t>短线上攻</a:t>
            </a:r>
            <a:r>
              <a:rPr lang="zh-CN" altLang="en-US"/>
              <a:t>（短线创新高胜率增加）</a:t>
            </a:r>
            <a:endParaRPr lang="zh-CN" altLang="en-US"/>
          </a:p>
          <a:p>
            <a:endParaRPr lang="zh-CN" altLang="en-US"/>
          </a:p>
          <a:p>
            <a:r>
              <a:rPr lang="zh-CN" altLang="en-US" u="sng"/>
              <a:t>持有</a:t>
            </a:r>
            <a:r>
              <a:rPr lang="zh-CN" altLang="en-US" u="sng">
                <a:highlight>
                  <a:srgbClr val="FFFF00"/>
                </a:highlight>
              </a:rPr>
              <a:t>主力控盘</a:t>
            </a:r>
            <a:r>
              <a:rPr lang="zh-CN" altLang="en-US" u="sng"/>
              <a:t>个股</a:t>
            </a:r>
            <a:endParaRPr lang="zh-CN" altLang="en-US" u="sng"/>
          </a:p>
          <a:p>
            <a:r>
              <a:rPr lang="zh-CN" altLang="en-US" u="sng"/>
              <a:t>稳定性增加，反复操作</a:t>
            </a:r>
            <a:endParaRPr lang="zh-CN" altLang="en-US" u="sng"/>
          </a:p>
          <a:p>
            <a:r>
              <a:rPr lang="zh-CN" altLang="en-US" u="sng"/>
              <a:t>直到趋势结束</a:t>
            </a:r>
            <a:endParaRPr lang="zh-CN" altLang="en-US" u="sng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3955" y="1082675"/>
            <a:ext cx="3322320" cy="21736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案例</a:t>
            </a:r>
            <a:r>
              <a:rPr lang="en-US" altLang="zh-CN" sz="3600" spc="-200">
                <a:solidFill>
                  <a:schemeClr val="bg2"/>
                </a:solidFill>
              </a:rPr>
              <a:t> A </a:t>
            </a:r>
            <a:r>
              <a:rPr lang="zh-CN" altLang="en-US" sz="3600" spc="-200">
                <a:solidFill>
                  <a:schemeClr val="bg2"/>
                </a:solidFill>
              </a:rPr>
              <a:t>？</a:t>
            </a:r>
            <a:r>
              <a:rPr lang="en-US" altLang="zh-CN" sz="3600" spc="-200">
                <a:solidFill>
                  <a:schemeClr val="bg2"/>
                </a:solidFill>
              </a:rPr>
              <a:t> </a:t>
            </a:r>
            <a:r>
              <a:rPr lang="zh-CN" altLang="en-US" sz="3600" spc="-200">
                <a:solidFill>
                  <a:schemeClr val="bg2"/>
                </a:solidFill>
              </a:rPr>
              <a:t>或</a:t>
            </a:r>
            <a:r>
              <a:rPr lang="en-US" altLang="zh-CN" sz="3600" spc="-200">
                <a:solidFill>
                  <a:schemeClr val="bg2"/>
                </a:solidFill>
              </a:rPr>
              <a:t>   </a:t>
            </a:r>
            <a:r>
              <a:rPr lang="zh-CN" altLang="en-US" sz="3600" spc="-200">
                <a:solidFill>
                  <a:schemeClr val="bg2"/>
                </a:solidFill>
              </a:rPr>
              <a:t>案例</a:t>
            </a:r>
            <a:r>
              <a:rPr lang="en-US" altLang="zh-CN" sz="3600" spc="-200">
                <a:solidFill>
                  <a:schemeClr val="bg2"/>
                </a:solidFill>
              </a:rPr>
              <a:t> B</a:t>
            </a:r>
            <a:r>
              <a:rPr lang="zh-CN" altLang="en-US" sz="3600" spc="-200">
                <a:solidFill>
                  <a:schemeClr val="bg2"/>
                </a:solidFill>
              </a:rPr>
              <a:t>？</a:t>
            </a:r>
            <a:r>
              <a:rPr lang="en-US" altLang="zh-CN" sz="3600" spc="-200">
                <a:solidFill>
                  <a:schemeClr val="bg2"/>
                </a:solidFill>
              </a:rPr>
              <a:t>  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" y="1040765"/>
            <a:ext cx="5922010" cy="42360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020" y="1031875"/>
            <a:ext cx="5810885" cy="42405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2198370" y="5601335"/>
            <a:ext cx="74790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/>
                </a:solidFill>
                <a:highlight>
                  <a:srgbClr val="FFFF00"/>
                </a:highlight>
              </a:rPr>
              <a:t>从软件资金信号判断，你认为哪个容易继续上升趋势 （选 </a:t>
            </a:r>
            <a:r>
              <a:rPr lang="en-US" altLang="zh-CN" sz="2000">
                <a:solidFill>
                  <a:schemeClr val="tx1"/>
                </a:solidFill>
                <a:highlight>
                  <a:srgbClr val="FFFF00"/>
                </a:highlight>
              </a:rPr>
              <a:t>A / B）？       </a:t>
            </a:r>
            <a:r>
              <a:rPr lang="zh-CN" altLang="en-US" sz="2000">
                <a:solidFill>
                  <a:schemeClr val="tx1"/>
                </a:solidFill>
                <a:highlight>
                  <a:srgbClr val="FFFF00"/>
                </a:highlight>
              </a:rPr>
              <a:t>判断理由？</a:t>
            </a:r>
            <a:endParaRPr lang="zh-CN" altLang="en-US" sz="20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案例</a:t>
            </a:r>
            <a:r>
              <a:rPr lang="en-US" altLang="zh-CN" sz="3600" spc="-200">
                <a:solidFill>
                  <a:schemeClr val="bg2"/>
                </a:solidFill>
              </a:rPr>
              <a:t>A</a:t>
            </a:r>
            <a:r>
              <a:rPr lang="zh-CN" altLang="en-US" sz="3600" spc="-200">
                <a:solidFill>
                  <a:schemeClr val="bg2"/>
                </a:solidFill>
              </a:rPr>
              <a:t>（资金、趋势、热点、业绩）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" y="808355"/>
            <a:ext cx="10499725" cy="56876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6195060" y="278384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大单资金，控盘资金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持续性相对强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17420" y="15595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过往案例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不作推荐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案例</a:t>
            </a:r>
            <a:r>
              <a:rPr lang="en-US" sz="3600" spc="-200">
                <a:solidFill>
                  <a:schemeClr val="bg2"/>
                </a:solidFill>
              </a:rPr>
              <a:t>B</a:t>
            </a:r>
            <a:r>
              <a:rPr lang="zh-CN" altLang="en-US" sz="3600" spc="-200">
                <a:solidFill>
                  <a:schemeClr val="bg2"/>
                </a:solidFill>
                <a:sym typeface="+mn-ea"/>
              </a:rPr>
              <a:t>（资金、趋势、热点、业绩）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050" y="848360"/>
            <a:ext cx="10458450" cy="5664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149340" y="292862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缺少资金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持续性差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8970" y="149352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过往案例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不作推荐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815" y="843280"/>
            <a:ext cx="6236335" cy="41903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短线双紫学习回顾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0815" y="84328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50" y="2085975"/>
            <a:ext cx="5647690" cy="4476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10622915" y="2884805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1625" y="5173980"/>
            <a:ext cx="5974715" cy="13093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①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涨停启动时符合双紫信号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=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主力动向紫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②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③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资金回流拉升，其中主力状态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红紫递增；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25" y="1171575"/>
            <a:ext cx="2590800" cy="91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1043305"/>
            <a:ext cx="270256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500" y="843280"/>
            <a:ext cx="2276475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3027045"/>
            <a:ext cx="907224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控盘主升，波段操作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271520" y="95250"/>
            <a:ext cx="8197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算力网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通信网是重中之重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875665"/>
            <a:ext cx="7921625" cy="3500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910" y="4299585"/>
            <a:ext cx="5907405" cy="21532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307080" y="104140"/>
            <a:ext cx="7357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猎手龙头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资金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控盘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回档支撑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5" y="902335"/>
            <a:ext cx="5191760" cy="5299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785" y="902970"/>
            <a:ext cx="6800215" cy="40709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5652770" y="5064760"/>
            <a:ext cx="609600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highlight>
                  <a:srgbClr val="FFFF00"/>
                </a:highlight>
                <a:sym typeface="+mn-ea"/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①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涨停启动时符合双紫信号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=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主力动向紫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+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②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③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资金回流拉升，其中主力状态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红紫递增；保持控盘增加</a:t>
            </a:r>
            <a:endParaRPr lang="zh-CN" altLang="en-US" b="1">
              <a:highlight>
                <a:srgbClr val="FFFF00"/>
              </a:highlight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307080" y="104140"/>
            <a:ext cx="7357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猎手龙头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资金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控盘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回档支撑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5" y="902335"/>
            <a:ext cx="5191760" cy="5299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5652770" y="5064760"/>
            <a:ext cx="609600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highlight>
                  <a:srgbClr val="FFFF00"/>
                </a:highlight>
                <a:sym typeface="+mn-ea"/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①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涨停启动时符合双紫信号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=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主力动向紫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+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②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③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资金回流拉升，其中主力状态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红紫递增；保持控盘增加</a:t>
            </a:r>
            <a:endParaRPr lang="zh-CN" altLang="en-US" b="1">
              <a:highlight>
                <a:srgbClr val="FFFF00"/>
              </a:highlight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95" y="902335"/>
            <a:ext cx="6693535" cy="4162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307080" y="104140"/>
            <a:ext cx="7357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猎手龙头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资金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控盘</a:t>
            </a: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回档支撑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5" y="902335"/>
            <a:ext cx="5191760" cy="5299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5652770" y="5064760"/>
            <a:ext cx="609600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highlight>
                  <a:srgbClr val="FFFF00"/>
                </a:highlight>
                <a:sym typeface="+mn-ea"/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①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涨停启动时符合双紫信号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=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主力动向紫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+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②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highlight>
                  <a:srgbClr val="FFFF00"/>
                </a:highlight>
                <a:sym typeface="+mn-ea"/>
              </a:rPr>
              <a:t>③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资金回流拉升，其中主力状态</a:t>
            </a:r>
            <a:r>
              <a:rPr lang="en-US" altLang="zh-CN" b="1">
                <a:highlight>
                  <a:srgbClr val="FFFF00"/>
                </a:highlight>
                <a:sym typeface="+mn-ea"/>
              </a:rPr>
              <a:t> </a:t>
            </a:r>
            <a:r>
              <a:rPr lang="zh-CN" altLang="en-US" b="1">
                <a:highlight>
                  <a:srgbClr val="FFFF00"/>
                </a:highlight>
                <a:sym typeface="+mn-ea"/>
              </a:rPr>
              <a:t>红紫递增；保持控盘增加</a:t>
            </a:r>
            <a:endParaRPr lang="zh-CN" altLang="en-US" b="1">
              <a:highlight>
                <a:srgbClr val="FFFF00"/>
              </a:highlight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5" y="902335"/>
            <a:ext cx="6750050" cy="4162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815080" y="95250"/>
            <a:ext cx="7039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3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个股强弱区别判断</a:t>
            </a:r>
            <a:endParaRPr lang="zh-CN" sz="3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970" y="909320"/>
            <a:ext cx="10617200" cy="55708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双紫（强者恒强）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745" y="848360"/>
            <a:ext cx="5027930" cy="55410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765" y="3263265"/>
            <a:ext cx="3619500" cy="2019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" y="1501140"/>
            <a:ext cx="3609975" cy="1762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710" y="1724025"/>
            <a:ext cx="3581400" cy="3409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19350" y="6159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短线逻辑，龙头</a:t>
            </a:r>
            <a:r>
              <a:rPr lang="en-US" altLang="zh-CN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/</a:t>
            </a: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涨停股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167765"/>
            <a:ext cx="11049000" cy="5276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底部启动（波段操作）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335" y="1195705"/>
            <a:ext cx="9031605" cy="5146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" y="2012950"/>
            <a:ext cx="3346450" cy="2272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45995" y="13525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中长逻辑，做好未来的投资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135" y="1202690"/>
            <a:ext cx="10793730" cy="49872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1219835"/>
            <a:ext cx="12192000" cy="47612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2218055" y="149225"/>
            <a:ext cx="10194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一人单干很累！互相监督提醒，共同提升执行力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6765" y="2926715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80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操作注意事项</a:t>
            </a:r>
            <a:endParaRPr lang="zh-CN" sz="80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炒股心法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1860" y="1275715"/>
            <a:ext cx="10506710" cy="43065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1.锁定政策大方向，尽量专注某几个热点主题做好研究（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一定要坚持看主题分析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2.一旦出现主题行情机会，一定要重视选股机会（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政策、趋势、资金、人气、涨停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等）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3.平时买股不要超过3只，行情再好买股也不超过5只。人的精力是有限，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股票越多，操作越不稳定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，通常越容易亏钱。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4.散户之所以能赚钱，就是一波行情/一只个股把波段做好了，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敢于上仓位，敢于止盈止损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(重点在于选股操作的盈利模式)，时时刻刻要记住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保护本金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最重要，其次是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保护利润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 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5.选择大于努力，个股选对行业、业绩、热点、资金（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只赚能力圈范围内的钱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  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"/>
          <p:cNvSpPr txBox="1"/>
          <p:nvPr>
            <p:custDataLst>
              <p:tags r:id="rId1"/>
            </p:custDataLst>
          </p:nvPr>
        </p:nvSpPr>
        <p:spPr>
          <a:xfrm>
            <a:off x="75565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交易小结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589280" y="1400810"/>
            <a:ext cx="7404735" cy="4434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买卖点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---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捕捞季节（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原则）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买股是建立在趋势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资金都符合的阶段，做大概率的事情才能有好的预期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、买在捕捞季节死叉末端的回档，资金保持（一般死叉数柱子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根是调整充分）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特别注意：金叉出现之前的埋伏买股，都只能买一次，而且是底仓。金叉形成确认再加仓，利用浮仓操作。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、稳健买点：智能辅助线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蓝线平台附近、金叉刚形成（柱子第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1-2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根合适，如金叉超过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根柱子之后，注意随时调整，乖离率高，谨慎追买，控制仓位）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告诉自己：回档买永远是更稳健，更省心；追高买需要控制仓位，执行力较高。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（好股票一定会有买点，追求波段，买不到一飞冲天。大阳线是符合预期，涨停是锦上添花）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一旦不及预期，预期之外的破位，观察资金和趋势是否都走坏，决定是否坚决离场，卖出保护本金</a:t>
            </a:r>
            <a:endParaRPr lang="zh-CN" altLang="en-US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96275" y="864870"/>
            <a:ext cx="3754755" cy="312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93"/>
          <a:stretch>
            <a:fillRect/>
          </a:stretch>
        </p:blipFill>
        <p:spPr>
          <a:xfrm>
            <a:off x="8763000" y="3724910"/>
            <a:ext cx="3051810" cy="2651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4030" y="822325"/>
            <a:ext cx="7490460" cy="56146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9"/>
          <p:cNvSpPr txBox="1"/>
          <p:nvPr>
            <p:custDataLst>
              <p:tags r:id="rId3"/>
            </p:custDataLst>
          </p:nvPr>
        </p:nvSpPr>
        <p:spPr>
          <a:xfrm>
            <a:off x="219710" y="285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200" b="1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点关注，不迷路</a:t>
            </a:r>
            <a:endParaRPr lang="zh-CN" sz="4200" b="1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36280" y="3257550"/>
            <a:ext cx="2820670" cy="3179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36280" y="834390"/>
            <a:ext cx="3596640" cy="24231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75670" y="3257550"/>
            <a:ext cx="837565" cy="31788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10800,&quot;width&quot;:19200}"/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UNIT_PLACING_PICTURE_USER_VIEWPORT" val="{&quot;height&quot;:10800,&quot;width&quot;:6737}"/>
  <p:tag name="KSO_WM_BEAUTIFY_FLAG" val=""/>
</p:tagLst>
</file>

<file path=ppt/tags/tag42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p="http://schemas.openxmlformats.org/presentationml/2006/main">
  <p:tag name="COMMONDATA" val="eyJoZGlkIjoiOWFhYzUwZWNmOTk3M2Y1MTI5MjBiOWM4Y2UyNjJjNzUifQ=="/>
  <p:tag name="KSO_WPP_MARK_KEY" val="257877f6-fe8c-4c47-ab4c-274c99a6a791"/>
  <p:tag name="commondata" val="eyJoZGlkIjoiODkyZjYyMmI5MzU5YjIyMzEwMjc4NWEyNTE0ZDZmMWI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1676</Words>
  <Application>WPS 演示</Application>
  <PresentationFormat>宽屏</PresentationFormat>
  <Paragraphs>149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Noto Sans S Chinese Medium</vt:lpstr>
      <vt:lpstr>DIN Black</vt:lpstr>
      <vt:lpstr>方正小标宋简体</vt:lpstr>
      <vt:lpstr>KSOFDDF4E7ED</vt:lpstr>
      <vt:lpstr>Segoe Print</vt:lpstr>
      <vt:lpstr>KSOF618801C0</vt:lpstr>
      <vt:lpstr>Arial Unicode MS</vt:lpstr>
      <vt:lpstr>Calibri</vt:lpstr>
      <vt:lpstr>思源黑体 CN Heavy</vt:lpstr>
      <vt:lpstr>KSOF954951BB</vt:lpstr>
      <vt:lpstr>KSOFBBF09B1B</vt:lpstr>
      <vt:lpstr>KSOFD723FC5D</vt:lpstr>
      <vt:lpstr>KSOFD72470BC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Bourne </cp:lastModifiedBy>
  <cp:revision>2515</cp:revision>
  <dcterms:created xsi:type="dcterms:W3CDTF">2019-06-19T02:08:00Z</dcterms:created>
  <dcterms:modified xsi:type="dcterms:W3CDTF">2026-09-22T09:11:37Z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9CFE74C9946A4C69843920DE3B0B819A_13</vt:lpwstr>
  </property>
</Properties>
</file>