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435" r:id="rId3"/>
    <p:sldId id="567" r:id="rId4"/>
    <p:sldId id="585" r:id="rId5"/>
    <p:sldId id="562" r:id="rId6"/>
    <p:sldId id="584" r:id="rId7"/>
    <p:sldId id="586" r:id="rId8"/>
    <p:sldId id="581" r:id="rId9"/>
    <p:sldId id="579" r:id="rId10"/>
    <p:sldId id="272" r:id="rId11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8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5ED1"/>
    <a:srgbClr val="B34500"/>
    <a:srgbClr val="FFBF75"/>
    <a:srgbClr val="FFD483"/>
    <a:srgbClr val="FFEFCE"/>
    <a:srgbClr val="FFD585"/>
    <a:srgbClr val="FFEFCF"/>
    <a:srgbClr val="FFEFCD"/>
    <a:srgbClr val="FFD983"/>
    <a:srgbClr val="EFD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9901" autoAdjust="0"/>
    <p:restoredTop sz="99761" autoAdjust="0"/>
  </p:normalViewPr>
  <p:slideViewPr>
    <p:cSldViewPr snapToGrid="0" showGuides="1">
      <p:cViewPr varScale="1">
        <p:scale>
          <a:sx n="111" d="100"/>
          <a:sy n="111" d="100"/>
        </p:scale>
        <p:origin x="882" y="102"/>
      </p:cViewPr>
      <p:guideLst>
        <p:guide orient="horz" pos="2160"/>
        <p:guide pos="3840"/>
        <p:guide pos="485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38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1.png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image" Target="../media/image4.png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image" Target="../media/image2.png"/><Relationship Id="rId7" Type="http://schemas.openxmlformats.org/officeDocument/2006/relationships/image" Target="../media/image5.png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2.png"/><Relationship Id="rId7" Type="http://schemas.openxmlformats.org/officeDocument/2006/relationships/image" Target="../media/image7.png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1" Type="http://schemas.openxmlformats.org/officeDocument/2006/relationships/image" Target="../media/image3.png"/><Relationship Id="rId10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image" Target="../media/image10.jpe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4" name="图片 3" descr="PPT封面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 descr="经传logo白色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74650" y="289560"/>
            <a:ext cx="1797685" cy="405765"/>
          </a:xfrm>
          <a:prstGeom prst="rect">
            <a:avLst/>
          </a:prstGeom>
        </p:spPr>
      </p:pic>
      <p:pic>
        <p:nvPicPr>
          <p:cNvPr id="5" name="图片 4" descr="龙头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871470" y="4571365"/>
            <a:ext cx="6231255" cy="46164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2723515" y="4541520"/>
            <a:ext cx="67983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6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月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2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日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-6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月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28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日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每周日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-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周四晚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20:15</a:t>
            </a:r>
            <a:endParaRPr lang="en-US" altLang="zh-CN" sz="2800" dirty="0">
              <a:solidFill>
                <a:srgbClr val="B345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PPT目录页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经传logo白色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7" name="图片 6" descr="组 214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945495" y="6012180"/>
            <a:ext cx="1246505" cy="2019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标题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经传logo白色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8" name="图片 7" descr="龙头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PPT封面 拷贝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3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678180" y="3141345"/>
            <a:ext cx="8807450" cy="2936240"/>
          </a:xfrm>
          <a:prstGeom prst="rect">
            <a:avLst/>
          </a:prstGeom>
        </p:spPr>
      </p:pic>
      <p:pic>
        <p:nvPicPr>
          <p:cNvPr id="11" name="图片 10" descr="经传logo白色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-62865" y="791210"/>
            <a:ext cx="12317095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582410"/>
            <a:ext cx="1113028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sz="10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经传多赢投顾总监：孙硌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丨执业编</a:t>
            </a:r>
            <a:r>
              <a:rPr lang="zh-CN" sz="10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号：A1120613090005；基金从业编号：</a:t>
            </a:r>
            <a:r>
              <a:rPr lang="en-US" altLang="zh-CN" sz="10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A20250725006485  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风险提示:观点基于软件数据和理论模型分析，仅供参考，不构成买卖建议，股市有风险，投资需谨慎。</a:t>
            </a:r>
            <a:endParaRPr lang="zh-CN" altLang="en-US" sz="10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pic>
        <p:nvPicPr>
          <p:cNvPr id="15" name="图片 14" descr="PPT内页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-11430"/>
            <a:ext cx="12192000" cy="51568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目录页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00" y="6703"/>
            <a:ext cx="12193200" cy="6866185"/>
          </a:xfrm>
          <a:prstGeom prst="rect">
            <a:avLst/>
          </a:prstGeom>
        </p:spPr>
      </p:pic>
      <p:pic>
        <p:nvPicPr>
          <p:cNvPr id="7" name="图片 6" descr="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87513" y="2974340"/>
            <a:ext cx="8816975" cy="2508250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2128520" y="3119120"/>
            <a:ext cx="7934325" cy="2059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6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我司所有工作人员均不允许推荐股票、不允许承诺收益、不允许代客理财、不允许合作分成、不允许私下收款，如您发现有任何违规行为，可联系400-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9088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-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988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向我们反馈!风险提示:所有信息及观点均来源于公开信息及经传软件信号显示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1855788" y="1877060"/>
            <a:ext cx="8480425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500" b="1">
                <a:gradFill>
                  <a:gsLst>
                    <a:gs pos="0">
                      <a:srgbClr val="FFEFCF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经传多赢,让投资遇见美好!</a:t>
            </a:r>
            <a:endParaRPr lang="zh-CN" altLang="en-US" sz="5500" b="1">
              <a:gradFill>
                <a:gsLst>
                  <a:gs pos="0">
                    <a:srgbClr val="FFEFCF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//192.168.10.86/素材/营销策划/7.课程/猎手-龙头狙击营/2024年/6月/1920x1080 -总.png1920x1080 -总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28.xml"/><Relationship Id="rId12" Type="http://schemas.openxmlformats.org/officeDocument/2006/relationships/tags" Target="../tags/tag27.xml"/><Relationship Id="rId11" Type="http://schemas.openxmlformats.org/officeDocument/2006/relationships/tags" Target="../tags/tag26.xml"/><Relationship Id="rId10" Type="http://schemas.openxmlformats.org/officeDocument/2006/relationships/tags" Target="../tags/tag25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9.xml"/><Relationship Id="rId1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tags" Target="../tags/tag30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31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tags" Target="../tags/tag32.xml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3.xml"/><Relationship Id="rId1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4.xml"/><Relationship Id="rId1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5.xml"/><Relationship Id="rId1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6.xml"/><Relationship Id="rId1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75255" y="74930"/>
            <a:ext cx="68414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如何看待本轮</a:t>
            </a:r>
            <a:r>
              <a:rPr lang="en-US" altLang="zh-CN" sz="32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B</a:t>
            </a:r>
            <a:r>
              <a:rPr lang="zh-CN" altLang="en-US" sz="32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点</a:t>
            </a:r>
            <a:r>
              <a:rPr lang="zh-CN" altLang="en-US" sz="32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状态</a:t>
            </a:r>
            <a:endParaRPr lang="zh-CN" altLang="en-US" sz="32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37460" y="763270"/>
            <a:ext cx="7117080" cy="319913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540" y="4067175"/>
            <a:ext cx="5297805" cy="236918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2390" y="4067175"/>
            <a:ext cx="5323840" cy="23679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文本框 7"/>
          <p:cNvSpPr txBox="1"/>
          <p:nvPr/>
        </p:nvSpPr>
        <p:spPr>
          <a:xfrm>
            <a:off x="156210" y="1417955"/>
            <a:ext cx="226504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几个关键</a:t>
            </a:r>
            <a:r>
              <a:rPr lang="zh-CN" altLang="en-US"/>
              <a:t>节点：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从快速反转补下行缺口，到连续跳空制造上行</a:t>
            </a:r>
            <a:r>
              <a:rPr lang="zh-CN" altLang="en-US"/>
              <a:t>缺口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从下跌三部曲到上升</a:t>
            </a:r>
            <a:r>
              <a:rPr lang="zh-CN" altLang="en-US"/>
              <a:t>三部曲</a:t>
            </a:r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5255" y="2872105"/>
            <a:ext cx="4238625" cy="19240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4785" y="4099560"/>
            <a:ext cx="3348990" cy="69659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9770745" y="1567180"/>
            <a:ext cx="23310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为什么平均股价的核心作用又回来了？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75255" y="74930"/>
            <a:ext cx="68414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谁是新龙头</a:t>
            </a:r>
            <a:r>
              <a:rPr lang="en-US" altLang="zh-CN" sz="32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——</a:t>
            </a:r>
            <a:r>
              <a:rPr lang="zh-CN" altLang="en-US" sz="32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谁在创新</a:t>
            </a:r>
            <a:r>
              <a:rPr lang="zh-CN" altLang="en-US" sz="32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高</a:t>
            </a:r>
            <a:endParaRPr lang="zh-CN" altLang="en-US" sz="32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90" y="842645"/>
            <a:ext cx="7144385" cy="40316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1802765"/>
            <a:ext cx="6074410" cy="34340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4050030" y="5534025"/>
            <a:ext cx="40919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8-12</a:t>
            </a:r>
            <a:r>
              <a:rPr lang="zh-CN" altLang="en-US"/>
              <a:t>课上讲解的东田微，已创历史</a:t>
            </a:r>
            <a:r>
              <a:rPr lang="zh-CN" altLang="en-US"/>
              <a:t>新高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675255" y="74930"/>
            <a:ext cx="68414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谁是新龙头</a:t>
            </a:r>
            <a:r>
              <a:rPr lang="en-US" altLang="zh-CN" sz="32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——</a:t>
            </a:r>
            <a:r>
              <a:rPr lang="zh-CN" altLang="en-US" sz="32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谁在创新</a:t>
            </a:r>
            <a:r>
              <a:rPr lang="zh-CN" altLang="en-US" sz="32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高</a:t>
            </a:r>
            <a:endParaRPr lang="zh-CN" altLang="en-US" sz="32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375" y="847090"/>
            <a:ext cx="6356985" cy="30968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75" y="3943985"/>
            <a:ext cx="6356985" cy="25654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3360" y="847090"/>
            <a:ext cx="5553075" cy="309753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3360" y="4083685"/>
            <a:ext cx="5553710" cy="125920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645275" y="5426710"/>
            <a:ext cx="5422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任何时候，创新高都是</a:t>
            </a:r>
            <a:r>
              <a:rPr lang="en-US" altLang="zh-CN" b="1">
                <a:solidFill>
                  <a:srgbClr val="FF0000"/>
                </a:solidFill>
              </a:rPr>
              <a:t>“</a:t>
            </a:r>
            <a:r>
              <a:rPr lang="zh-CN" altLang="en-US" b="1">
                <a:solidFill>
                  <a:srgbClr val="FF0000"/>
                </a:solidFill>
              </a:rPr>
              <a:t>龙头</a:t>
            </a:r>
            <a:r>
              <a:rPr lang="en-US" altLang="zh-CN" b="1">
                <a:solidFill>
                  <a:srgbClr val="FF0000"/>
                </a:solidFill>
              </a:rPr>
              <a:t>”</a:t>
            </a:r>
            <a:r>
              <a:rPr lang="zh-CN" altLang="en-US" b="1">
                <a:solidFill>
                  <a:srgbClr val="FF0000"/>
                </a:solidFill>
              </a:rPr>
              <a:t>必不可少的标准之一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97455" y="74930"/>
            <a:ext cx="71970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做龙头的分歧和</a:t>
            </a:r>
            <a:r>
              <a:rPr lang="zh-CN" altLang="en-US" sz="32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纠结</a:t>
            </a:r>
            <a:endParaRPr lang="zh-CN" altLang="en-US" sz="32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72790" y="839470"/>
            <a:ext cx="56464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到底是确认了创新高之后买，还是预判创新高之前</a:t>
            </a:r>
            <a:r>
              <a:rPr lang="zh-CN" altLang="en-US"/>
              <a:t>买？</a:t>
            </a:r>
            <a:endParaRPr lang="zh-CN" altLang="en-US"/>
          </a:p>
          <a:p>
            <a:pPr algn="ctr"/>
            <a:r>
              <a:rPr lang="en-US" altLang="zh-CN"/>
              <a:t>——</a:t>
            </a:r>
            <a:r>
              <a:rPr lang="zh-CN" altLang="en-US"/>
              <a:t>取决于面对高点的</a:t>
            </a:r>
            <a:r>
              <a:rPr lang="zh-CN" altLang="en-US"/>
              <a:t>状态。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0190" y="1571625"/>
            <a:ext cx="9150985" cy="432498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文本框 7"/>
          <p:cNvSpPr txBox="1"/>
          <p:nvPr/>
        </p:nvSpPr>
        <p:spPr>
          <a:xfrm>
            <a:off x="3682365" y="6071870"/>
            <a:ext cx="48272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在面临高点之前蓄势充分，可以在突破之前买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97455" y="74930"/>
            <a:ext cx="71970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做龙头的分歧和</a:t>
            </a:r>
            <a:r>
              <a:rPr lang="zh-CN" altLang="en-US" sz="32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纠结</a:t>
            </a:r>
            <a:endParaRPr lang="zh-CN" altLang="en-US" sz="32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72790" y="839470"/>
            <a:ext cx="564642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到底是确认了创新高之后买，还是预判创新高之前</a:t>
            </a:r>
            <a:r>
              <a:rPr lang="zh-CN" altLang="en-US"/>
              <a:t>买？</a:t>
            </a:r>
            <a:endParaRPr lang="zh-CN" altLang="en-US"/>
          </a:p>
          <a:p>
            <a:pPr algn="ctr"/>
            <a:r>
              <a:rPr lang="en-US" altLang="zh-CN"/>
              <a:t>——</a:t>
            </a:r>
            <a:r>
              <a:rPr lang="zh-CN" altLang="en-US"/>
              <a:t>取决于面对高点的</a:t>
            </a:r>
            <a:r>
              <a:rPr lang="zh-CN" altLang="en-US"/>
              <a:t>状态。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272790" y="6217285"/>
            <a:ext cx="55714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快速拉升较大涨幅后过顶，可以在突破之后回踩再</a:t>
            </a:r>
            <a:r>
              <a:rPr lang="zh-CN" altLang="en-US" b="1">
                <a:solidFill>
                  <a:srgbClr val="FF0000"/>
                </a:solidFill>
              </a:rPr>
              <a:t>买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1345" y="1640840"/>
            <a:ext cx="8449310" cy="442023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1920x1080_17901622059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总猎手1920_1080_179016221157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PLACING_PICTURE_USER_VIEWPORT" val="{&quot;height&quot;:10800,&quot;width&quot;:19200}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8.xml><?xml version="1.0" encoding="utf-8"?>
<p:tagLst xmlns:p="http://schemas.openxmlformats.org/presentationml/2006/main">
  <p:tag name="KSO_WPP_MARK_KEY" val="257877f6-fe8c-4c47-ab4c-274c99a6a791"/>
  <p:tag name="COMMONDATA" val="eyJoZGlkIjoiOWFhYzUwZWNmOTk3M2Y1MTI5MjBiOWM4Y2UyNjJjNzUifQ=="/>
  <p:tag name="commondata" val="eyJoZGlkIjoiNjIxZDM2NzczYzIxNjM3NjQ4OTA5MWY3NTZjMjQ0NWEifQ=="/>
</p:tagLst>
</file>

<file path=ppt/theme/theme1.xml><?xml version="1.0" encoding="utf-8"?>
<a:theme xmlns:a="http://schemas.openxmlformats.org/drawingml/2006/main" name="2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269</Words>
  <Application>WPS 演示</Application>
  <PresentationFormat>宽屏</PresentationFormat>
  <Paragraphs>32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7" baseType="lpstr">
      <vt:lpstr>Arial</vt:lpstr>
      <vt:lpstr>宋体</vt:lpstr>
      <vt:lpstr>Wingdings</vt:lpstr>
      <vt:lpstr>微软雅黑</vt:lpstr>
      <vt:lpstr>Wingdings</vt:lpstr>
      <vt:lpstr>思源黑体 CN Medium</vt:lpstr>
      <vt:lpstr>黑体</vt:lpstr>
      <vt:lpstr>思源黑体 CN Normal</vt:lpstr>
      <vt:lpstr>思源黑体 CN Light</vt:lpstr>
      <vt:lpstr>思源黑体 CN Bold</vt:lpstr>
      <vt:lpstr>Arial Unicode MS</vt:lpstr>
      <vt:lpstr>Calibri</vt:lpstr>
      <vt:lpstr>KSOF954951BB</vt:lpstr>
      <vt:lpstr>Segoe Print</vt:lpstr>
      <vt:lpstr>KSOFD723FC5D</vt:lpstr>
      <vt:lpstr>KSOF618801C0</vt:lpstr>
      <vt:lpstr>KSOFD72470BC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十二猪肠</cp:lastModifiedBy>
  <cp:revision>761</cp:revision>
  <dcterms:created xsi:type="dcterms:W3CDTF">2019-06-19T02:08:00Z</dcterms:created>
  <dcterms:modified xsi:type="dcterms:W3CDTF">2026-09-23T11:20:32Z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39204118F7EF4AD5B9A4AD102A7A1C6A_13</vt:lpwstr>
  </property>
</Properties>
</file>