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6"/>
  </p:notesMasterIdLst>
  <p:handoutMasterIdLst>
    <p:handoutMasterId r:id="rId27"/>
  </p:handoutMasterIdLst>
  <p:sldIdLst>
    <p:sldId id="4166" r:id="rId4"/>
    <p:sldId id="4167" r:id="rId5"/>
    <p:sldId id="4168" r:id="rId6"/>
    <p:sldId id="4591" r:id="rId7"/>
    <p:sldId id="4594" r:id="rId8"/>
    <p:sldId id="4589" r:id="rId9"/>
    <p:sldId id="4595" r:id="rId10"/>
    <p:sldId id="4601" r:id="rId11"/>
    <p:sldId id="4599" r:id="rId12"/>
    <p:sldId id="4600" r:id="rId13"/>
    <p:sldId id="4229" r:id="rId14"/>
    <p:sldId id="4592" r:id="rId15"/>
    <p:sldId id="4590" r:id="rId16"/>
    <p:sldId id="4581" r:id="rId17"/>
    <p:sldId id="4598" r:id="rId18"/>
    <p:sldId id="4183" r:id="rId19"/>
    <p:sldId id="4426" r:id="rId20"/>
    <p:sldId id="4184" r:id="rId21"/>
    <p:sldId id="4209" r:id="rId22"/>
    <p:sldId id="4443" r:id="rId23"/>
    <p:sldId id="4602" r:id="rId24"/>
    <p:sldId id="4603" r:id="rId25"/>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9DA"/>
    <a:srgbClr val="23B253"/>
    <a:srgbClr val="F315F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2" Type="http://schemas.openxmlformats.org/officeDocument/2006/relationships/tags" Target="tags/tag159.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notesMaster" Target="notesMasters/notes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3.xml"/><Relationship Id="rId2" Type="http://schemas.openxmlformats.org/officeDocument/2006/relationships/image" Target="../media/image12.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4.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5.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6.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7.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8.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9.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0.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33.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2.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6.xml"/><Relationship Id="rId1"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0.xml"/><Relationship Id="rId6" Type="http://schemas.openxmlformats.org/officeDocument/2006/relationships/image" Target="../media/image46.png"/><Relationship Id="rId5" Type="http://schemas.openxmlformats.org/officeDocument/2006/relationships/tags" Target="../tags/tag149.xml"/><Relationship Id="rId4" Type="http://schemas.openxmlformats.org/officeDocument/2006/relationships/image" Target="../media/image3.png"/><Relationship Id="rId3" Type="http://schemas.openxmlformats.org/officeDocument/2006/relationships/tags" Target="../tags/tag148.xml"/><Relationship Id="rId2" Type="http://schemas.openxmlformats.org/officeDocument/2006/relationships/image" Target="../media/image1.png"/><Relationship Id="rId1" Type="http://schemas.openxmlformats.org/officeDocument/2006/relationships/tags" Target="../tags/tag147.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4.xml"/><Relationship Id="rId6" Type="http://schemas.openxmlformats.org/officeDocument/2006/relationships/image" Target="../media/image47.png"/><Relationship Id="rId5" Type="http://schemas.openxmlformats.org/officeDocument/2006/relationships/tags" Target="../tags/tag153.xml"/><Relationship Id="rId4" Type="http://schemas.openxmlformats.org/officeDocument/2006/relationships/image" Target="../media/image3.png"/><Relationship Id="rId3" Type="http://schemas.openxmlformats.org/officeDocument/2006/relationships/tags" Target="../tags/tag152.xml"/><Relationship Id="rId2" Type="http://schemas.openxmlformats.org/officeDocument/2006/relationships/image" Target="../media/image1.png"/><Relationship Id="rId1" Type="http://schemas.openxmlformats.org/officeDocument/2006/relationships/tags" Target="../tags/tag151.xml"/></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image" Target="../media/image3.png"/><Relationship Id="rId3" Type="http://schemas.openxmlformats.org/officeDocument/2006/relationships/tags" Target="../tags/tag156.xml"/><Relationship Id="rId2" Type="http://schemas.openxmlformats.org/officeDocument/2006/relationships/image" Target="../media/image1.png"/><Relationship Id="rId1" Type="http://schemas.openxmlformats.org/officeDocument/2006/relationships/tags" Target="../tags/tag1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死叉回档</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波段布局</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2026.9.23</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中期节奏</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t="5171"/>
          <a:stretch>
            <a:fillRect/>
          </a:stretch>
        </p:blipFill>
        <p:spPr>
          <a:xfrm>
            <a:off x="319405" y="861060"/>
            <a:ext cx="10808335" cy="5552440"/>
          </a:xfrm>
          <a:prstGeom prst="rect">
            <a:avLst/>
          </a:prstGeom>
        </p:spPr>
      </p:pic>
      <p:sp>
        <p:nvSpPr>
          <p:cNvPr id="4" name="椭圆 3"/>
          <p:cNvSpPr/>
          <p:nvPr/>
        </p:nvSpPr>
        <p:spPr>
          <a:xfrm>
            <a:off x="8825865" y="2473325"/>
            <a:ext cx="1372235" cy="363855"/>
          </a:xfrm>
          <a:prstGeom prst="ellipse">
            <a:avLst/>
          </a:prstGeom>
          <a:solidFill>
            <a:schemeClr val="accent1">
              <a:alpha val="3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椭圆 4"/>
          <p:cNvSpPr/>
          <p:nvPr/>
        </p:nvSpPr>
        <p:spPr>
          <a:xfrm>
            <a:off x="9579610" y="2109470"/>
            <a:ext cx="1372235" cy="363855"/>
          </a:xfrm>
          <a:prstGeom prst="ellipse">
            <a:avLst/>
          </a:prstGeom>
          <a:solidFill>
            <a:schemeClr val="accent1">
              <a:alpha val="3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短期缩量，死叉回档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184785" y="981075"/>
            <a:ext cx="6997065" cy="5253990"/>
          </a:xfrm>
          <a:prstGeom prst="rect">
            <a:avLst/>
          </a:prstGeom>
          <a:ln>
            <a:solidFill>
              <a:schemeClr val="accent1"/>
            </a:solidFill>
          </a:ln>
        </p:spPr>
      </p:pic>
      <p:sp>
        <p:nvSpPr>
          <p:cNvPr id="6" name="文本框 5"/>
          <p:cNvSpPr txBox="1"/>
          <p:nvPr/>
        </p:nvSpPr>
        <p:spPr>
          <a:xfrm>
            <a:off x="7581900" y="1383030"/>
            <a:ext cx="3408045" cy="2861310"/>
          </a:xfrm>
          <a:prstGeom prst="rect">
            <a:avLst/>
          </a:prstGeom>
          <a:noFill/>
        </p:spPr>
        <p:txBody>
          <a:bodyPr wrap="square" rtlCol="0">
            <a:spAutoFit/>
          </a:bodyPr>
          <a:p>
            <a:r>
              <a:rPr lang="zh-CN" altLang="en-US">
                <a:solidFill>
                  <a:srgbClr val="FF0000"/>
                </a:solidFill>
              </a:rPr>
              <a:t>市场表现：</a:t>
            </a:r>
            <a:endParaRPr lang="en-US" altLang="zh-CN">
              <a:solidFill>
                <a:srgbClr val="FF0000"/>
              </a:solidFill>
            </a:endParaRPr>
          </a:p>
          <a:p>
            <a:r>
              <a:rPr lang="en-US" altLang="zh-CN"/>
              <a:t>1.</a:t>
            </a:r>
            <a:r>
              <a:rPr lang="zh-CN" altLang="en-US"/>
              <a:t>节前缩量效应</a:t>
            </a:r>
            <a:endParaRPr lang="zh-CN" altLang="en-US"/>
          </a:p>
          <a:p>
            <a:r>
              <a:rPr lang="en-US" altLang="zh-CN"/>
              <a:t>2.</a:t>
            </a:r>
            <a:r>
              <a:rPr lang="zh-CN" altLang="en-US"/>
              <a:t>波段死叉回档</a:t>
            </a:r>
            <a:endParaRPr lang="zh-CN" altLang="en-US"/>
          </a:p>
          <a:p>
            <a:r>
              <a:rPr lang="en-US" altLang="zh-CN"/>
              <a:t>3.</a:t>
            </a:r>
            <a:r>
              <a:rPr lang="zh-CN" altLang="en-US"/>
              <a:t>前高承压</a:t>
            </a:r>
            <a:endParaRPr lang="zh-CN" altLang="en-US"/>
          </a:p>
          <a:p>
            <a:endParaRPr lang="zh-CN" altLang="en-US"/>
          </a:p>
          <a:p>
            <a:endParaRPr lang="zh-CN" altLang="en-US"/>
          </a:p>
          <a:p>
            <a:r>
              <a:rPr lang="zh-CN" altLang="en-US">
                <a:solidFill>
                  <a:srgbClr val="FF0000"/>
                </a:solidFill>
              </a:rPr>
              <a:t>个股注意：</a:t>
            </a:r>
            <a:endParaRPr lang="zh-CN" altLang="en-US">
              <a:solidFill>
                <a:srgbClr val="FF0000"/>
              </a:solidFill>
            </a:endParaRPr>
          </a:p>
          <a:p>
            <a:r>
              <a:rPr lang="zh-CN" altLang="en-US">
                <a:solidFill>
                  <a:schemeClr val="tx1"/>
                </a:solidFill>
              </a:rPr>
              <a:t>①涨到前期压力</a:t>
            </a:r>
            <a:endParaRPr lang="zh-CN" altLang="en-US">
              <a:solidFill>
                <a:schemeClr val="tx1"/>
              </a:solidFill>
            </a:endParaRPr>
          </a:p>
          <a:p>
            <a:r>
              <a:rPr lang="zh-CN" altLang="en-US">
                <a:solidFill>
                  <a:schemeClr val="tx1"/>
                </a:solidFill>
              </a:rPr>
              <a:t>②波段涨幅较大死叉回档</a:t>
            </a:r>
            <a:endParaRPr lang="zh-CN" altLang="en-US">
              <a:solidFill>
                <a:schemeClr val="tx1"/>
              </a:solidFill>
            </a:endParaRPr>
          </a:p>
          <a:p>
            <a:endParaRPr lang="zh-CN" altLang="en-US">
              <a:solidFill>
                <a:schemeClr val="tx1"/>
              </a:solidFill>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筑底突破</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黄金三角</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9" name="图片 8" descr="行情的阶段（2021）"/>
          <p:cNvPicPr>
            <a:picLocks noChangeAspect="1"/>
          </p:cNvPicPr>
          <p:nvPr/>
        </p:nvPicPr>
        <p:blipFill>
          <a:blip r:embed="rId1"/>
          <a:stretch>
            <a:fillRect/>
          </a:stretch>
        </p:blipFill>
        <p:spPr>
          <a:xfrm>
            <a:off x="7249795" y="960755"/>
            <a:ext cx="4671695" cy="2602230"/>
          </a:xfrm>
          <a:prstGeom prst="rect">
            <a:avLst/>
          </a:prstGeom>
          <a:ln>
            <a:solidFill>
              <a:schemeClr val="accent1"/>
            </a:solidFill>
          </a:ln>
        </p:spPr>
      </p:pic>
      <p:sp>
        <p:nvSpPr>
          <p:cNvPr id="10" name="椭圆 9"/>
          <p:cNvSpPr/>
          <p:nvPr/>
        </p:nvSpPr>
        <p:spPr>
          <a:xfrm>
            <a:off x="9440545" y="2038985"/>
            <a:ext cx="1048385" cy="941070"/>
          </a:xfrm>
          <a:prstGeom prst="ellipse">
            <a:avLst/>
          </a:prstGeom>
          <a:solidFill>
            <a:schemeClr val="accent1">
              <a:alpha val="4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7179310" y="3851910"/>
            <a:ext cx="5012690" cy="645160"/>
          </a:xfrm>
          <a:prstGeom prst="rect">
            <a:avLst/>
          </a:prstGeom>
          <a:noFill/>
        </p:spPr>
        <p:txBody>
          <a:bodyPr wrap="square" rtlCol="0">
            <a:spAutoFit/>
          </a:bodyPr>
          <a:p>
            <a:r>
              <a:rPr lang="zh-CN" altLang="en-US">
                <a:solidFill>
                  <a:srgbClr val="0029DA"/>
                </a:solidFill>
              </a:rPr>
              <a:t>顶部阶段：</a:t>
            </a:r>
            <a:r>
              <a:rPr lang="zh-CN" altLang="en-US"/>
              <a:t>破位止损分批卖</a:t>
            </a:r>
            <a:endParaRPr lang="zh-CN" altLang="en-US"/>
          </a:p>
          <a:p>
            <a:r>
              <a:rPr lang="zh-CN" altLang="en-US">
                <a:solidFill>
                  <a:srgbClr val="FF0000"/>
                </a:solidFill>
              </a:rPr>
              <a:t>底部阶段：</a:t>
            </a:r>
            <a:r>
              <a:rPr lang="zh-CN" altLang="en-US"/>
              <a:t>不轻易止损，等待修复，卖在反弹。</a:t>
            </a:r>
            <a:endParaRPr lang="zh-CN" altLang="en-US"/>
          </a:p>
        </p:txBody>
      </p:sp>
      <p:pic>
        <p:nvPicPr>
          <p:cNvPr id="3" name="图片 2"/>
          <p:cNvPicPr>
            <a:picLocks noChangeAspect="1"/>
          </p:cNvPicPr>
          <p:nvPr/>
        </p:nvPicPr>
        <p:blipFill>
          <a:blip r:embed="rId2"/>
          <a:srcRect t="1570" r="661"/>
          <a:stretch>
            <a:fillRect/>
          </a:stretch>
        </p:blipFill>
        <p:spPr>
          <a:xfrm>
            <a:off x="213995" y="960755"/>
            <a:ext cx="6965315" cy="5017135"/>
          </a:xfrm>
          <a:prstGeom prst="rect">
            <a:avLst/>
          </a:prstGeom>
          <a:ln>
            <a:solidFill>
              <a:schemeClr val="accent1"/>
            </a:solidFill>
          </a:ln>
        </p:spPr>
      </p:pic>
      <p:sp>
        <p:nvSpPr>
          <p:cNvPr id="5" name="文本框 4"/>
          <p:cNvSpPr txBox="1"/>
          <p:nvPr/>
        </p:nvSpPr>
        <p:spPr>
          <a:xfrm>
            <a:off x="1814830" y="3794760"/>
            <a:ext cx="3945890" cy="368300"/>
          </a:xfrm>
          <a:prstGeom prst="rect">
            <a:avLst/>
          </a:prstGeom>
          <a:noFill/>
        </p:spPr>
        <p:txBody>
          <a:bodyPr wrap="square" rtlCol="0">
            <a:spAutoFit/>
          </a:bodyPr>
          <a:p>
            <a:r>
              <a:rPr lang="zh-CN" altLang="en-US">
                <a:highlight>
                  <a:srgbClr val="FFFF00"/>
                </a:highlight>
              </a:rPr>
              <a:t>黄金三角：突破</a:t>
            </a:r>
            <a:r>
              <a:rPr lang="en-US" altLang="zh-CN">
                <a:highlight>
                  <a:srgbClr val="FFFF00"/>
                </a:highlight>
              </a:rPr>
              <a:t>60</a:t>
            </a:r>
            <a:r>
              <a:rPr lang="zh-CN" altLang="en-US">
                <a:highlight>
                  <a:srgbClr val="FFFF00"/>
                </a:highlight>
              </a:rPr>
              <a:t>日线</a:t>
            </a:r>
            <a:r>
              <a:rPr lang="en-US" altLang="zh-CN">
                <a:highlight>
                  <a:srgbClr val="FFFF00"/>
                </a:highlight>
              </a:rPr>
              <a:t>+</a:t>
            </a:r>
            <a:r>
              <a:rPr lang="zh-CN" altLang="en-US">
                <a:highlight>
                  <a:srgbClr val="FFFF00"/>
                </a:highlight>
              </a:rPr>
              <a:t>资金翻红</a:t>
            </a:r>
            <a:endParaRPr lang="zh-CN" altLang="en-US">
              <a:highlight>
                <a:srgbClr val="FFFF00"/>
              </a:highlight>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前期压力，强弱分化</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618490" y="780415"/>
            <a:ext cx="4901565" cy="273939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618490" y="3622040"/>
            <a:ext cx="4901565" cy="2742565"/>
          </a:xfrm>
          <a:prstGeom prst="rect">
            <a:avLst/>
          </a:prstGeom>
          <a:ln>
            <a:solidFill>
              <a:schemeClr val="accent1"/>
            </a:solidFill>
          </a:ln>
        </p:spPr>
      </p:pic>
      <p:sp>
        <p:nvSpPr>
          <p:cNvPr id="6" name="文本框 5"/>
          <p:cNvSpPr txBox="1"/>
          <p:nvPr/>
        </p:nvSpPr>
        <p:spPr>
          <a:xfrm>
            <a:off x="2294255" y="1829435"/>
            <a:ext cx="2762250" cy="368300"/>
          </a:xfrm>
          <a:prstGeom prst="rect">
            <a:avLst/>
          </a:prstGeom>
          <a:noFill/>
        </p:spPr>
        <p:txBody>
          <a:bodyPr wrap="square" rtlCol="0">
            <a:spAutoFit/>
          </a:bodyPr>
          <a:p>
            <a:r>
              <a:rPr lang="zh-CN" altLang="en-US">
                <a:highlight>
                  <a:srgbClr val="FFFF00"/>
                </a:highlight>
              </a:rPr>
              <a:t>控盘股到前期压力</a:t>
            </a:r>
            <a:endParaRPr lang="zh-CN" altLang="en-US">
              <a:highlight>
                <a:srgbClr val="FFFF00"/>
              </a:highlight>
            </a:endParaRPr>
          </a:p>
        </p:txBody>
      </p:sp>
      <p:pic>
        <p:nvPicPr>
          <p:cNvPr id="10" name="图片 9"/>
          <p:cNvPicPr>
            <a:picLocks noChangeAspect="1"/>
          </p:cNvPicPr>
          <p:nvPr/>
        </p:nvPicPr>
        <p:blipFill>
          <a:blip r:embed="rId3"/>
          <a:stretch>
            <a:fillRect/>
          </a:stretch>
        </p:blipFill>
        <p:spPr>
          <a:xfrm>
            <a:off x="6032500" y="780415"/>
            <a:ext cx="4925060" cy="2739390"/>
          </a:xfrm>
          <a:prstGeom prst="rect">
            <a:avLst/>
          </a:prstGeom>
          <a:ln>
            <a:solidFill>
              <a:schemeClr val="accent1"/>
            </a:solidFill>
          </a:ln>
        </p:spPr>
      </p:pic>
      <p:sp>
        <p:nvSpPr>
          <p:cNvPr id="11" name="文本框 10"/>
          <p:cNvSpPr txBox="1"/>
          <p:nvPr/>
        </p:nvSpPr>
        <p:spPr>
          <a:xfrm>
            <a:off x="6683375" y="1305560"/>
            <a:ext cx="3301365" cy="368300"/>
          </a:xfrm>
          <a:prstGeom prst="rect">
            <a:avLst/>
          </a:prstGeom>
          <a:noFill/>
        </p:spPr>
        <p:txBody>
          <a:bodyPr wrap="square" rtlCol="0">
            <a:spAutoFit/>
          </a:bodyPr>
          <a:p>
            <a:r>
              <a:rPr lang="zh-CN" altLang="en-US">
                <a:highlight>
                  <a:srgbClr val="FFFF00"/>
                </a:highlight>
              </a:rPr>
              <a:t>控盘股突破前期压力</a:t>
            </a:r>
            <a:endParaRPr lang="zh-CN" altLang="en-US">
              <a:highlight>
                <a:srgbClr val="FFFF00"/>
              </a:highlight>
            </a:endParaRPr>
          </a:p>
        </p:txBody>
      </p:sp>
      <p:pic>
        <p:nvPicPr>
          <p:cNvPr id="12" name="图片 11"/>
          <p:cNvPicPr>
            <a:picLocks noChangeAspect="1"/>
          </p:cNvPicPr>
          <p:nvPr/>
        </p:nvPicPr>
        <p:blipFill>
          <a:blip r:embed="rId4"/>
          <a:stretch>
            <a:fillRect/>
          </a:stretch>
        </p:blipFill>
        <p:spPr>
          <a:xfrm>
            <a:off x="6032500" y="3622040"/>
            <a:ext cx="4925695" cy="2722880"/>
          </a:xfrm>
          <a:prstGeom prst="rect">
            <a:avLst/>
          </a:prstGeom>
          <a:ln>
            <a:solidFill>
              <a:schemeClr val="accent1"/>
            </a:solidFill>
          </a:ln>
        </p:spPr>
      </p:pic>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模式：黄金三角回档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a:picLocks noChangeAspect="1"/>
          </p:cNvPicPr>
          <p:nvPr/>
        </p:nvPicPr>
        <p:blipFill>
          <a:blip r:embed="rId1"/>
          <a:stretch>
            <a:fillRect/>
          </a:stretch>
        </p:blipFill>
        <p:spPr>
          <a:xfrm>
            <a:off x="83820" y="1003935"/>
            <a:ext cx="5253990" cy="4999990"/>
          </a:xfrm>
          <a:prstGeom prst="rect">
            <a:avLst/>
          </a:prstGeom>
          <a:ln>
            <a:solidFill>
              <a:schemeClr val="accent1"/>
            </a:solidFill>
          </a:ln>
        </p:spPr>
      </p:pic>
      <p:pic>
        <p:nvPicPr>
          <p:cNvPr id="4" name="图片 3"/>
          <p:cNvPicPr/>
          <p:nvPr/>
        </p:nvPicPr>
        <p:blipFill>
          <a:blip r:embed="rId2"/>
          <a:stretch>
            <a:fillRect/>
          </a:stretch>
        </p:blipFill>
        <p:spPr>
          <a:xfrm>
            <a:off x="3526790" y="2677160"/>
            <a:ext cx="4003040" cy="2607945"/>
          </a:xfrm>
          <a:prstGeom prst="rect">
            <a:avLst/>
          </a:prstGeom>
          <a:ln>
            <a:solidFill>
              <a:schemeClr val="accent1"/>
            </a:solidFill>
          </a:ln>
        </p:spPr>
      </p:pic>
      <p:pic>
        <p:nvPicPr>
          <p:cNvPr id="8" name="图片 7"/>
          <p:cNvPicPr>
            <a:picLocks noChangeAspect="1"/>
          </p:cNvPicPr>
          <p:nvPr/>
        </p:nvPicPr>
        <p:blipFill>
          <a:blip r:embed="rId3"/>
          <a:stretch>
            <a:fillRect/>
          </a:stretch>
        </p:blipFill>
        <p:spPr>
          <a:xfrm>
            <a:off x="7112000" y="1082040"/>
            <a:ext cx="4907280" cy="4563110"/>
          </a:xfrm>
          <a:prstGeom prst="rect">
            <a:avLst/>
          </a:prstGeom>
          <a:ln>
            <a:solidFill>
              <a:schemeClr val="accent1"/>
            </a:solidFill>
          </a:ln>
        </p:spPr>
      </p:pic>
      <p:sp>
        <p:nvSpPr>
          <p:cNvPr id="9" name="文本框 8"/>
          <p:cNvSpPr txBox="1"/>
          <p:nvPr/>
        </p:nvSpPr>
        <p:spPr>
          <a:xfrm>
            <a:off x="709295" y="1316355"/>
            <a:ext cx="2075180" cy="645160"/>
          </a:xfrm>
          <a:prstGeom prst="rect">
            <a:avLst/>
          </a:prstGeom>
          <a:noFill/>
        </p:spPr>
        <p:txBody>
          <a:bodyPr wrap="square" rtlCol="0">
            <a:spAutoFit/>
          </a:bodyPr>
          <a:p>
            <a:r>
              <a:rPr lang="zh-CN" altLang="en-US">
                <a:highlight>
                  <a:srgbClr val="FFFF00"/>
                </a:highlight>
              </a:rPr>
              <a:t>突破</a:t>
            </a:r>
            <a:r>
              <a:rPr lang="en-US" altLang="zh-CN">
                <a:highlight>
                  <a:srgbClr val="FFFF00"/>
                </a:highlight>
              </a:rPr>
              <a:t>60</a:t>
            </a:r>
            <a:r>
              <a:rPr lang="zh-CN" altLang="en-US">
                <a:highlight>
                  <a:srgbClr val="FFFF00"/>
                </a:highlight>
              </a:rPr>
              <a:t>日线</a:t>
            </a:r>
            <a:endParaRPr lang="zh-CN" altLang="en-US">
              <a:highlight>
                <a:srgbClr val="FFFF00"/>
              </a:highlight>
            </a:endParaRPr>
          </a:p>
          <a:p>
            <a:r>
              <a:rPr lang="zh-CN" altLang="en-US">
                <a:highlight>
                  <a:srgbClr val="FFFF00"/>
                </a:highlight>
              </a:rPr>
              <a:t>回档资金走强</a:t>
            </a:r>
            <a:endParaRPr lang="zh-CN" altLang="en-US">
              <a:highlight>
                <a:srgbClr val="FFFF00"/>
              </a:highlight>
            </a:endParaRPr>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主线淘金（</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60</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分级别）</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259715" y="899160"/>
            <a:ext cx="4209415" cy="3875405"/>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5256530" y="899160"/>
            <a:ext cx="4220845" cy="3875405"/>
          </a:xfrm>
          <a:prstGeom prst="rect">
            <a:avLst/>
          </a:prstGeom>
          <a:ln>
            <a:solidFill>
              <a:schemeClr val="accent1"/>
            </a:solidFill>
          </a:ln>
        </p:spPr>
      </p:pic>
      <p:pic>
        <p:nvPicPr>
          <p:cNvPr id="8" name="图片 7"/>
          <p:cNvPicPr>
            <a:picLocks noChangeAspect="1"/>
          </p:cNvPicPr>
          <p:nvPr/>
        </p:nvPicPr>
        <p:blipFill>
          <a:blip r:embed="rId3"/>
          <a:stretch>
            <a:fillRect/>
          </a:stretch>
        </p:blipFill>
        <p:spPr>
          <a:xfrm>
            <a:off x="3151505" y="5052060"/>
            <a:ext cx="4338320" cy="1214120"/>
          </a:xfrm>
          <a:prstGeom prst="rect">
            <a:avLst/>
          </a:prstGeom>
          <a:ln>
            <a:solidFill>
              <a:schemeClr val="accent1"/>
            </a:solidFill>
          </a:ln>
        </p:spPr>
      </p:pic>
      <p:sp>
        <p:nvSpPr>
          <p:cNvPr id="9" name="椭圆 8"/>
          <p:cNvSpPr/>
          <p:nvPr/>
        </p:nvSpPr>
        <p:spPr>
          <a:xfrm>
            <a:off x="2282190" y="1276350"/>
            <a:ext cx="333375" cy="391795"/>
          </a:xfrm>
          <a:prstGeom prst="ellipse">
            <a:avLst/>
          </a:prstGeom>
          <a:solidFill>
            <a:schemeClr val="accent1">
              <a:alpha val="3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主线淘金</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（日线级别）</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749550" y="4949190"/>
            <a:ext cx="5269865" cy="130810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603885" y="850900"/>
            <a:ext cx="4851400" cy="3876040"/>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5632450" y="850900"/>
            <a:ext cx="3727450" cy="3876040"/>
          </a:xfrm>
          <a:prstGeom prst="rect">
            <a:avLst/>
          </a:prstGeom>
          <a:ln>
            <a:solidFill>
              <a:schemeClr val="accent1"/>
            </a:solidFill>
          </a:ln>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医药（控盘双突破）</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l="9249" t="205" r="-11" b="-205"/>
          <a:stretch>
            <a:fillRect/>
          </a:stretch>
        </p:blipFill>
        <p:spPr>
          <a:xfrm>
            <a:off x="149225" y="842645"/>
            <a:ext cx="5184775" cy="4034155"/>
          </a:xfrm>
          <a:prstGeom prst="rect">
            <a:avLst/>
          </a:prstGeom>
          <a:ln>
            <a:solidFill>
              <a:schemeClr val="accent1"/>
            </a:solidFill>
          </a:ln>
        </p:spPr>
      </p:pic>
      <p:pic>
        <p:nvPicPr>
          <p:cNvPr id="6" name="图片 5"/>
          <p:cNvPicPr>
            <a:picLocks noChangeAspect="1"/>
          </p:cNvPicPr>
          <p:nvPr/>
        </p:nvPicPr>
        <p:blipFill>
          <a:blip r:embed="rId2"/>
          <a:srcRect l="1018" t="7087"/>
          <a:stretch>
            <a:fillRect/>
          </a:stretch>
        </p:blipFill>
        <p:spPr>
          <a:xfrm>
            <a:off x="4286885" y="2085340"/>
            <a:ext cx="3355340" cy="3330575"/>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7814945" y="3775710"/>
            <a:ext cx="3763010" cy="2537460"/>
          </a:xfrm>
          <a:prstGeom prst="rect">
            <a:avLst/>
          </a:prstGeom>
          <a:ln>
            <a:solidFill>
              <a:schemeClr val="accent1"/>
            </a:solidFill>
          </a:ln>
        </p:spPr>
      </p:pic>
      <p:pic>
        <p:nvPicPr>
          <p:cNvPr id="8" name="图片 7"/>
          <p:cNvPicPr>
            <a:picLocks noChangeAspect="1"/>
          </p:cNvPicPr>
          <p:nvPr/>
        </p:nvPicPr>
        <p:blipFill>
          <a:blip r:embed="rId4"/>
          <a:stretch>
            <a:fillRect/>
          </a:stretch>
        </p:blipFill>
        <p:spPr>
          <a:xfrm>
            <a:off x="7814945" y="768350"/>
            <a:ext cx="3763645" cy="2917190"/>
          </a:xfrm>
          <a:prstGeom prst="rect">
            <a:avLst/>
          </a:prstGeom>
          <a:ln>
            <a:solidFill>
              <a:schemeClr val="accent1"/>
            </a:solidFill>
          </a:ln>
        </p:spPr>
      </p:pic>
      <p:sp>
        <p:nvSpPr>
          <p:cNvPr id="11" name="文本框 10"/>
          <p:cNvSpPr txBox="1"/>
          <p:nvPr/>
        </p:nvSpPr>
        <p:spPr>
          <a:xfrm>
            <a:off x="2380615" y="5628005"/>
            <a:ext cx="4770120" cy="368300"/>
          </a:xfrm>
          <a:prstGeom prst="rect">
            <a:avLst/>
          </a:prstGeom>
          <a:noFill/>
        </p:spPr>
        <p:txBody>
          <a:bodyPr wrap="square" rtlCol="0">
            <a:spAutoFit/>
          </a:bodyPr>
          <a:p>
            <a:r>
              <a:rPr lang="zh-CN" altLang="en-US">
                <a:highlight>
                  <a:srgbClr val="FFFF00"/>
                </a:highlight>
              </a:rPr>
              <a:t>大盘黄色</a:t>
            </a:r>
            <a:r>
              <a:rPr lang="en-US" altLang="zh-CN">
                <a:highlight>
                  <a:srgbClr val="FFFF00"/>
                </a:highlight>
              </a:rPr>
              <a:t>B</a:t>
            </a:r>
            <a:r>
              <a:rPr lang="zh-CN" altLang="en-US">
                <a:highlight>
                  <a:srgbClr val="FFFF00"/>
                </a:highlight>
              </a:rPr>
              <a:t>点，控盘双突破选股思路</a:t>
            </a:r>
            <a:endParaRPr lang="zh-CN" altLang="en-US">
              <a:highlight>
                <a:srgbClr val="FFFF00"/>
              </a:highlight>
            </a:endParaRPr>
          </a:p>
        </p:txBody>
      </p:sp>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机器人：</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T+3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回档（</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9.21</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363855" y="768350"/>
            <a:ext cx="5323205" cy="532320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5003165" y="1436370"/>
            <a:ext cx="4140835" cy="3236595"/>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8105140" y="2908935"/>
            <a:ext cx="3627755" cy="3399790"/>
          </a:xfrm>
          <a:prstGeom prst="rect">
            <a:avLst/>
          </a:prstGeom>
          <a:ln>
            <a:solidFill>
              <a:schemeClr val="accent1"/>
            </a:solidFill>
          </a:ln>
        </p:spPr>
      </p:pic>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控盘风格启动（科技</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50</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文本框 8"/>
          <p:cNvSpPr txBox="1"/>
          <p:nvPr/>
        </p:nvSpPr>
        <p:spPr>
          <a:xfrm>
            <a:off x="11426190" y="2538095"/>
            <a:ext cx="4064000" cy="368300"/>
          </a:xfrm>
          <a:prstGeom prst="rect">
            <a:avLst/>
          </a:prstGeom>
          <a:noFill/>
        </p:spPr>
        <p:txBody>
          <a:bodyPr wrap="square" rtlCol="0">
            <a:spAutoFit/>
          </a:bodyPr>
          <a:p>
            <a:endParaRPr lang="zh-CN" altLang="en-US"/>
          </a:p>
        </p:txBody>
      </p:sp>
      <p:pic>
        <p:nvPicPr>
          <p:cNvPr id="6" name="图片 5"/>
          <p:cNvPicPr>
            <a:picLocks noChangeAspect="1"/>
          </p:cNvPicPr>
          <p:nvPr/>
        </p:nvPicPr>
        <p:blipFill>
          <a:blip r:embed="rId1"/>
          <a:srcRect t="5044"/>
          <a:stretch>
            <a:fillRect/>
          </a:stretch>
        </p:blipFill>
        <p:spPr>
          <a:xfrm>
            <a:off x="821690" y="876935"/>
            <a:ext cx="9999345" cy="5482590"/>
          </a:xfrm>
          <a:prstGeom prst="rect">
            <a:avLst/>
          </a:prstGeom>
          <a:ln>
            <a:solidFill>
              <a:schemeClr val="accent1"/>
            </a:solidFill>
          </a:ln>
        </p:spPr>
      </p:pic>
      <p:sp>
        <p:nvSpPr>
          <p:cNvPr id="7" name="文本框 6"/>
          <p:cNvSpPr txBox="1"/>
          <p:nvPr/>
        </p:nvSpPr>
        <p:spPr>
          <a:xfrm>
            <a:off x="3456305" y="3584575"/>
            <a:ext cx="3281680" cy="645160"/>
          </a:xfrm>
          <a:prstGeom prst="rect">
            <a:avLst/>
          </a:prstGeom>
          <a:noFill/>
        </p:spPr>
        <p:txBody>
          <a:bodyPr wrap="square" rtlCol="0">
            <a:spAutoFit/>
          </a:bodyPr>
          <a:p>
            <a:r>
              <a:rPr lang="zh-CN" altLang="en-US">
                <a:highlight>
                  <a:srgbClr val="FFFF00"/>
                </a:highlight>
              </a:rPr>
              <a:t>控盘科技板块靠前的</a:t>
            </a:r>
            <a:r>
              <a:rPr lang="en-US" altLang="zh-CN">
                <a:highlight>
                  <a:srgbClr val="FFFF00"/>
                </a:highlight>
              </a:rPr>
              <a:t>50</a:t>
            </a:r>
            <a:r>
              <a:rPr lang="zh-CN" altLang="en-US">
                <a:highlight>
                  <a:srgbClr val="FFFF00"/>
                </a:highlight>
              </a:rPr>
              <a:t>只股票有轮动补涨机会（科技</a:t>
            </a:r>
            <a:r>
              <a:rPr lang="en-US" altLang="zh-CN">
                <a:highlight>
                  <a:srgbClr val="FFFF00"/>
                </a:highlight>
              </a:rPr>
              <a:t>50</a:t>
            </a:r>
            <a:r>
              <a:rPr lang="zh-CN" altLang="en-US">
                <a:highlight>
                  <a:srgbClr val="FFFF00"/>
                </a:highlight>
              </a:rPr>
              <a:t>）</a:t>
            </a:r>
            <a:endParaRPr lang="zh-CN" altLang="en-US">
              <a:highlight>
                <a:srgbClr val="FFFF00"/>
              </a:highlight>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控盘趋势慢牛（接上页选股）</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文本框 8"/>
          <p:cNvSpPr txBox="1"/>
          <p:nvPr/>
        </p:nvSpPr>
        <p:spPr>
          <a:xfrm>
            <a:off x="11426190" y="2538095"/>
            <a:ext cx="4064000" cy="368300"/>
          </a:xfrm>
          <a:prstGeom prst="rect">
            <a:avLst/>
          </a:prstGeom>
          <a:noFill/>
        </p:spPr>
        <p:txBody>
          <a:bodyPr wrap="square" rtlCol="0">
            <a:spAutoFit/>
          </a:bodyPr>
          <a:p>
            <a:endParaRPr lang="zh-CN" altLang="en-US"/>
          </a:p>
        </p:txBody>
      </p:sp>
      <p:pic>
        <p:nvPicPr>
          <p:cNvPr id="3" name="图片 2"/>
          <p:cNvPicPr>
            <a:picLocks noChangeAspect="1"/>
          </p:cNvPicPr>
          <p:nvPr/>
        </p:nvPicPr>
        <p:blipFill>
          <a:blip r:embed="rId1"/>
          <a:stretch>
            <a:fillRect/>
          </a:stretch>
        </p:blipFill>
        <p:spPr>
          <a:xfrm>
            <a:off x="242570" y="856615"/>
            <a:ext cx="4427855" cy="373126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3691255" y="1445895"/>
            <a:ext cx="4068445" cy="3855085"/>
          </a:xfrm>
          <a:prstGeom prst="rect">
            <a:avLst/>
          </a:prstGeom>
          <a:ln>
            <a:solidFill>
              <a:schemeClr val="accent1"/>
            </a:solidFill>
          </a:ln>
        </p:spPr>
      </p:pic>
      <p:pic>
        <p:nvPicPr>
          <p:cNvPr id="7" name="图片 6"/>
          <p:cNvPicPr>
            <a:picLocks noChangeAspect="1"/>
          </p:cNvPicPr>
          <p:nvPr/>
        </p:nvPicPr>
        <p:blipFill>
          <a:blip r:embed="rId3"/>
          <a:stretch>
            <a:fillRect/>
          </a:stretch>
        </p:blipFill>
        <p:spPr>
          <a:xfrm>
            <a:off x="6873240" y="2432685"/>
            <a:ext cx="4535170" cy="3730625"/>
          </a:xfrm>
          <a:prstGeom prst="rect">
            <a:avLst/>
          </a:prstGeom>
          <a:ln>
            <a:solidFill>
              <a:schemeClr val="accent1"/>
            </a:solidFill>
          </a:ln>
        </p:spPr>
      </p:pic>
      <p:sp>
        <p:nvSpPr>
          <p:cNvPr id="8" name="文本框 7"/>
          <p:cNvSpPr txBox="1"/>
          <p:nvPr/>
        </p:nvSpPr>
        <p:spPr>
          <a:xfrm>
            <a:off x="889635" y="3045460"/>
            <a:ext cx="1952625" cy="368300"/>
          </a:xfrm>
          <a:prstGeom prst="rect">
            <a:avLst/>
          </a:prstGeom>
          <a:noFill/>
        </p:spPr>
        <p:txBody>
          <a:bodyPr wrap="square" rtlCol="0">
            <a:spAutoFit/>
          </a:bodyPr>
          <a:p>
            <a:r>
              <a:rPr lang="zh-CN" altLang="en-US">
                <a:highlight>
                  <a:srgbClr val="FFFF00"/>
                </a:highlight>
              </a:rPr>
              <a:t>①控盘波段</a:t>
            </a:r>
            <a:endParaRPr lang="zh-CN" altLang="en-US">
              <a:highlight>
                <a:srgbClr val="FFFF00"/>
              </a:highlight>
            </a:endParaRPr>
          </a:p>
        </p:txBody>
      </p:sp>
      <p:sp>
        <p:nvSpPr>
          <p:cNvPr id="10" name="文本框 9"/>
          <p:cNvSpPr txBox="1"/>
          <p:nvPr/>
        </p:nvSpPr>
        <p:spPr>
          <a:xfrm>
            <a:off x="3910965" y="3129915"/>
            <a:ext cx="1934845" cy="368300"/>
          </a:xfrm>
          <a:prstGeom prst="rect">
            <a:avLst/>
          </a:prstGeom>
          <a:noFill/>
        </p:spPr>
        <p:txBody>
          <a:bodyPr wrap="square" rtlCol="0">
            <a:spAutoFit/>
          </a:bodyPr>
          <a:p>
            <a:r>
              <a:rPr lang="zh-CN" altLang="en-US">
                <a:highlight>
                  <a:srgbClr val="FFFF00"/>
                </a:highlight>
              </a:rPr>
              <a:t>②控盘慢牛</a:t>
            </a:r>
            <a:endParaRPr lang="zh-CN" altLang="en-US">
              <a:highlight>
                <a:srgbClr val="FFFF00"/>
              </a:highlight>
            </a:endParaRPr>
          </a:p>
        </p:txBody>
      </p:sp>
      <p:sp>
        <p:nvSpPr>
          <p:cNvPr id="11" name="文本框 10"/>
          <p:cNvSpPr txBox="1"/>
          <p:nvPr/>
        </p:nvSpPr>
        <p:spPr>
          <a:xfrm>
            <a:off x="8075930" y="4442460"/>
            <a:ext cx="2675890" cy="368300"/>
          </a:xfrm>
          <a:prstGeom prst="rect">
            <a:avLst/>
          </a:prstGeom>
          <a:noFill/>
        </p:spPr>
        <p:txBody>
          <a:bodyPr wrap="square" rtlCol="0">
            <a:spAutoFit/>
          </a:bodyPr>
          <a:p>
            <a:r>
              <a:rPr lang="zh-CN" altLang="en-US">
                <a:highlight>
                  <a:srgbClr val="FFFF00"/>
                </a:highlight>
              </a:rPr>
              <a:t>③控盘补涨</a:t>
            </a:r>
            <a:endParaRPr lang="zh-CN" altLang="en-US">
              <a:highlight>
                <a:srgbClr val="FFFF00"/>
              </a:highlight>
            </a:endParaRPr>
          </a:p>
        </p:txBody>
      </p:sp>
      <p:sp>
        <p:nvSpPr>
          <p:cNvPr id="12" name="文本框 11"/>
          <p:cNvSpPr txBox="1"/>
          <p:nvPr/>
        </p:nvSpPr>
        <p:spPr>
          <a:xfrm>
            <a:off x="367665" y="5418455"/>
            <a:ext cx="6505575" cy="368300"/>
          </a:xfrm>
          <a:prstGeom prst="rect">
            <a:avLst/>
          </a:prstGeom>
          <a:noFill/>
        </p:spPr>
        <p:txBody>
          <a:bodyPr wrap="square" rtlCol="0">
            <a:spAutoFit/>
          </a:bodyPr>
          <a:p>
            <a:r>
              <a:rPr lang="zh-CN" altLang="en-US">
                <a:solidFill>
                  <a:srgbClr val="FF0000"/>
                </a:solidFill>
              </a:rPr>
              <a:t>黄色</a:t>
            </a:r>
            <a:r>
              <a:rPr lang="en-US" altLang="zh-CN">
                <a:solidFill>
                  <a:srgbClr val="FF0000"/>
                </a:solidFill>
              </a:rPr>
              <a:t>B</a:t>
            </a:r>
            <a:r>
              <a:rPr lang="zh-CN" altLang="en-US">
                <a:solidFill>
                  <a:srgbClr val="FF0000"/>
                </a:solidFill>
              </a:rPr>
              <a:t>点控盘类开始重新活跃，科技主线资金有望再次启动</a:t>
            </a:r>
            <a:endParaRPr lang="zh-CN" altLang="en-US">
              <a:solidFill>
                <a:srgbClr val="FF0000"/>
              </a:solidFill>
            </a:endParaRPr>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总_1790141510751"/>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1920x1080_1790140389761 - 副本"/>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wm#"/>
  <p:tag name="KSO_WM_TEMPLATE_CATEGORY" val="custom"/>
  <p:tag name="KSO_WM_TEMPLATE_INDEX" val="20205081"/>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wm#"/>
  <p:tag name="KSO_WM_TEMPLATE_CATEGORY" val="custom"/>
  <p:tag name="KSO_WM_TEMPLATE_INDEX" val="20205081"/>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wm#"/>
  <p:tag name="KSO_WM_TEMPLATE_CATEGORY" val="custom"/>
  <p:tag name="KSO_WM_TEMPLATE_INDEX" val="20205081"/>
</p:tagLst>
</file>

<file path=ppt/tags/tag159.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1547</Words>
  <Application>WPS 演示</Application>
  <PresentationFormat>宽屏</PresentationFormat>
  <Paragraphs>154</Paragraphs>
  <Slides>22</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22</vt:i4>
      </vt:variant>
    </vt:vector>
  </HeadingPairs>
  <TitlesOfParts>
    <vt:vector size="35"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C_Hokcheung</cp:lastModifiedBy>
  <cp:revision>1378</cp:revision>
  <dcterms:created xsi:type="dcterms:W3CDTF">2019-06-19T02:08:00Z</dcterms:created>
  <dcterms:modified xsi:type="dcterms:W3CDTF">2026-09-23T09:29:05Z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67F8E99CA25843CDBAFD0150A9FB820A</vt:lpwstr>
  </property>
</Properties>
</file>