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46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5" r:id="rId3"/>
    <p:sldId id="586" r:id="rId4"/>
    <p:sldId id="633" r:id="rId6"/>
    <p:sldId id="602" r:id="rId7"/>
    <p:sldId id="653" r:id="rId8"/>
    <p:sldId id="660" r:id="rId9"/>
    <p:sldId id="634" r:id="rId10"/>
    <p:sldId id="629" r:id="rId11"/>
    <p:sldId id="665" r:id="rId12"/>
    <p:sldId id="663" r:id="rId13"/>
    <p:sldId id="658" r:id="rId14"/>
    <p:sldId id="664" r:id="rId15"/>
    <p:sldId id="656" r:id="rId16"/>
    <p:sldId id="635" r:id="rId17"/>
    <p:sldId id="631" r:id="rId18"/>
    <p:sldId id="272" r:id="rId19"/>
    <p:sldId id="666" r:id="rId20"/>
    <p:sldId id="667" r:id="rId21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2" userDrawn="1">
          <p15:clr>
            <a:srgbClr val="A4A3A4"/>
          </p15:clr>
        </p15:guide>
        <p15:guide id="2" pos="3739" userDrawn="1">
          <p15:clr>
            <a:srgbClr val="A4A3A4"/>
          </p15:clr>
        </p15:guide>
        <p15:guide id="3" pos="48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0" clrIdx="0"/>
  <p:cmAuthor id="2" name="幸全" initials="幸全" lastIdx="0" clrIdx="1"/>
  <p:cmAuthor id="3" name="作者" initials="A" lastIdx="0" clrIdx="2"/>
  <p:cmAuthor id="4" name="Mia Vida Villanueva" initials="MVV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22"/>
        <p:guide pos="3739"/>
        <p:guide pos="488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47.xml"/><Relationship Id="rId27" Type="http://schemas.openxmlformats.org/officeDocument/2006/relationships/customXml" Target="../customXml/item1.xml"/><Relationship Id="rId26" Type="http://schemas.openxmlformats.org/officeDocument/2006/relationships/customXmlProps" Target="../customXml/itemProps46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14.png"/><Relationship Id="rId7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tags" Target="../tags/tag8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635" y="6544310"/>
            <a:ext cx="121907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经传多赢资深投顾：叶译枫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                                                                    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2400300" y="6421120"/>
            <a:ext cx="27120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A1120624100003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A20250618009513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:A112061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309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12)观点基于软件数据和理论模型分析，仅供参考，不构成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ce4bdb768f5b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607935" y="6416040"/>
            <a:ext cx="4113530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74D93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经过我们的努力 · 把知识与财富传递到您的手中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74D93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 descr="00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6180" y="179070"/>
            <a:ext cx="1383030" cy="300355"/>
          </a:xfrm>
          <a:prstGeom prst="rect">
            <a:avLst/>
          </a:prstGeom>
        </p:spPr>
      </p:pic>
      <p:sp>
        <p:nvSpPr>
          <p:cNvPr id="13" name="文本占位符 7"/>
          <p:cNvSpPr>
            <a:spLocks noGrp="1"/>
          </p:cNvSpPr>
          <p:nvPr userDrawn="1"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rgbClr val="4E60D4"/>
                    </a:gs>
                    <a:gs pos="0">
                      <a:srgbClr val="5825C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 userDrawn="1"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500"/>
              </a:spcBef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179830" y="1266190"/>
            <a:ext cx="9764378" cy="0"/>
            <a:chOff x="1179830" y="1653540"/>
            <a:chExt cx="9764378" cy="0"/>
          </a:xfrm>
        </p:grpSpPr>
        <p:cxnSp>
          <p:nvCxnSpPr>
            <p:cNvPr id="16" name="直接连接符 15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 userDrawn="1"/>
        </p:nvSpPr>
        <p:spPr>
          <a:xfrm>
            <a:off x="579755" y="6446281"/>
            <a:ext cx="64484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000" dirty="0">
                <a:solidFill>
                  <a:srgbClr val="073A6D"/>
                </a:solidFill>
              </a:rPr>
              <a:t>风险提示：观点基于软件数据和理论模型分析，仅供参考，不构成买卖建议，股市有风险，投资需谨慎。</a:t>
            </a:r>
            <a:endParaRPr lang="zh-CN" altLang="en-US" sz="1000" dirty="0">
              <a:solidFill>
                <a:srgbClr val="073A6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8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3.xml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35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36.xml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8.xml"/><Relationship Id="rId2" Type="http://schemas.openxmlformats.org/officeDocument/2006/relationships/image" Target="../media/image33.png"/><Relationship Id="rId1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0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4.xml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分析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主题策略的逻辑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主题策略优选方法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市场</a:t>
            </a:r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收评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425" y="136525"/>
            <a:ext cx="1161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大盘</a:t>
            </a:r>
            <a:r>
              <a:rPr lang="zh-CN" altLang="en-US" sz="2800" b="1">
                <a:solidFill>
                  <a:schemeClr val="bg1"/>
                </a:solidFill>
              </a:rPr>
              <a:t>分析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1670" y="5436235"/>
            <a:ext cx="6096000" cy="1067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①平均股价守住了</a:t>
            </a:r>
            <a:r>
              <a:rPr lang="en-US" altLang="zh-CN">
                <a:sym typeface="+mn-ea"/>
              </a:rPr>
              <a:t>  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黄色点区域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 </a:t>
            </a:r>
            <a:br>
              <a:rPr lang="zh-CN" altLang="en-US">
                <a:highlight>
                  <a:srgbClr val="FFFF00"/>
                </a:highlight>
                <a:sym typeface="+mn-ea"/>
              </a:rPr>
            </a:br>
            <a:r>
              <a:rPr lang="zh-CN" altLang="en-US">
                <a:sym typeface="+mn-ea"/>
              </a:rPr>
              <a:t>②市场流动资金持续翻绿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。同时处于捕捞季节死叉</a:t>
            </a:r>
            <a:r>
              <a:rPr lang="zh-CN" altLang="en-US">
                <a:sym typeface="+mn-ea"/>
              </a:rPr>
              <a:t>区域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③成交量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维持再</a:t>
            </a:r>
            <a:r>
              <a:rPr lang="en-US" altLang="zh-CN">
                <a:sym typeface="+mn-ea"/>
              </a:rPr>
              <a:t> 1.7</a:t>
            </a:r>
            <a:r>
              <a:rPr lang="zh-CN" altLang="en-US">
                <a:sym typeface="+mn-ea"/>
              </a:rPr>
              <a:t>万亿左右，</a:t>
            </a:r>
            <a:r>
              <a:rPr lang="zh-CN" altLang="en-US">
                <a:sym typeface="+mn-ea"/>
              </a:rPr>
              <a:t>继续缩量</a:t>
            </a:r>
            <a:endParaRPr lang="zh-CN" altLang="en-US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670" y="1325880"/>
            <a:ext cx="4701540" cy="34982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380" y="1325880"/>
            <a:ext cx="5584825" cy="42246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05" y="899795"/>
            <a:ext cx="10665460" cy="54165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3960" y="819785"/>
            <a:ext cx="9375140" cy="53822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主题策略的逻辑</a:t>
            </a:r>
            <a:endParaRPr lang="zh-CN" altLang="en-US" sz="66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/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78105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指标</a:t>
            </a:r>
            <a:r>
              <a:rPr lang="zh-CN" altLang="en-US" sz="2800" b="1">
                <a:solidFill>
                  <a:schemeClr val="bg1"/>
                </a:solidFill>
              </a:rPr>
              <a:t>用法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766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【站在月球看地球，</a:t>
            </a:r>
            <a:r>
              <a:rPr lang="en-US" altLang="zh-CN"/>
              <a:t> </a:t>
            </a:r>
            <a:r>
              <a:rPr lang="zh-CN" altLang="en-US"/>
              <a:t>站在大视角看软件</a:t>
            </a:r>
            <a:r>
              <a:rPr lang="zh-CN" altLang="en-US"/>
              <a:t>指标】</a:t>
            </a:r>
            <a:endParaRPr lang="zh-CN" altLang="en-US"/>
          </a:p>
        </p:txBody>
      </p:sp>
      <p:pic>
        <p:nvPicPr>
          <p:cNvPr id="5" name="E657119C-6982-421D-8BA7-E74DEB70A7D9-1" descr="C:/Users/Administrator/AppData/Local/Temp/wpp.dAbKML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1895" y="1322705"/>
            <a:ext cx="3848735" cy="4685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10375" y="266636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主题猎手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10375" y="351218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滚动净利润、滚动营业收入、智能估值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" y="857250"/>
            <a:ext cx="9477375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-78105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消息</a:t>
            </a:r>
            <a:r>
              <a:rPr lang="zh-CN" altLang="en-US" sz="2800" b="1">
                <a:solidFill>
                  <a:schemeClr val="bg1"/>
                </a:solidFill>
              </a:rPr>
              <a:t>解读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15655" y="3863340"/>
            <a:ext cx="3584575" cy="221043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本次描述删除了沿用三个季度的</a:t>
            </a:r>
            <a:r>
              <a:rPr lang="en-US" altLang="zh-CN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跨周期</a:t>
            </a:r>
            <a:r>
              <a:rPr lang="en-US" altLang="zh-CN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调节</a:t>
            </a:r>
            <a:br>
              <a:rPr lang="zh-CN" altLang="en-US" sz="14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br>
              <a:rPr lang="zh-CN" altLang="en-US" sz="1400" b="1" i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sz="1400" b="1" i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逆周期：政策“救急”，看金融、地产、基建、汽车、家电，博的是</a:t>
            </a:r>
            <a:r>
              <a:rPr lang="zh-CN" altLang="en-US" sz="1400" b="1" i="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估值修复和短期弹性。</a:t>
            </a:r>
            <a:endParaRPr lang="zh-CN" altLang="en-US" sz="1400" b="1" i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br>
              <a:rPr lang="zh-CN" altLang="en-US" sz="1400" b="1" i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sz="1400" b="1" i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跨周期：政策“谋远”，看科技（AI、半导体）、新能源、新消费，</a:t>
            </a:r>
            <a:r>
              <a:rPr lang="zh-CN" altLang="en-US" sz="1400" b="1" i="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投的是产业趋势和业绩成长。</a:t>
            </a:r>
            <a:endParaRPr lang="zh-CN" altLang="en-US" sz="1400" b="1" i="0">
              <a:solidFill>
                <a:srgbClr val="FF0000"/>
              </a:solidFill>
              <a:highlight>
                <a:srgbClr val="FFFF00"/>
              </a:highligh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b="14081"/>
          <a:stretch>
            <a:fillRect/>
          </a:stretch>
        </p:blipFill>
        <p:spPr>
          <a:xfrm>
            <a:off x="5923280" y="3991610"/>
            <a:ext cx="6193155" cy="2391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赛道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与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760730"/>
            <a:ext cx="7303770" cy="349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2100580" y="1790700"/>
            <a:ext cx="1323975" cy="1579880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999865" y="1452880"/>
            <a:ext cx="316230" cy="1917065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891405" y="1003935"/>
            <a:ext cx="669290" cy="2366645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34010" y="8921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平均</a:t>
            </a:r>
            <a:r>
              <a:rPr lang="zh-CN" altLang="en-US"/>
              <a:t>股价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057005" y="58705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半导体设备</a:t>
            </a:r>
            <a:r>
              <a:rPr lang="en-US" altLang="zh-CN"/>
              <a:t> </a:t>
            </a:r>
            <a:r>
              <a:rPr lang="zh-CN" altLang="en-US"/>
              <a:t>赛道</a:t>
            </a: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325620" y="1453515"/>
            <a:ext cx="561340" cy="191706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15330" y="1356360"/>
            <a:ext cx="580390" cy="201358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100580" y="1790700"/>
            <a:ext cx="836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4">
                    <a:lumMod val="50000"/>
                  </a:schemeClr>
                </a:solidFill>
              </a:rPr>
              <a:t>赛道</a:t>
            </a:r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16095" y="1790700"/>
            <a:ext cx="836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主题</a:t>
            </a:r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894955" y="1621790"/>
            <a:ext cx="4117975" cy="1579245"/>
            <a:chOff x="3819080" y="3247104"/>
            <a:chExt cx="4056321" cy="904541"/>
          </a:xfrm>
        </p:grpSpPr>
        <p:sp>
          <p:nvSpPr>
            <p:cNvPr id="23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018780" y="1840230"/>
            <a:ext cx="3869690" cy="1249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赛道行情：能够带领指数前进的方向，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个股通常是白马、蓝筹、权重，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中线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主题行情：再指数整理时轮动的主线方向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个股通常在中小盘</a:t>
            </a:r>
            <a:r>
              <a:rPr lang="en-US" altLang="zh-CN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 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业绩优选，短线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轮动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rcRect r="13618" b="15102"/>
          <a:stretch>
            <a:fillRect/>
          </a:stretch>
        </p:blipFill>
        <p:spPr>
          <a:xfrm>
            <a:off x="2936875" y="3991610"/>
            <a:ext cx="3943350" cy="2391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1" name="文本框 30"/>
          <p:cNvSpPr txBox="1"/>
          <p:nvPr/>
        </p:nvSpPr>
        <p:spPr>
          <a:xfrm>
            <a:off x="3686810" y="6014720"/>
            <a:ext cx="1797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商业航天</a:t>
            </a:r>
            <a:r>
              <a:rPr lang="en-US" altLang="zh-CN"/>
              <a:t> </a:t>
            </a:r>
            <a:r>
              <a:rPr lang="zh-CN" altLang="en-US"/>
              <a:t>主题</a:t>
            </a:r>
            <a:r>
              <a:rPr lang="en-US" altLang="zh-CN"/>
              <a:t> </a:t>
            </a:r>
            <a:endParaRPr lang="zh-CN" altLang="en-US"/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7597775" y="4257675"/>
            <a:ext cx="2616835" cy="1569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V="1">
            <a:off x="4360545" y="4311015"/>
            <a:ext cx="426085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rcRect l="3365" r="14860"/>
          <a:stretch>
            <a:fillRect/>
          </a:stretch>
        </p:blipFill>
        <p:spPr>
          <a:xfrm>
            <a:off x="200025" y="3991610"/>
            <a:ext cx="2553335" cy="2439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5" name="文本框 34"/>
          <p:cNvSpPr txBox="1"/>
          <p:nvPr/>
        </p:nvSpPr>
        <p:spPr>
          <a:xfrm>
            <a:off x="489585" y="6014720"/>
            <a:ext cx="1797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农业</a:t>
            </a:r>
            <a:r>
              <a:rPr lang="en-US" altLang="zh-CN"/>
              <a:t> </a:t>
            </a:r>
            <a:r>
              <a:rPr lang="zh-CN" altLang="en-US"/>
              <a:t>主题</a:t>
            </a:r>
            <a:r>
              <a:rPr lang="en-US" altLang="zh-CN"/>
              <a:t> </a:t>
            </a:r>
            <a:endParaRPr lang="zh-CN" altLang="en-US"/>
          </a:p>
        </p:txBody>
      </p:sp>
      <p:cxnSp>
        <p:nvCxnSpPr>
          <p:cNvPr id="36" name="直接箭头连接符 35"/>
          <p:cNvCxnSpPr/>
          <p:nvPr/>
        </p:nvCxnSpPr>
        <p:spPr>
          <a:xfrm flipV="1">
            <a:off x="1263650" y="4417695"/>
            <a:ext cx="426085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rcRect b="15942"/>
          <a:stretch>
            <a:fillRect/>
          </a:stretch>
        </p:blipFill>
        <p:spPr>
          <a:xfrm>
            <a:off x="419100" y="1482090"/>
            <a:ext cx="2978150" cy="25463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rcRect b="16333"/>
          <a:stretch>
            <a:fillRect/>
          </a:stretch>
        </p:blipFill>
        <p:spPr>
          <a:xfrm>
            <a:off x="1852930" y="1113155"/>
            <a:ext cx="3038475" cy="20574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0350" y="838200"/>
            <a:ext cx="1776095" cy="16256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5330" y="1208405"/>
            <a:ext cx="2233295" cy="2063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0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主题的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选择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3415" y="9372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一级主题出赛道，二级主题做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轮动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1714" r="668"/>
          <a:stretch>
            <a:fillRect/>
          </a:stretch>
        </p:blipFill>
        <p:spPr>
          <a:xfrm>
            <a:off x="468630" y="1417320"/>
            <a:ext cx="11545570" cy="46081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赛道行情用业绩</a:t>
            </a:r>
            <a:r>
              <a:rPr lang="zh-CN" altLang="en-US" sz="2800" b="1">
                <a:solidFill>
                  <a:schemeClr val="bg1"/>
                </a:solidFill>
              </a:rPr>
              <a:t>战法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54330" y="938530"/>
            <a:ext cx="10968990" cy="772795"/>
          </a:xfrm>
        </p:spPr>
        <p:txBody>
          <a:bodyPr/>
          <a:lstStyle/>
          <a:p>
            <a:pPr marL="0" indent="0" algn="l">
              <a:buClrTx/>
              <a:buSzTx/>
              <a:buNone/>
            </a:pPr>
            <a:r>
              <a:rPr lang="zh-CN" altLang="en-US" sz="1800" dirty="0"/>
              <a:t>进阶战法：双紫</a:t>
            </a:r>
            <a:r>
              <a:rPr lang="zh-CN" altLang="en-US" sz="1800" dirty="0"/>
              <a:t>战法</a:t>
            </a:r>
            <a:endParaRPr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15" y="1497965"/>
            <a:ext cx="9662795" cy="47040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956945" y="1511300"/>
            <a:ext cx="6132195" cy="43472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3292475" y="1346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  <a:sym typeface="+mn-ea"/>
              </a:rPr>
              <a:t>主题行情用资金</a:t>
            </a:r>
            <a:r>
              <a:rPr lang="zh-CN" altLang="en-US" sz="2800" b="1">
                <a:solidFill>
                  <a:schemeClr val="bg1"/>
                </a:solidFill>
                <a:sym typeface="+mn-ea"/>
              </a:rPr>
              <a:t>战法</a:t>
            </a:r>
            <a:endParaRPr lang="zh-CN" altLang="en-US" sz="28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660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【选股之前明确思路</a:t>
            </a:r>
            <a:r>
              <a:rPr lang="en-US" altLang="zh-CN"/>
              <a:t> </a:t>
            </a:r>
            <a:r>
              <a:rPr lang="zh-CN" altLang="en-US"/>
              <a:t>与</a:t>
            </a:r>
            <a:r>
              <a:rPr lang="zh-CN" altLang="en-US"/>
              <a:t>指标用法】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915" y="1493520"/>
            <a:ext cx="4137025" cy="43649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主题策略优选方法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选股器策略自定义的原则：</a:t>
            </a:r>
            <a:r>
              <a:rPr lang="zh-CN" altLang="en-US" sz="2800" b="1">
                <a:solidFill>
                  <a:schemeClr val="bg1"/>
                </a:solidFill>
              </a:rPr>
              <a:t>主题策略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0955" y="878205"/>
            <a:ext cx="9476740" cy="5468620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6670"/>
          <a:stretch>
            <a:fillRect/>
          </a:stretch>
        </p:blipFill>
        <p:spPr>
          <a:xfrm>
            <a:off x="158750" y="807720"/>
            <a:ext cx="2321560" cy="55391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总猎手1920_1080_17905722317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升级选股王1_17905722428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FMU56Z2xNa01sTWpKemFHOTNSM0pwWkNVeU1pVXpRWFJ5ZFdVbE1rTWxNakp5YVdOb1ZHVjRkQ1V5TWlVelFYUnlkV1VsTWtNbE1qSm9aV2xuYUhRbE1qSWxNMEV4TURBd0pUZEVKVEpESlRJeVpXeGxiV1Z1ZEhNbE1qSWxNMEVsTjBJbE1qSkpSVXBHY2t4NFdYcElNVGd3TlRJekpUSXlKVE5CSlRkQ0pUSXlhV1FsTWpJbE0wRWxNakpKUlVwR2NreDRXWHBJTVRnd05USXpKVEl5SlRKREpUSXlibUZ0WlNVeU1pVXpRU1V5TW5KbFkzUmhibWRzWlNVeU1pVXlReVV5TW5ScGRHeGxKVEl5SlROQkpUSXlKVVUzSlRsR0pVRTVKVVUxSlVKRUpVRXlKVEl5SlRKREpUSXlZMkYwWldkdmNua2xNaklsTTBFbE1qSmlZWE5wWXlVeU1pVXlReVV5TW1keWIzVndKVEl5SlROQkpUSXlKVEl5SlRKREpUSXlaM0p2ZFhCT1lXMWxKVEl5SlROQmJuVnNiQ1V5UXlVeU1teHZZMnRsWkNVeU1pVXpRV1poYkhObEpUSkRKVEl5YkdsdWF5VXlNaVV6UVNVeU1pVXlNaVV5UXlVeU1tTm9hV3hrY21WdUpUSXlKVE5CSlRWQ0pUVkVKVEpESlRJeWNHRnlaVzUwSlRJeUpUTkJKVEl5SlRJeUpUSkRKVEl5Y21WemFYcGxSR2x5SlRJeUpUTkJKVFZDSlRJeWRHd2xNaklsTWtNbE1qSjBjaVV5TWlVeVF5VXlNbUp5SlRJeUpUSkRKVEl5WW13bE1qSWxNa01sTWpKc0pUSXlKVEpESlRJeWRDVXlNaVV5UXlVeU1uSWxNaklsTWtNbE1qSmlKVEl5SlRWRUpUSkRKVEl5WVhSMGNtbGlkWFJsSlRJeUpUTkJKVGRDSlRJeVkyOXVkR0ZwYm1WeUpUSXlKVE5CWm1Gc2MyVWxNa01sTWpKMmFYTnBZbXhsSlRJeUpUTkJkSEoxWlNVeVF5VXlNbkp2ZEdGMFlXSnNaU1V5TWlVelFYUnlkV1VsTWtNbE1qSnNhVzVyWVdKc1pTVXlNaVV6UVhSeWRXVWxNa01sTWpKamIyeHNZWEJ6WVdKc1pTVXlNaVV6UVdaaGJITmxKVEpESlRJeVkyOXNiR0Z3YzJWa0pUSXlKVE5CWm1Gc2MyVWxNa01sTWpKbWFYaGxaRXhwYm1zbE1qSWxNMEZtWVd4elpTVXlReVV5TW0xaGNtdGxjazltWm5ObGRDVXlNaVV6UVRVbE4wUWxNa01sTWpKa1lYUmhRWFIwY21saWRYUmxjeVV5TWlVelFTVTFRaVUzUWlVeU1tNWhiV1VsTWpJbE0wRWxNaklsUlRVbFFrRWxPRVlsUlRVbE9FWWxRamNsTWpJbE1rTWxNakowZVhCbEpUSXlKVE5CSlRJeWJuVnRZbVZ5SlRJeUpUSkRKVEl5ZG1Gc2RXVWxNaklsTTBFbE1qSWxNaklsTWtNbE1qSmpZWFJsWjI5eWVTVXlNaVV6UVNVeU1tUmxabUYxYkhRbE1qSWxNa01sTWpKcFpDVXlNaVV6UVNVeU1uWkxSM2xZYUhCSFNIVTVOelF4TnpFbE1qSWxOMFFsTWtNbE4wSWxNakp1WVcxbEpUSXlKVE5CSlRJeUpVVTFKVGt3SlRoRUpVVTNKVUUzSlVJd0pUSXlKVEpESlRJeWRIbHdaU1V5TWlVelFTVXlNbk4wY21sdVp5VXlNaVV5UXlVeU1uWmhiSFZsSlRJeUpUTkJKVEl5SlRJeUpUSkRKVEl5WTJGMFpXZHZjbmtsTWpJbE0wRWxNakprWldaaGRXeDBKVEl5SlRKREpUSXlhV1FsTWpJbE0wRWxNakpOVDFwNmJrNTRibHBNTVRNMk56YzJKVEl5SlRkRUpUSkRKVGRDSlRJeWJtRnRaU1V5TWlVelFTVXlNaVZGTmlVNE9TVTRNQ1ZGTmlVNVF5VTRPU1ZGT0NVNE1DVTROU1V5TWlVeVF5VXlNblI1Y0dVbE1qSWxNMEVsTWpKemRISnBibWNsTWpJbE1rTWxNakoyWVd4MVpTVXlNaVV6UVNVeU1pVXlNaVV5UXlVeU1tTmhkR1ZuYjNKNUpUSXlKVE5CSlRJeVpHVm1ZWFZzZENVeU1pVXlReVV5TW1sa0pUSXlKVE5CSlRJeVZFNVNiRVIzZDBkVlVURTNNakV3TXlVeU1pVTNSQ1V5UXlVM1FpVXlNbTVoYldVbE1qSWxNMEVsTWpJbFJUZ2xRa1lsT1VVbFJUWWxPRVVsUVRVbE1qSWxNa01sTWpKMGVYQmxKVEl5SlROQkpUSXliR2x1YXlVeU1pVXlReVV5TW5aaGJIVmxKVEl5SlROQkpUSXlKVEl5SlRKREpUSXlZMkYwWldkdmNua2xNaklsTTBFbE1qSmtaV1poZFd4MEpUSXlKVEpESlRJeWFXUWxNaklsTTBFbE1qSkRVVkprWkZkSWRVcEtNell5TmpFMkpUSXlKVGRFSlRKREpUZENKVEl5Ym1GdFpTVXlNaVV6UVNVeU1pVkZOQ1ZDUlNWQ1JpVkZOeVZCUXlWQ1FTVXlNaVV5UXlVeU1uUjVjR1VsTWpJbE0wRWxNakp6ZEhKcGJtY2xNaklsTWtNbE1qSjJZV3gxWlNVeU1pVXpRU1V5TWlVeU1pVXlReVV5TW1OaGRHVm5iM0o1SlRJeUpUTkJKVEl5WkdWbVlYVnNkQ1V5TWlVeVF5VXlNbWxrSlRJeUpUTkJKVEl5VjFSTldtNW1XbEpLVURBNU5qVXdOaVV5TWlVM1JDVTFSQ1V5UXlVeU1uQnliM0J6SlRJeUpUTkJKVGRDSlRJeWVDVXlNaVV6UVRReE15VXlReVV5TW5rbE1qSWxNMEV5TWpBbE1rTWxNakozSlRJeUpUTkJNek13SlRKREpUSXlhQ1V5TWlVelFUVTRKVEpESlRJeWVtbHVaR1Y0SlRJeUpUTkJNU1V5UXlVeU1tRnVaMnhsSlRJeUpUTkJNQ1UzUkNVeVF5VXlNbk5vWVhCbFUzUjViR1VsTWpJbE0wRWxOMElsTWpKaGJIQm9ZU1V5TWlVelFURWxOMFFsTWtNbE1qSnNhVzVsVTNSNWJHVWxNaklsTTBFbE4wSWxNakpzYVc1bFYybGtkR2dsTWpJbE0wRXhMalVsTjBRbE1rTWxNakptYVd4c1UzUjViR1VsTWpJbE0wRWxOMElsTWpKamIyeHZjaVV5TWlVelFTVXlNakl6TVNVeVF6YzVKVEpETnpZ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SkRKVEl5WTI5c2IzSWxNaklsTTBFbE1qSXlORElsTWtNeU5ESWxNa015TkRJbE1qSWxOMFFsTWtNbE1qSjBaWGgwUW14dlkyc2xNaklsTTBFbE5VSWxOMElsTWpKd2IzTnBkR2x2YmlVeU1pVXpRU1UzUWlVeU1uZ2xNaklsTTBFeE1DVXlReVV5TW5rbE1qSWxNMEV3SlRKREpUSXlkeVV5TWlVelFTVXlNbmN0TWpBbE1qSWxNa01sTWpKb0pUSXlKVE5CSlRJeWFDVXlNaVUzUkNVeVF5VXlNblJsZUhRbE1qSWxNMEVsTWpJbFJUVWxRamdsT0RJbFJUVWxPVU1sUWtFbFJUY2xPRVVsUVVZbFJUVWxRVElsT0RNbFJUUWxRamdsT0VVbFJUVWxRVFFsUVRjbFJUa2xPREFsUWtJbFJUZ2xRa1VsT1RF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xWjJoUmMzQnBlR1prTmpBd05ESTNKVEl5SlROQkpUZENKVEl5YVdRbE1qSWxNMEVsTWpKcVoyaFJjM0JwZUdaa05qQXdOREkz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bUpPYTNaelJXRkJjRm8zTVRFek5Ua2xNaklsTjBRbE1rTWxOMElsTWpKdVlXMWxKVEl5SlROQkpUSXlKVVUxSlRrd0pUaEVKVVUzSlVFM0pVSXdKVEl5SlRKREpUSXlkSGx3WlNVeU1pVXpRU1V5TW5OMGNtbHVaeVV5TWlVeVF5VXlNblpoYkhWbEpUSXlKVE5CSlRJeUpUSXlKVEpESlRJeVkyRjBaV2R2Y25rbE1qSWxNMEVsTWpKa1pXWmhkV3gwSlRJeUpUSkRKVEl5YVdRbE1qSWxNMEVsTWpKNGRHWm5hMjFqZFc5Tk9EUTNOemsx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SVXhNZDFOdGVWbFVRakUyTVRrME55VXlNaVUzUkNVeVF5VTNRaVV5TW01aGJXVWxNaklsTTBFbE1qSWxSVGdsUWtZbE9VVWxSVFlsT0VVbFFUVWxNaklsTWtNbE1qSjBlWEJsSlRJeUpUTkJKVEl5YkdsdWF5VXlNaVV5UXlVeU1uWmhiSFZsSlRJeUpUTkJKVEl5SlRJeUpUSkRKVEl5WTJGMFpXZHZjbmtsTWpJbE0wRWxNakprWldaaGRXeDBKVEl5SlRKREpUSXlhV1FsTWpJbE0wRWxNakoxVkhObGJIQnlabVpyTmpnM056UXlKVEl5SlRkRUpUSkRKVGRDSlRJeWJtRnRaU1V5TWlVelFTVXlNaVZGTkNWQ1JTVkNSaVZGTnlWQlF5VkNRU1V5TWlVeVF5VXlNblI1Y0dVbE1qSWxNMEVsTWpKemRISnBibWNsTWpJbE1rTWxNakoyWVd4MVpTVXlNaVV6UVNVeU1pVXlNaVV5UXlVeU1tTmhkR1ZuYjNKNUpUSXlKVE5CSlRJeVpHVm1ZWFZzZENVeU1pVXlReVV5TW1sa0pUSXlKVE5CSlRJeVVFOXVkRWw1YzNkaGFqWTJOVGt6T0NVeU1pVTNSQ1UxUkNVeVF5VXlNbkJ5YjNCekpUSXlKVE5CSlRkQ0pUSXllQ1V5TWlVelFUUXhNeVV5UXlVeU1ua2xNaklsTTBFek1qUWxNa01sTWpKM0pUSXlKVE5CTXpNd0pUSkRKVEl5YUNVeU1pVXpRVFU0SlRKREpUSXllbWx1WkdWNEpUSXlKVE5CTWlVeVF5VXlNbUZ1WjJ4bEpUSXlKVE5CTUNVM1JDVXlReVV5TW5Ob1lYQmxVM1I1YkdVbE1qSWxNMEVsTjBJbE1qSmhiSEJvWVNVeU1pVXpRVEVsTjBRbE1rTWxNakpzYVc1bFUzUjViR1VsTWpJbE0wRWxOMElsTWpKc2FXNWxWMmxrZEdnbE1qSWxNMEV4TGpVbE4wUWxNa01sTWpKbWFXeHNVM1I1YkdVbE1qSWxNMEVsTjBJbE1qSmpiMnh2Y2lVeU1pVXpRU1V5TWpJek5pVXlRekV4TkNVeVF6RXhNaVV5TWlVeVF5VXlNbVJ5WVhkVWVYQmxKVEl5SlROQkpUSXlibTl1WlNVeU1pVTNSQ1V5UXlVeU1uUm9aVzFsSlRJeUpUTkJKVGRDSlRkRUpUSkRKVEl5Y0dGMGFDVXlNaVV6UVNVMVFpVTNRaVV5TW1GamRHbHZibk1sTWpJbE0wRWxOVUlsTjBJbE1qSmhZM1JwYjI0bE1qSWxNMEVsTWpKdGIzWmxKVEl5SlRKREpUSXllQ1V5TWlVelFTVXlNakFsTWpJbE1rTWxNako1SlRJeUpUTkJKVEl5TUNVeU1pVTNSQ1V5UXlVM1FpVXlNbUZqZEdsdmJpVXlNaVV6UVNVeU1teHBibVVsTWpJbE1rTWxNako0SlRJeUpUTkJKVEl5ZHlVeU1pVXlReVV5TW5rbE1qSWxNMEVsTWpJd0pUSXlKVGRFSlRKREpUZENKVEl5WVdOMGFXOXVKVEl5SlROQkpUSXliR2x1WlNVeU1pVXlReVV5TW5nbE1qSWxNMEVsTWpKM0pUSXlKVEpESlRJeWVTVXlNaVV6UVNVeU1tZ2xNaklsTjBRbE1rTWxOMElsTWpKaFkzUnBiMjRsTWpJbE0wRWxNakpzYVc1bEpUSXlKVEpESlRJeWVDVXlNaVV6UVNVeU1qQWxNaklsTWtNbE1qSjVKVEl5SlROQkpUSXlhQ1V5TWlVM1JDVXlReVUzUWlVeU1tRmpkR2x2YmlVeU1pVXpRU1V5TW1Oc2IzTmxKVEl5SlRkRUpUVkVKVGRFSlRWRUpUSkRKVEl5Wm05dWRGTjBlV3hsSlRJeUpUTkJKVGRDSlRJeVkyOXNiM0lsTWpJbE0wRWxNakl6T0NVeVF6TTRKVEpETXpnbE1qSWxNa01sTWpKaWIyeGtKVEl5SlROQmRISjFaU1UzUkNVeVF5VXlNblJsZUhSQ2JHOWpheVV5TWlVelFTVTFRaVUzUWlVeU1uQnZjMmwwYVc5dUpUSXlKVE5CSlRkQ0pUSXllQ1V5TWlVelFURXdKVEpESlRJeWVTVXlNaVV6UVRBbE1rTWxNakozSlRJeUpUTkJKVEl5ZHkweU1DVXlNaVV5UXlVeU1tZ2xNaklsTTBFbE1qSm9KVEl5SlRkRUpUSkRKVEl5ZEdWNGRDVXlNaVV6UVNVeU1pVkZOQ1ZDT0NWQ1FpVkZPU1ZCTWlVNU9DVkZOQ1ZDT0NVNFJTVkZOU1ZDT0NVNE1pVkZOU1U1UXlWQ1FTVkZOaVU0TXlVNE5TVkZOeVZDUWlWQlFT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xaWlExaFhSRVJWU1VnM01UYzVNak1sTWpJbE0wRWxOMElsTWpKcFpDVXlNaVV6UVNVeU1sWlpRMWhYUkVSVlNVZzNNVGM1TWpNbE1qSWxNa01sTWpKdVlXMWxKVEl5SlROQkpUSXljbVZqZEdGdVoyeGxKVEl5SlRKREpUSXlkR2wwYkdVbE1qSWxNMEVsTWpJbFJUY2xPVVlsUVRrbFJUVWxRa1FsUVRJbE1qSWxNa01sTWpKallYUmxaMjl5ZVNVeU1pVXpRU1V5TW1KaGMybGpKVEl5SlRKREpUSXlaM0p2ZFhBbE1qSWxNMEVsTWpJbE1qSWxNa01sTWpKbmNtOTFjRTVoYldVbE1qSWxNMEZ1ZFd4c0pUSkRKVEl5Ykc5amEyVmtKVEl5SlROQlptRnNjMlVsTWtNbE1qSnNhVzVySlRJeUpUTkJKVEl5SlRJeUpUSkRKVEl5WTJocGJHUnlaVzRsTWpJbE0wRWxOVUlsTlVRbE1rTWxNakp3WVhKbGJuUWxNaklsTTBFbE1qSWxNakl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ZENKVEl5Ym1GdFpTVXlNaVV6UVNVeU1pVkZOU1ZDUVNVNFJpVkZOU1U0UmlWQ055VXlNaVV5UXlVeU1uUjVjR1VsTWpJbE0wRWxNakp1ZFcxaVpYSWxNaklsTWtNbE1qSjJZV3gxWlNVeU1pVXpRU1V5TWlVeU1pVXlReVV5TW1OaGRHVm5iM0o1SlRJeUpUTkJKVEl5WkdWbVlYVnNkQ1V5TWlVeVF5VXlNbWxrSlRJeUpUTkJKVEl5VVZaSlMxUjBkVVZzYXpNMk56VTBNaVV5TWlVM1JDVXlReVUzUWlVeU1tNWhiV1VsTWpJbE0wRWxNaklsUlRVbE9UQWxPRVFsUlRjbFFUY2xRakFsTWpJbE1rTWxNakowZVhCbEpUSXlKVE5CSlRJeWMzUnlhVzVuSlRJeUpUSkRKVEl5ZG1Gc2RXVWxNaklsTTBFbE1qSWxNaklsTWtNbE1qSmpZWFJsWjI5eWVTVXlNaVV6UVNVeU1tUmxabUYxYkhRbE1qSWxNa01sTWpKcFpDVXlNaVV6UVNVeU1rSlNTMUJ2VWtOSGFIRTNOalkwTXpNbE1qSWxOMFFsTWtNbE4wSWxNakp1WVcxbEpUSXlKVE5CSlRJeUpVVTJKVGc1SlRnd0pVVTJKVGxESlRnNUpVVTRKVGd3SlRnMUpUSXlKVEpESlRJeWRIbHdaU1V5TWlVelFTVXlNbk4wY21sdVp5VXlNaVV5UXlVeU1uWmhiSFZsSlRJeUpUTkJKVEl5SlRJeUpUSkRKVEl5WTJGMFpXZHZjbmtsTWpJbE0wRWxNakprWldaaGRXeDBKVEl5SlRKREpUSXlhV1FsTWpJbE0wRWxNakpqVFdwblRGTlFWWE5vTWpJeU9USTFKVEl5SlRkRUpUSkRKVGRDSlRJeWJtRnRaU1V5TWlVelFTVXlNaVZGT0NWQ1JpVTVSU1ZGTmlVNFJTVkJOU1V5TWlVeVF5VXlNblI1Y0dVbE1qSWxNMEVsTWpKc2FXNXJKVEl5SlRKREpUSXlkbUZzZFdVbE1qSWxNMEVsTWpJbE1qSWxNa01sTWpKallYUmxaMjl5ZVNVeU1pVXpRU1V5TW1SbFptRjFiSFFsTWpJbE1rTWxNakpwWkNVeU1pVXpRU1V5TWtsemMwVk9TRzFNZEZVNE1Ea3lNamtsTWpJbE4wUWxNa01sTjBJbE1qSnVZVzFsSlRJeUpUTkJKVEl5SlVVMEpVSkZKVUpHSlVVM0pVRkRKVUpCSlRJeUpUSkRKVEl5ZEhsd1pTVXlNaVV6UVNVeU1uTjBjbWx1WnlVeU1pVXlReVV5TW5aaGJIVmxKVEl5SlROQkpUSXlKVEl5SlRKREpUSXlZMkYwWldkdmNua2xNaklsTTBFbE1qSmtaV1poZFd4MEpUSXlKVEpESlRJeWFXUWxNaklsTTBFbE1qSllkM3BNWjJ0dlJGSnJNakkzTVRFd0pUSXlKVGRFSlRWRUpUSkRKVEl5Y0hKdmNITWxNaklsTTBFbE4wSWxNako0SlRJeUpUTkJOREV6SlRKREpUSXllU1V5TWlVelFUUXlPUzR3TlRjMk9USXpNRGMyT1RJekpUSkRKVEl5ZHlVeU1pVXpRVE16TUNVeVF5VXlNbWdsTWpJbE0wRTFOaTQ0T0RRMk1UVXpPRFEyTVRVek9TVXlReVV5TW5wcGJtUmxlQ1V5TWlVelFUUWxNa01sTWpKaGJtZHNaU1V5TWlVelFUQWxOMFFsTWtNbE1qSnphR0Z3WlZOMGVXeGxKVEl5SlROQkpUZENKVEl5WVd4d2FHRWxNaklsTTBFeEpUZEVKVEpESlRJeWJHbHVaVk4wZVd4bEpUSXlKVE5CSlRkQ0pUSXliR2x1WlZkcFpIUm9KVEl5SlROQk1TNDFKVGRFSlRKREpUSXlabWxzYkZOMGVXeGxKVEl5SlROQkpUZENKVEl5WTI5c2IzSWxNaklsTTBFbE1qSXlOREVsTWtNeE5Ea2xNa014TkRn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ZEVKVEpESlRJeWRHVjRkRUpzYjJOckpUSXlKVE5CSlRWQ0pUZENKVEl5Y0c5emFYUnBiMjRsTWpJbE0wRWxOMElsTWpKNEpUSXlKVE5CTVRBbE1rTWxNako1SlRJeUpUTkJNQ1V5UXlVeU1uY2xNaklsTTBFbE1qSjNMVEl3SlRJeUpUSkRKVEl5YUNVeU1pVXpRU1V5TW1nbE1qSWxOMFFsTWtNbE1qSjBaWGgwSlRJeUpUTkJKVEl5SlVVNEpVSTBKVUV5SlVVMUpUaEJKVUV4SlVVMUpUaEdKVGhCSlVVMUpUbEdKVUpCSlVVMkpUbERKVUZESlVVNUpUbEVKVUV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GRFSlRKREpUSXlRWEpHZDBaU1UxVlpRalU0T0RjM05DVXlNaVV6UVNVM1FpVXlNbWxrSlRJeUpUTkJKVEl5UVhKR2QwWlNVMVZaUWpVNE9EYzNOQ1V5TWlVeVF5VXlNbTVoYldVbE1qSWxNMEVsTWpKeVpXTjBZVzVuYkdVbE1qSWxNa01sTWpKMGFYUnNaU1V5TWlVelFTVXlNaVZGTnlVNVJpVkJPU1ZGTlNWQ1JDVkJNaVV5TWlVeVF5VXlNbU5oZEdWbmIzSjVKVEl5SlROQkpUSXlZbUZ6YVdNbE1qSWxNa01sTWpKbmNtOTFjQ1V5TWlVelFTVXlNaVV5TWlVeVF5VXlNbWR5YjNWd1RtRnRaU1V5TWlVelFXNTFiR3dsTWtNbE1qSnNiMk5yWldRbE1qSWxNMEZtWVd4elpTVXlReVV5TW14cGJtc2xNaklsTTBFbE1qSWxNaklsTWtNbE1qSmphR2xzWkhKbGJpVXlNaVV6UVNVMVFpVTFSQ1V5UXlVeU1uQmhjbVZ1ZENVeU1pVXpRU1V5TWlVeU1pVXlReVV5TW5KbGMybDZaVVJwY2lVeU1pVXpRU1UxUWlVeU1uUnNKVEl5SlRKREpUSXlkSElsTWpJbE1rTWxNakppY2lVeU1pVXlReVV5TW1Kc0pUSXlKVEpESlRJeWJDVXlNaVV5UXlVeU1uUWxNaklsTWtNbE1qSnlKVEl5SlRKREpUSXlZaVV5TWlVMVJDVXlReVV5TW1GMGRISnBZblYwWlNVeU1pVXpRU1UzUWlVeU1tTnZiblJoYVc1bGNpVXlNaVV6UVdaaGJITmxKVEpESlRJeWRtbHphV0pzWlNVeU1pVXpRWFJ5ZFdVbE1rTWxNakp5YjNSaGRHRmliR1VsTWpJbE0wRjBjblZsSlRKREpUSXliR2x1YTJGaWJHVWxNaklsTTBGMGNuVmxKVEpESlRJeVkyOXNiR0Z3YzJGaWJHVWxNaklsTTBGbVlXeHpaU1V5UXlVeU1tTnZiR3hoY0hObFpDVXlNaVV6UVdaaGJITmxKVEpESlRJeVptbDRaV1JNYVc1ckpUSXlKVE5CWm1Gc2MyVWxNa01sTWpKdFlYSnJaWEpQWm1aelpYUWxNaklsTTBFMUpUZEVKVEpESlRJeVpHRjBZVUYwZEhKcFluVjBaWE1sTWpJbE0wRWxOVUlsTjBJbE1qSnVZVzFsSlRJeUpUTkJKVEl5SlVVMUpVSkJKVGhHSlVVMUpUaEdKVUkzSlRJeUpUSkRKVEl5ZEhsd1pTVXlNaVV6UVNVeU1tNTFiV0psY2lVeU1pVXlReVV5TW5aaGJIVmxKVEl5SlROQkpUSXlKVEl5SlRKREpUSXlZMkYwWldkdmNua2xNaklsTTBFbE1qSmtaV1poZFd4MEpUSXlKVEpESlRJeWFXUWxNaklsTTBFbE1qSnZUVWwwY1d4TVJsUlpNemMyTlRVM0pUSXlKVGRFSlRKREpUZENKVEl5Ym1GdFpTVXlNaVV6UVNVeU1pVkZOU1U1TUNVNFJDVkZOeVZCTnlWQ01DVXlNaVV5UXlVeU1uUjVjR1VsTWpJbE0wRWxNakp6ZEhKcGJtY2xNaklsTWtNbE1qSjJZV3gxWlNVeU1pVXpRU1V5TWlVeU1pVXlReVV5TW1OaGRHVm5iM0o1SlRJeUpUTkJKVEl5WkdWbVlYVnNkQ1V5TWlVeVF5VXlNbWxrSlRJeUpUTkJKVEl5ZVUxVVozQkhaV055VXpZME5qVXhNaVV5TWlVM1JDVXlReVUzUWlVeU1tNWhiV1VsTWpJbE0wRWxNaklsUlRZbE9Ea2xPREFsUlRZbE9VTWxPRGtsUlRnbE9EQWxPRFVsTWpJbE1rTWxNakowZVhCbEpUSXlKVE5CSlRJeWMzUnlhVzVuSlRJeUpUSkRKVEl5ZG1Gc2RXVWxNaklsTTBFbE1qSWxNaklsTWtNbE1qSmpZWFJsWjI5eWVTVXlNaVV6UVNVeU1tUmxabUYxYkhRbE1qSWxNa01sTWpKcFpDVXlNaVV6UVNVeU1sRk5WbEZyVEhGTVZuWTFOamd6TXpZbE1qSWxOMFFsTWtNbE4wSWxNakp1WVcxbEpUSXlKVE5CSlRJeUpVVTRKVUpHSlRsRkpVVTJKVGhGSlVFMUpUSXlKVEpESlRJeWRIbHdaU1V5TWlVelFTVXlNbXhwYm1zbE1qSWxNa01sTWpKMllXeDFaU1V5TWlVelFTVXlNaVV5TWlVeVF5VXlNbU5oZEdWbmIzSjVKVEl5SlROQkpUSXlaR1ZtWVhWc2RDVXlNaVV5UXlVeU1tbGtKVEl5SlROQkpUSXlUMVp2V2t0YWVVbFFTVFE1TXpJeE55VXlNaVUzUkNVeVF5VTNRaVV5TW01aGJXVWxNaklsTTBFbE1qSWxSVFFsUWtVbFFrWWxSVGNsUVVNbFFrRWxNaklsTWtNbE1qSjBlWEJsSlRJeUpUTkJKVEl5YzNSeWFXNW5KVEl5SlRKREpUSXlkbUZzZFdVbE1qSWxNMEVsTWpJbE1qSWxNa01sTWpKallYUmxaMjl5ZVNVeU1pVXpRU1V5TW1SbFptRjFiSFFsTWpJbE1rTWxNakpwWkNVeU1pVXpRU1V5TW10M1VtcEpUbXQwWlZVeU9EVTNOekVsTWpJbE4wUWxOVVFsTWtNbE1qSndjbTl3Y3lVeU1pVXpRU1UzUWlVeU1uZ2xNaklsTTBFME1UTWxNa01sTWpKNUpUSXlKVE5CTlRNekpUSkRKVEl5ZHlVeU1pVXpRVE16TUNVeVF5VXlNbWdsTWpJbE0wRTFPQ1V5UXlVeU1ucHBibVJsZUNVeU1pVXpRVFlsTWtNbE1qSmhibWRzWlNVeU1pVXpRVEFsTjBRbE1rTWxNakp6YUdGd1pWTjBlV3hsSlRJeUpUTkJKVGRDSlRJeVlXeHdhR0VsTWpJbE0wRXhKVGRFSlRKREpUSXliR2x1WlZOMGVXeGxKVEl5SlROQkpUZENKVEl5YkdsdVpWZHBaSFJvSlRJeUpUTkJNUzQxSlRkRUpUSkRKVEl5Wm1sc2JGTjBlV3hsSlRJeUpUTkJKVGRDSlRJeVkyOXNiM0lsTWpJbE0wRWxNakl5TkRVbE1rTXhPRFVsTWtNeE9ETWxNaklsTWtNbE1qSmtjbUYzVkhsd1pTVXlNaVV6UVNVeU1tNXZibVVsTWp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1KdmJHUWxNaklsTTBGMGNuVmxKVGRFSlRKREpUSXlkR1Y0ZEVKc2IyTnJKVEl5SlROQkpUVkNKVGRDSlRJeWNHOXphWFJwYjI0bE1qSWxNMEVsTjBJbE1qSjRKVEl5SlROQk1UQWxNa01sTWpKNUpUSXlKVE5CTUNVeVF5VXlNbmNsTWpJbE0wRWxNakozTFRJd0pUSXlKVEpESlRJeWFDVXlNaVV6UVNVeU1tZ2xNaklsTjBRbE1rTWxNakowWlhoMEpUSXlKVE5CSlRJeUpVVTBKVUk0SlVKQ0pVVTFKVGhCSlRsQ0pVVTBKVUk0SlRoRkpVVTRKVUkxSlRnMEpVVTVKVGczSlRreEpVVTVKVGxFSlVFe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lVocFMxWk9hV2Q0UWpRek56QTBOU1V5TWlVelFTVTNRaVV5TW1sa0pUSXlKVE5CSlRJeVZVaHBTMVpPYVdkNFFqUXpOekEwTlNVeU1pVXlReVV5TW01aGJXVWxNaklsTTBFbE1qSnlaV04wWVc1bmJHVWxNaklsTWtNbE1qSjBhWFJzWlNVeU1pVXpRU1V5TWlWRk55VTVSaVZCT1NWRk5TVkNSQ1ZCTWlVeU1pVXlReVV5TW1OaGRHVm5iM0o1SlRJeUpUTkJKVEl5WW1GemFXTWxNaklsTWtNbE1qSm5jbTkxY0NVeU1pVXpRU1V5TWlVeU1pVXlReVV5TW1keWIzVndUbUZ0WlNVeU1pVXpRVzUxYkd3bE1rTWxNakpzYjJOclpXUWxNaklsTTBGbVlXeHpaU1V5UXlVeU1teHBibXNsTWpJbE0wRWxNaklsTWpJbE1rTWxNakpqYUdsc1pISmxiaVV5TWlVelFTVTFRaVUxUkNVeVF5VXlNbkJoY21WdWRDVXlNaVV6UVNVeU1pVXlNaV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4wSWxNakp1WVcxbEpUSXlKVE5CSlRJeUpVVTFKVUpCSlRoR0pVVTFKVGhHSlVJM0pUSXlKVEpESlRJeWRIbHdaU1V5TWlVelFTVXlNbTUxYldKbGNpVXlNaVV5UXlVeU1uWmhiSFZsSlRJeUpUTkJKVEl5SlRJeUpUSkRKVEl5WTJGMFpXZHZjbmtsTWpJbE0wRWxNakprWldaaGRXeDBKVEl5SlRKREpUSXlhV1FsTWpJbE0wRWxNakp4VGtsMmFGWlZVMnA1TmpVM01EUTRKVEl5SlRkRUpUSkRKVGRDSlRJeWJtRnRaU1V5TWlVelFTVXlNaVZGTlNVNU1DVTRSQ1ZGTnlWQk55VkNNQ1V5TWlVeVF5VXlNblI1Y0dVbE1qSWxNMEVsTWpKemRISnBibWNsTWpJbE1rTWxNakoyWVd4MVpTVXlNaVV6UVNVeU1pVXlNaVV5UXlVeU1tTmhkR1ZuYjNKNUpUSXlKVE5CSlRJeVpHVm1ZWFZzZENVeU1pVXlReVV5TW1sa0pUSXlKVE5CSlRJeVdXdENUSFZGZG1KRllqSTBNVEF3TmlVeU1pVTNSQ1V5UXlVM1FpVXlNbTVoYldVbE1qSWxNMEVsTWpJbFJUWWxPRGtsT0RBbFJUWWxPVU1sT0RrbFJUZ2xPREFsT0RVbE1qSWxNa01sTWpKMGVYQmxKVEl5SlROQkpUSXljM1J5YVc1bkpUSXlKVEpESlRJeWRtRnNkV1VsTWpJbE0wRWxNaklsTWpJbE1rTWxNakpqWVhSbFoyOXllU1V5TWlVelFTVXlNbVJsWm1GMWJIUWxNaklsTWtNbE1qSnBaQ1V5TWlVelFTVXlNa2xrY1d0b1luVkdTbUkyTmpnNU56SWxNaklsTjBRbE1rTWxOMElsTWpKdVlXMWxKVEl5SlROQkpUSXlKVVU0SlVKR0pUbEZKVVUySlRoRkpVRTFKVEl5SlRKREpUSXlkSGx3WlNVeU1pVXpRU1V5TW14cGJtc2xNaklsTWtNbE1qSjJZV3gxWlNVeU1pVXpRU1V5TWlVeU1pVXlReVV5TW1OaGRHVm5iM0o1SlRJeUpUTkJKVEl5WkdWbVlYVnNkQ1V5TWlVeVF5VXlNbWxrSlRJeUpUTkJKVEl5WjBkYWFHWlViV2g1Y3pJNE9UWTNOeVV5TWlVM1JDVXlReVUzUWlVeU1tNWhiV1VsTWpJbE0wRWxNaklsUlRRbFFrVWxRa1lsUlRjbFFVTWxRa0VsTWpJbE1rTWxNakowZVhCbEpUSXlKVE5CSlRJeWMzUnlhVzVuSlRJeUpUSkRKVEl5ZG1Gc2RXVWxNaklsTTBFbE1qSWxNaklsTWtNbE1qSmpZWFJsWjI5eWVTVXlNaVV6UVNVeU1tUmxabUYxYkhRbE1qSWxNa01sTWpKcFpDVXlNaVV6UVNVeU1teDNjVnBCZDNkaVlXc3lOamM1TkRNbE1qSWxOMFFsTlVRbE1rTWxNakp3Y205d2N5VXlNaVV6UVNVM1FpVXlNbmdsTWpJbE0wRTBNVE1sTWtNbE1qSjVKVEl5SlROQk5qTTNKVEpESlRJeWR5VXlNaVV6UVRNek1DVXlReVV5TW1nbE1qSWxNMEUxT0NVeVF5VXlNbnBwYm1SbGVDVXlNaVV6UVRnbE1rTWxNakpoYm1kc1pTVXlNaVV6UVRBbE4wUWxNa01sTWpKemFHRndaVk4wZVd4bEpUSXlKVE5CSlRkQ0pUSXlZV3h3YUdFbE1qSWxNMEV4SlRkRUpUSkRKVEl5YkdsdVpWTjBlV3hsSlRJeUpUTkJKVGRDSlRJeWJHbHVaVmRwWkhSb0pUSXlKVE5CTVM0MUpUZEVKVEpESlRJeVptbHNiRk4wZVd4bEpUSXlKVE5CSlRkQ0pUSXlZMjlzYjNJbE1qSWxNMEVsTWpJeU5UQWxNa015TWpBbE1rTXlNVGtsTWpJbE1rTWxNakprY21GM1ZIbHdaU1V5TWlVelFTVXlNbTV2Ym1VbE1qSWxOMFFsTWtNbE1qSjBhR1Z0WlNVeU1pVXpRU1UzUWlVM1JDVXlReVV5TW5CaGRHZ2xNaklsTTBFbE5VSWxOMElsTWpKaFkzUnBiMjV6SlRJeUpUTkJKVFZDSlRkQ0pUSXlZV04wYVc5dUpUSXlKVE5CSlRJeWJXOTJaU1V5TWlVeVF5VXlNbmdsTWpJbE0wRWxNakl3SlRJeUpUSkRKVEl5ZVNVeU1pVXpRU1V5TWpBbE1qSWxOMFFsTWtNbE4wSWxNakpoWTNScGIyNGxNaklsTTBFbE1qSnNhVzVsSlRJeUpUSkRKVEl5ZUNVeU1pVXpRU1V5TW5jbE1qSWxNa01sTWpKNUpUSXlKVE5CSlRJeU1DVXlNaVUzUkNVeVF5VTNRaVV5TW1GamRHbHZiaVV5TWlVelFTVXlNbXhwYm1VbE1qSWxNa01sTWpKNEpUSXlKVE5CSlRJeWR5VXlNaVV5UXlVeU1ua2xNaklsTTBFbE1qSm9KVEl5SlRkRUpUSkRKVGRDSlRJeVlXTjBhVzl1SlRJeUpUTkJKVEl5YkdsdVpTVXlNaVV5UXlVeU1uZ2xNaklsTTBFbE1qSXdKVEl5SlRKREpUSXllU1V5TWlVelFTVXlNbWdsTWpJbE4wUWxNa01sTjBJbE1qSmhZM1JwYjI0bE1qSWxNMEVsTWpKamJHOXpaU1V5TWlVM1JDVTFSQ1UzUkNVMVJDVXlReVV5TW1admJuUlRkSGxzWlNVeU1pVXpRU1UzUWlVeU1tSnZiR1FsTWpJbE0wRjBjblZsSlRkRUpUSkRKVEl5ZEdWNGRFSnNiMk5ySlRJeUpUTkJKVFZDSlRkQ0pUSXljRzl6YVhScGIyNGxNaklsTTBFbE4wSWxNako0SlRJeUpUTkJNVEFsTWtNbE1qSjVKVEl5SlROQk1DVXlReVV5TW5jbE1qSWxNMEVsTWpKM0xUSXdKVEl5SlRKREpUSXlhQ1V5TWlVelFTVXlNbWdsTWpJbE4wUWxNa01sTWpKMFpYaDBKVEl5SlROQkpUSXlKVVUxSlVKRUpVRXlKVVUySlRnd0pUZ3hKVVUwSlVJNEpUaEZKVVUySlRoQkpUZ3dKVVUySlRsREpVRkdKVVU1SlRsRUpVRXl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ZEVKVEpESlRJeVRFWmFTR05CVjNCRFpqa3pNalkyTkNVeU1pVXpRU1UzUWlVeU1tbGtKVEl5SlROQkpUSXlURVphU0dOQlYzQkRaamt6TWpZMk5DVXlNaVV5UXlVeU1tNWhiV1VsTWpJbE0wRWxNakpzYVc1clpYSWxNaklsTWtNbE1qSjBaWGgwSlRJeUpUTkJKVEl5SlRJeUpUSkRKVEl5WjNKdmRYQWxNaklsTTBFbE1qSWxNaklsTWtNbE1qSnNhVzVyWlhKVWVYQmxKVEl5SlROQkpUSXlZbkp2YTJWdUpUSXlKVEpESlRJeWNHOXBiblJ6SlRJeUpUTkJKVFZDSlRWRUpUSkRKVEl5Ykc5amEyVmtKVEl5SlROQlptRnNjMlVsTWtNbE1qSmtZWFJoUVhSMGNtbGlkWFJsY3lVeU1pVXpRU1UxUWlVMVJDVXlReVV5TW5CeWIzQnpKVEl5SlROQkpUZENKVEl5ZW1sdVpHVjRKVEl5SlROQk15VTNSQ1V5UXlVeU1teHBibVZUZEhsc1pTVXlNaVV6UVNVM1FpVXlNbXhwYm1WWGFXUjBhQ1V5TWlVelFURXVOU1UzUkNVeVF5VXlNbVp5YjIwbE1qSWxNMEVsTjBJbE1qSjRKVEl5SlROQk5UYzRKVEpESlRJeWVTVXlNaVV6UVRJM09DVXlReVV5TW1GdVoyeGxKVEl5SlROQk5DNDNNVEl6T0RnNU9EQXpPRFEyT1NVeVF5VXlNbWxrSlRJeUpUTkJKVEl5U1VWS1JuSk1lRmw2U0RFNE1EVXlNeVV5TWlVM1JDVXlReVV5TW5SdkpUSXlKVE5CSlRkQ0pUSXlhV1FsTWpJbE0wRWxNakpxWjJoUmMzQnBlR1prTmpBd05ESTNKVEl5SlRKREpUSXllQ1V5TWlVelFUVTNPQ1V5UXlVeU1ua2xNaklsTTBFek1qUWxNa01sTWpKaGJtZHNaU1V5TWlVelFURXVOVGN3TnprMk16STJOemswT0RrM0pUZEVKVEpESlRJeWRHVjRkRUpzYjJOckpUSXlKVE5CSlRWQ0pUVkVKVGRFSlRKREpUSXllbXhEWWtSaFRteEdUVEkwTXpNME5DVXlNaVV6UVNVM1FpVXlNbWxrSlRJeUpUTkJKVEl5ZW14RFlrUmhUbXhHVFRJME16TTBOQ1V5TWlVeVF5VXlNbTVoYldVbE1qSWxNMEVsTWpKc2FXNXJaWElsTWpJbE1rTWxNakowWlhoMEpUSXlKVE5CSlRJeUpUSXlKVEpESlRJeVozSnZkWEFsTWpJbE0wRWxNaklsTWpJbE1rTWxNakpzYVc1clpYSlVlWEJsSlRJeUpUTkJKVEl5WW5KdmEyVnVKVEl5SlRKREpUSXljRzlwYm5SekpUSXlKVE5CSlRWQ0pUZENKVEl5ZUNVeU1pVXpRVFUzT0NVeVF5VXlNbmtsTWpJbE0wRTBNRFV1TlRJNE9EUTJNVFV6T0RRMk1pVTNSQ1V5UXlVM1FpVXlNbmdsTWpJbE0wRTFOemdsTWtNbE1qSjVKVEl5SlROQk5EQTFMalV5T0RnME5qRTFNemcwTmpJbE4wUWxOVVFsTWtNbE1qSnNiMk5yWldRbE1qSWxNMEZtWVd4elpTVXlReVV5TW1SaGRHRkJkSFJ5YVdKMWRHVnpKVEl5SlROQkpUVkNKVFZFSlRKREpUSXljSEp2Y0hNbE1qSWxNMEVsTjBJbE1qSjZhVzVrWlhnbE1qSWxNMEUxSlRKREpUSXllQ1V5TWlVelFXNTFiR3dsTWtNbE1qSjVKVEl5SlROQmJuVnNiQ1UzUkNVeVF5VXlNbXhwYm1WVGRIbHNaU1V5TWlVelFTVTNRaVV5TW14cGJtVlhhV1IwYUNVeU1pVXpRVEV1TlNVM1JDVXlReVV5TW1aeWIyMGxNaklsTTBFbE4wSWxNako0SlRJeUpUTkJOVGM0SlRKREpUSXllU1V5TWlVelFUTTRNaVV5UXlVeU1tRnVaMnhsSlRJeUpUTkJOQzQzTVRJek9EZzVPREF6T0RRMk9TVXlReVV5TW1sa0pUSXlKVE5CSlRJeWFtZG9VWE53YVhobVpEWXdNRFF5TnlVeU1pVTNSQ1V5UXlVeU1uUnZKVEl5SlROQkpUZENKVEl5YVdRbE1qSWxNMEVsTWpKV1dVTllWMFJFVlVsSU56RTNPVEl6SlRJeUpUSkRKVEl5ZUNVeU1pVXpRVFUzT0NVeVF5VXlNbmtsTWpJbE0wRTBNamt1TURVM05qa3lNekEzTmpreU15VXlReVV5TW1GdVoyeGxKVEl5SlROQk1TNDFOekEzT1RZek1qWTNPVFE0T1RjbE4wUWxNa01sTWpKMFpYaDBRbXh2WTJzbE1qSWxNMEVsTlVJbE5VUWxOMFFsTWtNbE1qSlFVWFJWUm1KVFlscHNOalF5TkRJekpUSXlKVE5CSlRkQ0pUSXlhV1FsTWpJbE0wRWxNakpRVVhSVlJtSlRZbHBzTmpReU5ESXpKVEl5SlRKREpUSXlibUZ0WlNVeU1pVXpRU1V5TW14cGJtdGxjaVV5TWlVeVF5VXlNblJsZUhRbE1qSWxNMEVsTWpJbE1qSWxNa01sTWpKbmNtOTFjQ1V5TWlVelFTVXlNaVV5TWlVeVF5VXlNbXhwYm10bGNsUjVjR1VsTWpJbE0wRWxNakppY205clpXNGxNaklsTWtNbE1qSndiMmx1ZEhNbE1qSWxNMEVsTlVJbE5VUWxNa01sTWpKc2IyTnJaV1FsTWpJbE0wRm1ZV3h6WlNVeVF5VXlNbVJoZEdGQmRIUnlhV0oxZEdWekpUSXlKVE5CSlRWQ0pUVkVKVEpESlRJeWNISnZjSE1sTWpJbE0wRWxOMElsTWpKNmFXNWtaWGdsTWpJbE0wRTNKVEpESlRJeWVDVXlNaVV6UVc1MWJHd2xNa01sTWpKNUpUSXlKVE5CYm5Wc2JDVTNSQ1V5UXlVeU1teHBibVZUZEhsc1pTVXlNaVV6UVNVM1FpVXlNbXhwYm1WWGFXUjBhQ1V5TWlVelFURXVOU1UzUkNVeVF5VXlNbVp5YjIwbE1qSWxNMEVsTjBJbE1qSnBaQ1V5TWlVelFTVXlNbFpaUTFoWFJFUlZTVWczTVRjNU1qTWxNaklsTWtNbE1qSjRKVEl5SlROQk5UYzRKVEpESlRJeWVTVXlNaVV6UVRRNE5TNDVOREkyT1RJek1EYzJPVEl6SlRKREpUSXlZVzVuYkdVbE1qSWxNMEUwTGpjeE1qTTRPRGs0TURNNE5EWTVKVGRFSlRKREpUSXlkRzhsTWpJbE0wRWxOMElsTWpKcFpDVXlNaVV6UVNVeU1rRnlSbmRHVWxOVldVSTFPRGczTnpRbE1qSWxNa01sTWpKNEpUSXlKVE5CTlRjNEpUSkRKVEl5ZVNVeU1pVXpRVFV6TWk0ME56RXhOVE00TkRZeE5UTTRKVEpESlRJeVlXNW5iR1VsTWpJbE0wRXhMalUzTURjNU5qTXlOamM1TkRnNU55VTNSQ1V5UXlVeU1uUmxlSFJDYkc5amF5VXlNaVV6UVNVMVFpVTFSQ1UzUkNVeVF5VXlNbmxDWm5kMGFVNURTbTA1TXpRd01EUWxNaklsTTBFbE4wSWxNakpwWkNVeU1pVXpRU1V5TW5sQ1puZDBhVTVEU20wNU16UXdNRFFsTWpJbE1rTWxNakp1WVcxbEpUSXlKVE5CSlRJeWJHbHVhMlZ5SlRJeUpUSkRKVEl5ZEdWNGRDVXlNaVV6UVNVeU1pVXlNaVV5UXlVeU1tZHliM1Z3SlRJeUpUTkJKVEl5SlRJeUpUSkRKVEl5YkdsdWEyVnlWSGx3WlNVeU1pVXpRU1V5TW1KeWIydGxiaVV5TWlVeVF5VXlNbkJ2YVc1MGN5VXlNaVV6UVNVMVFpVTNRaVV5TW5nbE1qSWxNMEUxTnpnbE1rTWxNako1SlRJeUpUTkJOVGt4SlRkRUpUVkVKVEpESlRJeWJHOWphMlZrSlRJeUpUTkJabUZzYzJVbE1rTWxNakprWVhSaFFYUjBjbWxpZFhSbGN5VXlNaVV6UVNVMVFpVTFSQ1V5UXlVeU1uQnliM0J6SlRJeUpUTkJKVGRDSlRJeWVtbHVaR1Y0SlRJeUpUTkJPU1V5UXlVeU1uZ2xNaklsTTBGdWRXeHNKVEpESlRJeWVTVXlNaVV6UVc1MWJHd2xOMFFsTWtNbE1qSnNhVzVsVTNSNWJHVWxNaklsTTBFbE4wSWxNakpzYVc1bFYybGtkR2dsTWpJbE0wRXhMalVsTjBRbE1rTWxNakptY205dEpUSXlKVE5CSlRkQ0pUSXllQ1V5TWlVelFUVXhOQ1V5UXlVeU1ua2xNaklsTTBFMU9URWxNa01sTWpKaGJtZHNaU1V5TWlVelFXNTFiR3dsTWtNbE1qSnBaQ1V5TWlVelFXNTFiR3dsTjBRbE1rTWxNakowYnlVeU1pVXpRU1UzUWlVeU1tbGtKVEl5SlROQkpUSXlWVWhwUzFaT2FXZDRRalF6TnpBME5TVXlNaVV5UXlVeU1uZ2xNaklsTTBFMU56Z2xNa01sTWpKNUpUSXlKVE5CTmpNM0pUSkRKVEl5WVc1bmJHVWxNaklsTTBFeExqVTNNRGM1TmpNeU5qYzVORGc1TnlVM1JDVXlReVV5TW5SbGVIUkNiRzlqYXlVeU1pVXpRU1UxUWlVMVJDVTNSQ1UzUkNVeVF5VXlNbU52YlcxbGJuUnpKVEl5SlROQkpUVkNKVFZFSlRKREpUSXljR3gxWjJsdWN5VXlNaVV6UVNVM1FpVTNSQ1V5UXlVeU1tRnBRMjl1ZEdGcGJtVnljeVV5TWlVelFTVTNRaVUzUkNVeVF5VXlNbWx1YzJWeWRGQmhaMlZQY0hSekpUSXlKVE5CSlRkQ0pUZEVKVEpESlRJeWNHOXpkRkJoZVcxbGJuUWxNaklsTTBFbE4wSWxOMFFsTWtNbE1qSjBhR1Z0WlNVeU1pVXpRU1UzUWlVeU1uQmhaMlVsTWpJbE0wRWxOMElsTWpKaVlXTnJaM0p2ZFc1a1EyOXNiM0lsTWpJbE0wRWxNakowY21GdWMzQmhjbVZ1ZENVeU1pVTNSQ1UzUkNVM1JBPT0iLAoJIkZpbGVJZCIgOiAiNmRlYmZlN2ItZTVjZS00MDBmLWJkMzEtMzg2NTZjNWRhMmJhIgp9Cg=="/>
    </extobj>
  </extobjs>
</s:customData>
</file>

<file path=customXml/itemProps46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WPS 演示</Application>
  <PresentationFormat>宽屏</PresentationFormat>
  <Paragraphs>73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Wingdings</vt:lpstr>
      <vt:lpstr>优设标题黑</vt:lpstr>
      <vt:lpstr>微软雅黑 Light</vt:lpstr>
      <vt:lpstr>思源黑体 CN Normal</vt:lpstr>
      <vt:lpstr>思源黑体 CN Light</vt:lpstr>
      <vt:lpstr>思源黑体 CN Bold</vt:lpstr>
      <vt:lpstr>Noto Sans S Chinese Medium</vt:lpstr>
      <vt:lpstr>Arial</vt:lpstr>
      <vt:lpstr>思源黑体 CN Regular</vt:lpstr>
      <vt:lpstr>Impact</vt:lpstr>
      <vt:lpstr>思源黑体 CN Medium</vt:lpstr>
      <vt:lpstr>黑体</vt:lpstr>
      <vt:lpstr>Arial Unicode MS</vt:lpstr>
      <vt:lpstr>Calibri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C_Hokcheung</cp:lastModifiedBy>
  <cp:revision>780</cp:revision>
  <dcterms:created xsi:type="dcterms:W3CDTF">2019-06-19T02:08:00Z</dcterms:created>
  <dcterms:modified xsi:type="dcterms:W3CDTF">2026-09-28T09:08:21Z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DCF87AD553C44126B6E358EA122E0FAA_13</vt:lpwstr>
  </property>
</Properties>
</file>