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Lst>
  <p:notesMasterIdLst>
    <p:notesMasterId r:id="rId23"/>
  </p:notesMasterIdLst>
  <p:handoutMasterIdLst>
    <p:handoutMasterId r:id="rId24"/>
  </p:handoutMasterIdLst>
  <p:sldIdLst>
    <p:sldId id="4166" r:id="rId4"/>
    <p:sldId id="4167" r:id="rId5"/>
    <p:sldId id="4168" r:id="rId6"/>
    <p:sldId id="4594" r:id="rId7"/>
    <p:sldId id="4591" r:id="rId8"/>
    <p:sldId id="4589" r:id="rId9"/>
    <p:sldId id="4595" r:id="rId10"/>
    <p:sldId id="4601" r:id="rId11"/>
    <p:sldId id="4229" r:id="rId12"/>
    <p:sldId id="4602" r:id="rId13"/>
    <p:sldId id="4592" r:id="rId14"/>
    <p:sldId id="4183" r:id="rId15"/>
    <p:sldId id="4426" r:id="rId16"/>
    <p:sldId id="4184" r:id="rId17"/>
    <p:sldId id="4209" r:id="rId18"/>
    <p:sldId id="4443" r:id="rId19"/>
    <p:sldId id="4603" r:id="rId20"/>
    <p:sldId id="4604" r:id="rId21"/>
    <p:sldId id="4605" r:id="rId22"/>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32"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十二 猪肠" initials="十二" lastIdx="1" clrIdx="0"/>
  <p:cmAuthor id="2" name="Administrator" initials="A" lastIdx="3"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315F3"/>
    <a:srgbClr val="0029DA"/>
    <a:srgbClr val="23B253"/>
    <a:srgbClr val="D7000F"/>
    <a:srgbClr val="E123DA"/>
    <a:srgbClr val="3422E2"/>
    <a:srgbClr val="FFFFFF"/>
    <a:srgbClr val="CF00B5"/>
    <a:srgbClr val="CB02CD"/>
    <a:srgbClr val="FFF6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232"/>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9" Type="http://schemas.openxmlformats.org/officeDocument/2006/relationships/tags" Target="tags/tag159.xml"/><Relationship Id="rId28" Type="http://schemas.openxmlformats.org/officeDocument/2006/relationships/commentAuthors" Target="commentAuthors.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handoutMaster" Target="handoutMasters/handoutMaster1.xml"/><Relationship Id="rId23" Type="http://schemas.openxmlformats.org/officeDocument/2006/relationships/notesMaster" Target="notesMasters/notesMaster1.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6" Type="http://schemas.openxmlformats.org/officeDocument/2006/relationships/image" Target="../media/image3.png"/><Relationship Id="rId5" Type="http://schemas.openxmlformats.org/officeDocument/2006/relationships/tags" Target="../tags/tag2.xml"/><Relationship Id="rId4" Type="http://schemas.openxmlformats.org/officeDocument/2006/relationships/image" Target="../media/image2.png"/><Relationship Id="rId3" Type="http://schemas.openxmlformats.org/officeDocument/2006/relationships/tags" Target="../tags/tag1.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9" Type="http://schemas.openxmlformats.org/officeDocument/2006/relationships/tags" Target="../tags/tag6.xml"/><Relationship Id="rId8" Type="http://schemas.openxmlformats.org/officeDocument/2006/relationships/image" Target="../media/image3.png"/><Relationship Id="rId7" Type="http://schemas.openxmlformats.org/officeDocument/2006/relationships/tags" Target="../tags/tag5.xml"/><Relationship Id="rId6" Type="http://schemas.openxmlformats.org/officeDocument/2006/relationships/image" Target="../media/image2.png"/><Relationship Id="rId5" Type="http://schemas.openxmlformats.org/officeDocument/2006/relationships/tags" Target="../tags/tag4.xml"/><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tags" Target="../tags/tag3.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image" Target="../media/image3.png"/><Relationship Id="rId5" Type="http://schemas.openxmlformats.org/officeDocument/2006/relationships/tags" Target="../tags/tag8.xml"/><Relationship Id="rId4" Type="http://schemas.openxmlformats.org/officeDocument/2006/relationships/image" Target="../media/image2.png"/><Relationship Id="rId3" Type="http://schemas.openxmlformats.org/officeDocument/2006/relationships/tags" Target="../tags/tag7.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16.xml"/><Relationship Id="rId8" Type="http://schemas.openxmlformats.org/officeDocument/2006/relationships/tags" Target="../tags/tag15.xml"/><Relationship Id="rId7" Type="http://schemas.openxmlformats.org/officeDocument/2006/relationships/tags" Target="../tags/tag14.xml"/><Relationship Id="rId6" Type="http://schemas.openxmlformats.org/officeDocument/2006/relationships/tags" Target="../tags/tag13.xml"/><Relationship Id="rId5" Type="http://schemas.openxmlformats.org/officeDocument/2006/relationships/tags" Target="../tags/tag12.xml"/><Relationship Id="rId4" Type="http://schemas.openxmlformats.org/officeDocument/2006/relationships/tags" Target="../tags/tag11.xml"/><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20.xml"/><Relationship Id="rId4" Type="http://schemas.openxmlformats.org/officeDocument/2006/relationships/tags" Target="../tags/tag19.xml"/><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23.xml"/><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29.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34.xml"/><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38.xml"/><Relationship Id="rId4" Type="http://schemas.openxmlformats.org/officeDocument/2006/relationships/tags" Target="../tags/tag37.xml"/><Relationship Id="rId3" Type="http://schemas.openxmlformats.org/officeDocument/2006/relationships/tags" Target="../tags/tag36.xml"/><Relationship Id="rId2" Type="http://schemas.openxmlformats.org/officeDocument/2006/relationships/tags" Target="../tags/tag35.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43.xml"/><Relationship Id="rId5" Type="http://schemas.openxmlformats.org/officeDocument/2006/relationships/tags" Target="../tags/tag42.xml"/><Relationship Id="rId4" Type="http://schemas.openxmlformats.org/officeDocument/2006/relationships/tags" Target="../tags/tag41.xml"/><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6" Type="http://schemas.openxmlformats.org/officeDocument/2006/relationships/tags" Target="../tags/tag49.xml"/><Relationship Id="rId5" Type="http://schemas.openxmlformats.org/officeDocument/2006/relationships/tags" Target="../tags/tag48.xml"/><Relationship Id="rId4" Type="http://schemas.openxmlformats.org/officeDocument/2006/relationships/tags" Target="../tags/tag47.xml"/><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6" Type="http://schemas.openxmlformats.org/officeDocument/2006/relationships/tags" Target="../tags/tag54.xml"/><Relationship Id="rId5" Type="http://schemas.openxmlformats.org/officeDocument/2006/relationships/tags" Target="../tags/tag53.xml"/><Relationship Id="rId4" Type="http://schemas.openxmlformats.org/officeDocument/2006/relationships/tags" Target="../tags/tag52.xml"/><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6" Type="http://schemas.openxmlformats.org/officeDocument/2006/relationships/tags" Target="../tags/tag59.xml"/><Relationship Id="rId5" Type="http://schemas.openxmlformats.org/officeDocument/2006/relationships/tags" Target="../tags/tag58.xml"/><Relationship Id="rId4" Type="http://schemas.openxmlformats.org/officeDocument/2006/relationships/tags" Target="../tags/tag57.xml"/><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7" Type="http://schemas.openxmlformats.org/officeDocument/2006/relationships/tags" Target="../tags/tag65.xml"/><Relationship Id="rId6" Type="http://schemas.openxmlformats.org/officeDocument/2006/relationships/tags" Target="../tags/tag64.xml"/><Relationship Id="rId5" Type="http://schemas.openxmlformats.org/officeDocument/2006/relationships/tags" Target="../tags/tag63.xml"/><Relationship Id="rId4" Type="http://schemas.openxmlformats.org/officeDocument/2006/relationships/tags" Target="../tags/tag62.xml"/><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73.xml"/><Relationship Id="rId8" Type="http://schemas.openxmlformats.org/officeDocument/2006/relationships/tags" Target="../tags/tag72.xml"/><Relationship Id="rId7" Type="http://schemas.openxmlformats.org/officeDocument/2006/relationships/tags" Target="../tags/tag71.xml"/><Relationship Id="rId6" Type="http://schemas.openxmlformats.org/officeDocument/2006/relationships/tags" Target="../tags/tag70.xml"/><Relationship Id="rId5" Type="http://schemas.openxmlformats.org/officeDocument/2006/relationships/tags" Target="../tags/tag69.xml"/><Relationship Id="rId4" Type="http://schemas.openxmlformats.org/officeDocument/2006/relationships/tags" Target="../tags/tag68.xml"/><Relationship Id="rId3" Type="http://schemas.openxmlformats.org/officeDocument/2006/relationships/tags" Target="../tags/tag67.xml"/><Relationship Id="rId2" Type="http://schemas.openxmlformats.org/officeDocument/2006/relationships/tags" Target="../tags/tag66.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5" Type="http://schemas.openxmlformats.org/officeDocument/2006/relationships/tags" Target="../tags/tag77.xml"/><Relationship Id="rId4" Type="http://schemas.openxmlformats.org/officeDocument/2006/relationships/tags" Target="../tags/tag76.xml"/><Relationship Id="rId3" Type="http://schemas.openxmlformats.org/officeDocument/2006/relationships/tags" Target="../tags/tag75.xml"/><Relationship Id="rId2" Type="http://schemas.openxmlformats.org/officeDocument/2006/relationships/tags" Target="../tags/tag74.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4" Type="http://schemas.openxmlformats.org/officeDocument/2006/relationships/tags" Target="../tags/tag80.xml"/><Relationship Id="rId3" Type="http://schemas.openxmlformats.org/officeDocument/2006/relationships/tags" Target="../tags/tag79.xml"/><Relationship Id="rId2" Type="http://schemas.openxmlformats.org/officeDocument/2006/relationships/tags" Target="../tags/tag78.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7" Type="http://schemas.openxmlformats.org/officeDocument/2006/relationships/tags" Target="../tags/tag86.xml"/><Relationship Id="rId6" Type="http://schemas.openxmlformats.org/officeDocument/2006/relationships/tags" Target="../tags/tag85.xml"/><Relationship Id="rId5" Type="http://schemas.openxmlformats.org/officeDocument/2006/relationships/tags" Target="../tags/tag84.xml"/><Relationship Id="rId4" Type="http://schemas.openxmlformats.org/officeDocument/2006/relationships/tags" Target="../tags/tag83.xml"/><Relationship Id="rId3" Type="http://schemas.openxmlformats.org/officeDocument/2006/relationships/tags" Target="../tags/tag82.xml"/><Relationship Id="rId2" Type="http://schemas.openxmlformats.org/officeDocument/2006/relationships/tags" Target="../tags/tag81.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6" Type="http://schemas.openxmlformats.org/officeDocument/2006/relationships/tags" Target="../tags/tag91.xml"/><Relationship Id="rId5" Type="http://schemas.openxmlformats.org/officeDocument/2006/relationships/tags" Target="../tags/tag90.xml"/><Relationship Id="rId4" Type="http://schemas.openxmlformats.org/officeDocument/2006/relationships/tags" Target="../tags/tag89.xml"/><Relationship Id="rId3" Type="http://schemas.openxmlformats.org/officeDocument/2006/relationships/tags" Target="../tags/tag88.xml"/><Relationship Id="rId2" Type="http://schemas.openxmlformats.org/officeDocument/2006/relationships/tags" Target="../tags/tag87.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5" Type="http://schemas.openxmlformats.org/officeDocument/2006/relationships/tags" Target="../tags/tag95.xml"/><Relationship Id="rId4" Type="http://schemas.openxmlformats.org/officeDocument/2006/relationships/tags" Target="../tags/tag94.xml"/><Relationship Id="rId3" Type="http://schemas.openxmlformats.org/officeDocument/2006/relationships/tags" Target="../tags/tag93.xml"/><Relationship Id="rId2" Type="http://schemas.openxmlformats.org/officeDocument/2006/relationships/tags" Target="../tags/tag92.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6" Type="http://schemas.openxmlformats.org/officeDocument/2006/relationships/tags" Target="../tags/tag100.xml"/><Relationship Id="rId5" Type="http://schemas.openxmlformats.org/officeDocument/2006/relationships/tags" Target="../tags/tag99.xml"/><Relationship Id="rId4" Type="http://schemas.openxmlformats.org/officeDocument/2006/relationships/tags" Target="../tags/tag98.xml"/><Relationship Id="rId3" Type="http://schemas.openxmlformats.org/officeDocument/2006/relationships/tags" Target="../tags/tag97.xml"/><Relationship Id="rId2" Type="http://schemas.openxmlformats.org/officeDocument/2006/relationships/tags" Target="../tags/tag96.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3" name="图片 2" descr="ppt"/>
          <p:cNvPicPr>
            <a:picLocks noChangeAspect="1"/>
          </p:cNvPicPr>
          <p:nvPr userDrawn="1"/>
        </p:nvPicPr>
        <p:blipFill>
          <a:blip r:embed="rId2"/>
          <a:stretch>
            <a:fillRect/>
          </a:stretch>
        </p:blipFill>
        <p:spPr>
          <a:xfrm>
            <a:off x="0" y="0"/>
            <a:ext cx="12192000" cy="6858000"/>
          </a:xfrm>
          <a:prstGeom prst="rect">
            <a:avLst/>
          </a:prstGeom>
        </p:spPr>
      </p:pic>
      <p:pic>
        <p:nvPicPr>
          <p:cNvPr id="7" name="图片 6" descr="标签"/>
          <p:cNvPicPr>
            <a:picLocks noChangeAspect="1"/>
          </p:cNvPicPr>
          <p:nvPr userDrawn="1">
            <p:custDataLst>
              <p:tags r:id="rId3"/>
            </p:custDataLst>
          </p:nvPr>
        </p:nvPicPr>
        <p:blipFill>
          <a:blip r:embed="rId4"/>
          <a:stretch>
            <a:fillRect/>
          </a:stretch>
        </p:blipFill>
        <p:spPr>
          <a:xfrm>
            <a:off x="248285" y="230505"/>
            <a:ext cx="1635125" cy="322580"/>
          </a:xfrm>
          <a:prstGeom prst="rect">
            <a:avLst/>
          </a:prstGeom>
        </p:spPr>
      </p:pic>
      <p:pic>
        <p:nvPicPr>
          <p:cNvPr id="8" name="图片 7" descr="C:\Users\Administrator\Desktop\图片1.png图片1"/>
          <p:cNvPicPr>
            <a:picLocks noChangeAspect="1"/>
          </p:cNvPicPr>
          <p:nvPr userDrawn="1">
            <p:custDataLst>
              <p:tags r:id="rId5"/>
            </p:custDataLst>
          </p:nvPr>
        </p:nvPicPr>
        <p:blipFill>
          <a:blip r:embed="rId6"/>
          <a:srcRect/>
          <a:stretch>
            <a:fillRect/>
          </a:stretch>
        </p:blipFill>
        <p:spPr>
          <a:xfrm>
            <a:off x="10452100" y="255270"/>
            <a:ext cx="1492885" cy="3429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pic>
        <p:nvPicPr>
          <p:cNvPr id="8" name="图片 7" descr="C:\Users\Administrator\Desktop\图片2.png图片2"/>
          <p:cNvPicPr>
            <a:picLocks noChangeAspect="1"/>
          </p:cNvPicPr>
          <p:nvPr userDrawn="1">
            <p:custDataLst>
              <p:tags r:id="rId2"/>
            </p:custDataLst>
          </p:nvPr>
        </p:nvPicPr>
        <p:blipFill>
          <a:blip r:embed="rId3"/>
          <a:srcRect/>
          <a:stretch>
            <a:fillRect/>
          </a:stretch>
        </p:blipFill>
        <p:spPr>
          <a:xfrm>
            <a:off x="239713" y="271780"/>
            <a:ext cx="11739880" cy="6456680"/>
          </a:xfrm>
          <a:prstGeom prst="rect">
            <a:avLst/>
          </a:prstGeom>
        </p:spPr>
      </p:pic>
      <p:pic>
        <p:nvPicPr>
          <p:cNvPr id="2" name="图片 1" descr="C:\Users\Administrator\Desktop\背景.png背景"/>
          <p:cNvPicPr>
            <a:picLocks noChangeAspect="1"/>
          </p:cNvPicPr>
          <p:nvPr userDrawn="1"/>
        </p:nvPicPr>
        <p:blipFill>
          <a:blip r:embed="rId4"/>
          <a:srcRect/>
          <a:stretch>
            <a:fillRect/>
          </a:stretch>
        </p:blipFill>
        <p:spPr>
          <a:xfrm>
            <a:off x="0" y="0"/>
            <a:ext cx="12192000" cy="6858000"/>
          </a:xfrm>
          <a:prstGeom prst="rect">
            <a:avLst/>
          </a:prstGeom>
        </p:spPr>
      </p:pic>
      <p:pic>
        <p:nvPicPr>
          <p:cNvPr id="5" name="图片 4" descr="标签"/>
          <p:cNvPicPr>
            <a:picLocks noChangeAspect="1"/>
          </p:cNvPicPr>
          <p:nvPr userDrawn="1">
            <p:custDataLst>
              <p:tags r:id="rId5"/>
            </p:custDataLst>
          </p:nvPr>
        </p:nvPicPr>
        <p:blipFill>
          <a:blip r:embed="rId6"/>
          <a:stretch>
            <a:fillRect/>
          </a:stretch>
        </p:blipFill>
        <p:spPr>
          <a:xfrm>
            <a:off x="248285" y="230505"/>
            <a:ext cx="1635125" cy="322580"/>
          </a:xfrm>
          <a:prstGeom prst="rect">
            <a:avLst/>
          </a:prstGeom>
        </p:spPr>
      </p:pic>
      <p:pic>
        <p:nvPicPr>
          <p:cNvPr id="6" name="图片 5" descr="C:\Users\Administrator\Desktop\图片1.png图片1"/>
          <p:cNvPicPr>
            <a:picLocks noChangeAspect="1"/>
          </p:cNvPicPr>
          <p:nvPr userDrawn="1">
            <p:custDataLst>
              <p:tags r:id="rId7"/>
            </p:custDataLst>
          </p:nvPr>
        </p:nvPicPr>
        <p:blipFill>
          <a:blip r:embed="rId8"/>
          <a:srcRect/>
          <a:stretch>
            <a:fillRect/>
          </a:stretch>
        </p:blipFill>
        <p:spPr>
          <a:xfrm>
            <a:off x="10452100" y="255270"/>
            <a:ext cx="1492885" cy="342900"/>
          </a:xfrm>
          <a:prstGeom prst="rect">
            <a:avLst/>
          </a:prstGeom>
        </p:spPr>
      </p:pic>
      <p:sp>
        <p:nvSpPr>
          <p:cNvPr id="9" name="圆角矩形 8"/>
          <p:cNvSpPr/>
          <p:nvPr userDrawn="1"/>
        </p:nvSpPr>
        <p:spPr>
          <a:xfrm>
            <a:off x="-1270" y="688340"/>
            <a:ext cx="12193200" cy="6120765"/>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文本框 9"/>
          <p:cNvSpPr txBox="1"/>
          <p:nvPr userDrawn="1">
            <p:custDataLst>
              <p:tags r:id="rId9"/>
            </p:custDataLst>
          </p:nvPr>
        </p:nvSpPr>
        <p:spPr>
          <a:xfrm>
            <a:off x="1270" y="6374130"/>
            <a:ext cx="12190730" cy="429895"/>
          </a:xfrm>
          <a:prstGeom prst="rect">
            <a:avLst/>
          </a:prstGeom>
          <a:noFill/>
        </p:spPr>
        <p:txBody>
          <a:bodyPr wrap="square" rtlCol="0">
            <a:spAutoFit/>
          </a:bodyPr>
          <a:p>
            <a:pPr algn="ct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经传多赢资深投顾：罗雪奎</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投顾执业编号：</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A1120616080001</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；基金从业编号：</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A202506190001216)观点基于软件数据和理论模型分析，仅供参考，不构成</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投资</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建议，</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市场</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有风险，投资需谨慎</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t>
            </a:r>
            <a:b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b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rPr>
              <a:t>基金的过往业绩并不预示其未来表现，基金管理人管理的其他基金的业绩并不构成基金业绩表现的保证</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rPr>
              <a:t>。</a:t>
            </a:r>
            <a:endPar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2" name="图片 1" descr="ppt"/>
          <p:cNvPicPr>
            <a:picLocks noChangeAspect="1"/>
          </p:cNvPicPr>
          <p:nvPr userDrawn="1"/>
        </p:nvPicPr>
        <p:blipFill>
          <a:blip r:embed="rId2"/>
          <a:stretch>
            <a:fillRect/>
          </a:stretch>
        </p:blipFill>
        <p:spPr>
          <a:xfrm>
            <a:off x="0" y="0"/>
            <a:ext cx="12192000" cy="6858000"/>
          </a:xfrm>
          <a:prstGeom prst="rect">
            <a:avLst/>
          </a:prstGeom>
        </p:spPr>
      </p:pic>
      <p:pic>
        <p:nvPicPr>
          <p:cNvPr id="3" name="图片 2" descr="标签"/>
          <p:cNvPicPr>
            <a:picLocks noChangeAspect="1"/>
          </p:cNvPicPr>
          <p:nvPr userDrawn="1">
            <p:custDataLst>
              <p:tags r:id="rId3"/>
            </p:custDataLst>
          </p:nvPr>
        </p:nvPicPr>
        <p:blipFill>
          <a:blip r:embed="rId4"/>
          <a:stretch>
            <a:fillRect/>
          </a:stretch>
        </p:blipFill>
        <p:spPr>
          <a:xfrm>
            <a:off x="248285" y="230505"/>
            <a:ext cx="1635125" cy="322580"/>
          </a:xfrm>
          <a:prstGeom prst="rect">
            <a:avLst/>
          </a:prstGeom>
        </p:spPr>
      </p:pic>
      <p:pic>
        <p:nvPicPr>
          <p:cNvPr id="4" name="图片 3" descr="C:\Users\Administrator\Desktop\图片1.png图片1"/>
          <p:cNvPicPr>
            <a:picLocks noChangeAspect="1"/>
          </p:cNvPicPr>
          <p:nvPr userDrawn="1">
            <p:custDataLst>
              <p:tags r:id="rId5"/>
            </p:custDataLst>
          </p:nvPr>
        </p:nvPicPr>
        <p:blipFill>
          <a:blip r:embed="rId6"/>
          <a:srcRect/>
          <a:stretch>
            <a:fillRect/>
          </a:stretch>
        </p:blipFill>
        <p:spPr>
          <a:xfrm>
            <a:off x="10452100" y="255270"/>
            <a:ext cx="1492885" cy="34290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a:xfrm>
            <a:off x="4116000" y="6314400"/>
            <a:ext cx="3960000" cy="316800"/>
          </a:xfrm>
        </p:spPr>
        <p:txBody>
          <a:bodyPr/>
          <a:lstStyle/>
          <a:p>
            <a:endParaRPr lang="zh-CN" altLang="en-US"/>
          </a:p>
        </p:txBody>
      </p:sp>
      <p:sp>
        <p:nvSpPr>
          <p:cNvPr id="9" name="灯片编号占位符 8"/>
          <p:cNvSpPr>
            <a:spLocks noGrp="1"/>
          </p:cNvSpPr>
          <p:nvPr>
            <p:ph type="sldNum" sz="quarter" idx="12"/>
            <p:custDataLst>
              <p:tags r:id="rId9"/>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5"/>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a:xfrm>
            <a:off x="4116000" y="6314400"/>
            <a:ext cx="3960000" cy="316800"/>
          </a:xfrm>
        </p:spPr>
        <p:txBody>
          <a:bodyPr/>
          <a:lstStyle/>
          <a:p>
            <a:endParaRPr lang="zh-CN" altLang="en-US"/>
          </a:p>
        </p:txBody>
      </p:sp>
      <p:sp>
        <p:nvSpPr>
          <p:cNvPr id="4" name="灯片编号占位符 3"/>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a:xfrm>
            <a:off x="612000" y="6314400"/>
            <a:ext cx="2700000" cy="316800"/>
          </a:xfrm>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a:xfrm>
            <a:off x="4116000" y="6314400"/>
            <a:ext cx="3960000" cy="316800"/>
          </a:xfrm>
        </p:spPr>
        <p:txBody>
          <a:bodyPr/>
          <a:lstStyle/>
          <a:p>
            <a:endParaRPr lang="zh-CN" altLang="en-US" dirty="0"/>
          </a:p>
        </p:txBody>
      </p:sp>
      <p:sp>
        <p:nvSpPr>
          <p:cNvPr id="7" name="灯片编号占位符 6"/>
          <p:cNvSpPr>
            <a:spLocks noGrp="1"/>
          </p:cNvSpPr>
          <p:nvPr>
            <p:ph type="sldNum" sz="quarter" idx="12"/>
            <p:custDataLst>
              <p:tags r:id="rId6"/>
            </p:custDataLst>
          </p:nvPr>
        </p:nvSpPr>
        <p:spPr>
          <a:xfrm>
            <a:off x="8877600" y="6314400"/>
            <a:ext cx="2700000" cy="316800"/>
          </a:xfrm>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a:xfrm>
            <a:off x="608400" y="608400"/>
            <a:ext cx="10969200" cy="705600"/>
          </a:xfrm>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a:xfrm>
            <a:off x="4116000" y="6314400"/>
            <a:ext cx="3960000" cy="316800"/>
          </a:xfrm>
        </p:spPr>
        <p:txBody>
          <a:bodyPr/>
          <a:lstStyle/>
          <a:p>
            <a:endParaRPr lang="zh-CN" altLang="en-US"/>
          </a:p>
        </p:txBody>
      </p:sp>
      <p:sp>
        <p:nvSpPr>
          <p:cNvPr id="6" name="灯片编号占位符 5"/>
          <p:cNvSpPr>
            <a:spLocks noGrp="1"/>
          </p:cNvSpPr>
          <p:nvPr>
            <p:ph type="sldNum" sz="quarter" idx="12"/>
            <p:custDataLst>
              <p:tags r:id="rId6"/>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pic>
        <p:nvPicPr>
          <p:cNvPr id="3" name="图片 2" descr="1920x1080 拷贝"/>
          <p:cNvPicPr>
            <a:picLocks noChangeAspect="1"/>
          </p:cNvPicPr>
          <p:nvPr userDrawn="1"/>
        </p:nvPicPr>
        <p:blipFill>
          <a:blip r:embed="rId2"/>
          <a:stretch>
            <a:fillRect/>
          </a:stretch>
        </p:blipFill>
        <p:spPr>
          <a:xfrm>
            <a:off x="0" y="0"/>
            <a:ext cx="12192000" cy="685800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tags" Target="../tags/tag44.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9" Type="http://schemas.openxmlformats.org/officeDocument/2006/relationships/theme" Target="../theme/theme2.xml"/><Relationship Id="rId18" Type="http://schemas.openxmlformats.org/officeDocument/2006/relationships/tags" Target="../tags/tag106.xml"/><Relationship Id="rId17" Type="http://schemas.openxmlformats.org/officeDocument/2006/relationships/image" Target="../media/image7.png"/><Relationship Id="rId16" Type="http://schemas.openxmlformats.org/officeDocument/2006/relationships/tags" Target="../tags/tag105.xml"/><Relationship Id="rId15" Type="http://schemas.openxmlformats.org/officeDocument/2006/relationships/tags" Target="../tags/tag104.xml"/><Relationship Id="rId14" Type="http://schemas.openxmlformats.org/officeDocument/2006/relationships/tags" Target="../tags/tag103.xml"/><Relationship Id="rId13" Type="http://schemas.openxmlformats.org/officeDocument/2006/relationships/tags" Target="../tags/tag102.xml"/><Relationship Id="rId12" Type="http://schemas.openxmlformats.org/officeDocument/2006/relationships/tags" Target="../tags/tag101.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Tree>
    <p:custDataLst>
      <p:tags r:id="rId13"/>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pic>
        <p:nvPicPr>
          <p:cNvPr id="7" name="图片 6" descr="组 2"/>
          <p:cNvPicPr>
            <a:picLocks noChangeAspect="1"/>
          </p:cNvPicPr>
          <p:nvPr userDrawn="1"/>
        </p:nvPicPr>
        <p:blipFill>
          <a:blip r:embed="rId17"/>
          <a:stretch>
            <a:fillRect/>
          </a:stretch>
        </p:blipFill>
        <p:spPr>
          <a:xfrm>
            <a:off x="0" y="0"/>
            <a:ext cx="12192000" cy="6858000"/>
          </a:xfrm>
          <a:prstGeom prst="rect">
            <a:avLst/>
          </a:prstGeom>
        </p:spPr>
      </p:pic>
    </p:spTree>
    <p:custDataLst>
      <p:tags r:id="rId18"/>
    </p:custData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slideLayout" Target="../slideLayouts/slideLayout3.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3" Type="http://schemas.openxmlformats.org/officeDocument/2006/relationships/tags" Target="../tags/tag109.xml"/><Relationship Id="rId2" Type="http://schemas.openxmlformats.org/officeDocument/2006/relationships/tags" Target="../tags/tag108.xml"/><Relationship Id="rId1" Type="http://schemas.openxmlformats.org/officeDocument/2006/relationships/tags" Target="../tags/tag107.xml"/></Relationships>
</file>

<file path=ppt/slides/_rels/slide2.xml.rels><?xml version="1.0" encoding="UTF-8" standalone="yes"?>
<Relationships xmlns="http://schemas.openxmlformats.org/package/2006/relationships"><Relationship Id="rId9" Type="http://schemas.openxmlformats.org/officeDocument/2006/relationships/tags" Target="../tags/tag121.xml"/><Relationship Id="rId8" Type="http://schemas.openxmlformats.org/officeDocument/2006/relationships/tags" Target="../tags/tag120.xml"/><Relationship Id="rId7" Type="http://schemas.openxmlformats.org/officeDocument/2006/relationships/tags" Target="../tags/tag119.xml"/><Relationship Id="rId6" Type="http://schemas.openxmlformats.org/officeDocument/2006/relationships/tags" Target="../tags/tag118.xml"/><Relationship Id="rId5" Type="http://schemas.openxmlformats.org/officeDocument/2006/relationships/tags" Target="../tags/tag117.xml"/><Relationship Id="rId4" Type="http://schemas.openxmlformats.org/officeDocument/2006/relationships/tags" Target="../tags/tag116.xml"/><Relationship Id="rId3" Type="http://schemas.openxmlformats.org/officeDocument/2006/relationships/tags" Target="../tags/tag115.xml"/><Relationship Id="rId2" Type="http://schemas.openxmlformats.org/officeDocument/2006/relationships/tags" Target="../tags/tag114.xml"/><Relationship Id="rId19" Type="http://schemas.openxmlformats.org/officeDocument/2006/relationships/slideLayout" Target="../slideLayouts/slideLayout3.xml"/><Relationship Id="rId18" Type="http://schemas.openxmlformats.org/officeDocument/2006/relationships/tags" Target="../tags/tag129.xml"/><Relationship Id="rId17" Type="http://schemas.openxmlformats.org/officeDocument/2006/relationships/tags" Target="../tags/tag128.xml"/><Relationship Id="rId16" Type="http://schemas.openxmlformats.org/officeDocument/2006/relationships/tags" Target="../tags/tag127.xml"/><Relationship Id="rId15" Type="http://schemas.openxmlformats.org/officeDocument/2006/relationships/tags" Target="../tags/tag126.xml"/><Relationship Id="rId14" Type="http://schemas.openxmlformats.org/officeDocument/2006/relationships/tags" Target="../tags/tag125.xml"/><Relationship Id="rId13" Type="http://schemas.openxmlformats.org/officeDocument/2006/relationships/image" Target="../media/image8.png"/><Relationship Id="rId12" Type="http://schemas.openxmlformats.org/officeDocument/2006/relationships/tags" Target="../tags/tag124.xml"/><Relationship Id="rId11" Type="http://schemas.openxmlformats.org/officeDocument/2006/relationships/tags" Target="../tags/tag123.xml"/><Relationship Id="rId10" Type="http://schemas.openxmlformats.org/officeDocument/2006/relationships/tags" Target="../tags/tag122.xml"/><Relationship Id="rId1" Type="http://schemas.openxmlformats.org/officeDocument/2006/relationships/tags" Target="../tags/tag11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30.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1.xml"/><Relationship Id="rId1" Type="http://schemas.openxmlformats.org/officeDocument/2006/relationships/image" Target="../media/image9.pn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32.xml"/><Relationship Id="rId2" Type="http://schemas.openxmlformats.org/officeDocument/2006/relationships/image" Target="../media/image11.png"/><Relationship Id="rId1"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3.xml"/><Relationship Id="rId1" Type="http://schemas.openxmlformats.org/officeDocument/2006/relationships/image" Target="../media/image12.png"/></Relationships>
</file>

<file path=ppt/slides/_rels/slide7.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134.xml"/><Relationship Id="rId4" Type="http://schemas.openxmlformats.org/officeDocument/2006/relationships/image" Target="../media/image16.png"/><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s>
</file>

<file path=ppt/slides/_rels/slide8.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135.xml"/><Relationship Id="rId5" Type="http://schemas.openxmlformats.org/officeDocument/2006/relationships/image" Target="../media/image21.png"/><Relationship Id="rId4" Type="http://schemas.openxmlformats.org/officeDocument/2006/relationships/image" Target="../media/image20.png"/><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36.xml"/></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37.xml"/><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2.png"/></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38.xml"/><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9.xml"/><Relationship Id="rId1"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0.xml"/><Relationship Id="rId1" Type="http://schemas.openxmlformats.org/officeDocument/2006/relationships/image" Target="../media/image29.png"/></Relationships>
</file>

<file path=ppt/slides/_rels/slide14.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141.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2.xml"/><Relationship Id="rId1" Type="http://schemas.openxmlformats.org/officeDocument/2006/relationships/image" Target="../media/image36.png"/></Relationships>
</file>

<file path=ppt/slides/_rels/slide16.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146.xml"/><Relationship Id="rId6" Type="http://schemas.openxmlformats.org/officeDocument/2006/relationships/image" Target="../media/image37.png"/><Relationship Id="rId5" Type="http://schemas.openxmlformats.org/officeDocument/2006/relationships/tags" Target="../tags/tag145.xml"/><Relationship Id="rId4" Type="http://schemas.openxmlformats.org/officeDocument/2006/relationships/image" Target="../media/image3.png"/><Relationship Id="rId3" Type="http://schemas.openxmlformats.org/officeDocument/2006/relationships/tags" Target="../tags/tag144.xml"/><Relationship Id="rId2" Type="http://schemas.openxmlformats.org/officeDocument/2006/relationships/image" Target="../media/image1.png"/><Relationship Id="rId1" Type="http://schemas.openxmlformats.org/officeDocument/2006/relationships/tags" Target="../tags/tag143.xml"/></Relationships>
</file>

<file path=ppt/slides/_rels/slide17.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150.xml"/><Relationship Id="rId6" Type="http://schemas.openxmlformats.org/officeDocument/2006/relationships/image" Target="../media/image38.png"/><Relationship Id="rId5" Type="http://schemas.openxmlformats.org/officeDocument/2006/relationships/tags" Target="../tags/tag149.xml"/><Relationship Id="rId4" Type="http://schemas.openxmlformats.org/officeDocument/2006/relationships/image" Target="../media/image3.png"/><Relationship Id="rId3" Type="http://schemas.openxmlformats.org/officeDocument/2006/relationships/tags" Target="../tags/tag148.xml"/><Relationship Id="rId2" Type="http://schemas.openxmlformats.org/officeDocument/2006/relationships/image" Target="../media/image1.png"/><Relationship Id="rId1" Type="http://schemas.openxmlformats.org/officeDocument/2006/relationships/tags" Target="../tags/tag147.xml"/></Relationships>
</file>

<file path=ppt/slides/_rels/slide18.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154.xml"/><Relationship Id="rId6" Type="http://schemas.openxmlformats.org/officeDocument/2006/relationships/image" Target="../media/image39.png"/><Relationship Id="rId5" Type="http://schemas.openxmlformats.org/officeDocument/2006/relationships/tags" Target="../tags/tag153.xml"/><Relationship Id="rId4" Type="http://schemas.openxmlformats.org/officeDocument/2006/relationships/image" Target="../media/image3.png"/><Relationship Id="rId3" Type="http://schemas.openxmlformats.org/officeDocument/2006/relationships/tags" Target="../tags/tag152.xml"/><Relationship Id="rId2" Type="http://schemas.openxmlformats.org/officeDocument/2006/relationships/image" Target="../media/image1.png"/><Relationship Id="rId1" Type="http://schemas.openxmlformats.org/officeDocument/2006/relationships/tags" Target="../tags/tag151.xml"/></Relationships>
</file>

<file path=ppt/slides/_rels/slide19.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158.xml"/><Relationship Id="rId5" Type="http://schemas.openxmlformats.org/officeDocument/2006/relationships/tags" Target="../tags/tag157.xml"/><Relationship Id="rId4" Type="http://schemas.openxmlformats.org/officeDocument/2006/relationships/image" Target="../media/image3.png"/><Relationship Id="rId3" Type="http://schemas.openxmlformats.org/officeDocument/2006/relationships/tags" Target="../tags/tag156.xml"/><Relationship Id="rId2" Type="http://schemas.openxmlformats.org/officeDocument/2006/relationships/image" Target="../media/image1.png"/><Relationship Id="rId1" Type="http://schemas.openxmlformats.org/officeDocument/2006/relationships/tags" Target="../tags/tag15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userDrawn="1">
            <p:custDataLst>
              <p:tags r:id="rId1"/>
            </p:custDataLst>
          </p:nvPr>
        </p:nvSpPr>
        <p:spPr>
          <a:xfrm>
            <a:off x="1529715" y="1252855"/>
            <a:ext cx="9133840" cy="3169285"/>
          </a:xfrm>
          <a:prstGeom prst="rect">
            <a:avLst/>
          </a:prstGeom>
          <a:noFill/>
        </p:spPr>
        <p:txBody>
          <a:bodyPr wrap="square" rtlCol="0">
            <a:spAutoFit/>
          </a:bodyPr>
          <a:p>
            <a:pPr algn="ctr"/>
            <a:r>
              <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rPr>
              <a:t>经传多赢</a:t>
            </a:r>
            <a:endPar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endParaRPr>
          </a:p>
          <a:p>
            <a:pPr algn="ctr"/>
            <a:r>
              <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rPr>
              <a:t>短线突击营</a:t>
            </a:r>
            <a:endPar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endParaRPr>
          </a:p>
        </p:txBody>
      </p:sp>
      <p:sp>
        <p:nvSpPr>
          <p:cNvPr id="5" name="文本框 4"/>
          <p:cNvSpPr txBox="1"/>
          <p:nvPr userDrawn="1">
            <p:custDataLst>
              <p:tags r:id="rId2"/>
            </p:custDataLst>
          </p:nvPr>
        </p:nvSpPr>
        <p:spPr>
          <a:xfrm>
            <a:off x="1529080" y="1171575"/>
            <a:ext cx="9133840" cy="3169285"/>
          </a:xfrm>
          <a:prstGeom prst="rect">
            <a:avLst/>
          </a:prstGeom>
          <a:noFill/>
        </p:spPr>
        <p:txBody>
          <a:bodyPr wrap="square" rtlCol="0">
            <a:spAutoFit/>
          </a:bodyPr>
          <a:p>
            <a:pPr algn="ctr">
              <a:buClrTx/>
              <a:buSzTx/>
              <a:buFontTx/>
            </a:pPr>
            <a:r>
              <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rPr>
              <a:t>经传多赢</a:t>
            </a:r>
            <a:endPar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endParaRPr>
          </a:p>
          <a:p>
            <a:pPr algn="ctr">
              <a:buClrTx/>
              <a:buSzTx/>
              <a:buFontTx/>
            </a:pPr>
            <a:r>
              <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rPr>
              <a:t>短线突击营</a:t>
            </a:r>
            <a:endPar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endParaRPr>
          </a:p>
        </p:txBody>
      </p:sp>
      <p:grpSp>
        <p:nvGrpSpPr>
          <p:cNvPr id="7" name="组合 6"/>
          <p:cNvGrpSpPr/>
          <p:nvPr/>
        </p:nvGrpSpPr>
        <p:grpSpPr>
          <a:xfrm>
            <a:off x="2650808" y="4422140"/>
            <a:ext cx="6890385" cy="774065"/>
            <a:chOff x="3942" y="6908"/>
            <a:chExt cx="9742" cy="1219"/>
          </a:xfrm>
        </p:grpSpPr>
        <p:grpSp>
          <p:nvGrpSpPr>
            <p:cNvPr id="6" name="组合 5"/>
            <p:cNvGrpSpPr/>
            <p:nvPr/>
          </p:nvGrpSpPr>
          <p:grpSpPr>
            <a:xfrm>
              <a:off x="3942" y="6908"/>
              <a:ext cx="9742" cy="1219"/>
              <a:chOff x="3088" y="8669"/>
              <a:chExt cx="12606" cy="1450"/>
            </a:xfrm>
          </p:grpSpPr>
          <p:sp>
            <p:nvSpPr>
              <p:cNvPr id="10" name="六边形 9"/>
              <p:cNvSpPr/>
              <p:nvPr>
                <p:custDataLst>
                  <p:tags r:id="rId3"/>
                </p:custDataLst>
              </p:nvPr>
            </p:nvSpPr>
            <p:spPr>
              <a:xfrm>
                <a:off x="3088" y="8669"/>
                <a:ext cx="12606" cy="1449"/>
              </a:xfrm>
              <a:prstGeom prst="hexagon">
                <a:avLst>
                  <a:gd name="adj" fmla="val 41063"/>
                  <a:gd name="vf" fmla="val 115470"/>
                </a:avLst>
              </a:prstGeom>
              <a:solidFill>
                <a:srgbClr val="FFEECB">
                  <a:alpha val="20000"/>
                </a:srgbClr>
              </a:solidFill>
              <a:ln>
                <a:noFill/>
              </a:ln>
              <a:effectLst>
                <a:outerShdw dist="25400" dir="5400000" algn="t" rotWithShape="0">
                  <a:srgbClr val="BB0006">
                    <a:alpha val="10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en-US" altLang="zh-CN">
                  <a:sym typeface="+mn-ea"/>
                </a:endParaRPr>
              </a:p>
            </p:txBody>
          </p:sp>
          <p:sp>
            <p:nvSpPr>
              <p:cNvPr id="12" name="六边形 11"/>
              <p:cNvSpPr/>
              <p:nvPr>
                <p:custDataLst>
                  <p:tags r:id="rId4"/>
                </p:custDataLst>
              </p:nvPr>
            </p:nvSpPr>
            <p:spPr>
              <a:xfrm>
                <a:off x="3324" y="8669"/>
                <a:ext cx="12135" cy="1450"/>
              </a:xfrm>
              <a:prstGeom prst="hexagon">
                <a:avLst>
                  <a:gd name="adj" fmla="val 41063"/>
                  <a:gd name="vf" fmla="val 115470"/>
                </a:avLst>
              </a:prstGeom>
              <a:gradFill>
                <a:gsLst>
                  <a:gs pos="0">
                    <a:srgbClr val="FFD5A6"/>
                  </a:gs>
                  <a:gs pos="54000">
                    <a:srgbClr val="FFEECB"/>
                  </a:gs>
                  <a:gs pos="100000">
                    <a:srgbClr val="FFD5A6"/>
                  </a:gs>
                </a:gsLst>
                <a:lin ang="0" scaled="0"/>
              </a:gradFill>
              <a:ln>
                <a:noFill/>
              </a:ln>
              <a:effectLst>
                <a:innerShdw blurRad="38100" dist="25400" dir="2700000">
                  <a:srgbClr val="A20007">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a:t>
                </a:r>
                <a:endParaRPr lang="en-US" altLang="zh-CN"/>
              </a:p>
            </p:txBody>
          </p:sp>
        </p:grpSp>
        <p:sp>
          <p:nvSpPr>
            <p:cNvPr id="13" name="文本框 12"/>
            <p:cNvSpPr txBox="1"/>
            <p:nvPr>
              <p:custDataLst>
                <p:tags r:id="rId5"/>
              </p:custDataLst>
            </p:nvPr>
          </p:nvSpPr>
          <p:spPr>
            <a:xfrm>
              <a:off x="4729" y="7155"/>
              <a:ext cx="8167" cy="725"/>
            </a:xfrm>
            <a:prstGeom prst="rect">
              <a:avLst/>
            </a:prstGeom>
            <a:noFill/>
          </p:spPr>
          <p:txBody>
            <a:bodyPr wrap="square" rtlCol="0">
              <a:spAutoFit/>
            </a:bodyPr>
            <a:p>
              <a:pPr algn="ct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每周日至周四</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 </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19</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30-20</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15</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 </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火爆开讲</a:t>
              </a:r>
              <a:endPar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grpSp>
      <p:sp>
        <p:nvSpPr>
          <p:cNvPr id="2" name="文本框 1"/>
          <p:cNvSpPr txBox="1"/>
          <p:nvPr/>
        </p:nvSpPr>
        <p:spPr>
          <a:xfrm>
            <a:off x="3048000" y="3244850"/>
            <a:ext cx="6096000" cy="368300"/>
          </a:xfrm>
          <a:prstGeom prst="rect">
            <a:avLst/>
          </a:prstGeom>
          <a:noFill/>
        </p:spPr>
        <p:txBody>
          <a:bodyPr wrap="square" rtlCol="0">
            <a:spAutoFit/>
          </a:bodyPr>
          <a:p>
            <a:endParaRPr lang="en-US" altLang="zh-CN"/>
          </a:p>
        </p:txBody>
      </p:sp>
    </p:spTree>
    <p:custDataLst>
      <p:tags r:id="rId6"/>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5469890" y="6190615"/>
            <a:ext cx="1424305" cy="368300"/>
          </a:xfrm>
          <a:prstGeom prst="rect">
            <a:avLst/>
          </a:prstGeom>
          <a:noFill/>
        </p:spPr>
        <p:txBody>
          <a:bodyPr wrap="square" rtlCol="0">
            <a:spAutoFit/>
          </a:bodyPr>
          <a:p>
            <a:r>
              <a:rPr lang="zh-CN" altLang="en-US">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中国</a:t>
            </a:r>
            <a:r>
              <a:rPr lang="en-US" altLang="zh-CN">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a:t>
            </a:r>
            <a:r>
              <a:rPr lang="zh-CN" altLang="en-US">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广州</a:t>
            </a:r>
            <a:endParaRPr lang="zh-CN" altLang="en-US">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2" name="文本框 1"/>
          <p:cNvSpPr txBox="1"/>
          <p:nvPr/>
        </p:nvSpPr>
        <p:spPr>
          <a:xfrm>
            <a:off x="2959100" y="1736090"/>
            <a:ext cx="9107170" cy="2108835"/>
          </a:xfrm>
          <a:prstGeom prst="rect">
            <a:avLst/>
          </a:prstGeom>
          <a:noFill/>
        </p:spPr>
        <p:txBody>
          <a:bodyPr wrap="square" rtlCol="0">
            <a:noAutofit/>
          </a:bodyPr>
          <a:p>
            <a:pPr algn="ctr">
              <a:lnSpc>
                <a:spcPct val="90000"/>
              </a:lnSpc>
            </a:pPr>
            <a:r>
              <a:rPr lang="zh-CN" altLang="en-US" sz="6600" b="1">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rPr>
              <a:t>节前效应</a:t>
            </a:r>
            <a:endParaRPr lang="zh-CN" altLang="en-US" sz="6600" b="1">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endParaRPr>
          </a:p>
          <a:p>
            <a:pPr algn="ctr">
              <a:lnSpc>
                <a:spcPct val="90000"/>
              </a:lnSpc>
            </a:pPr>
            <a:r>
              <a:rPr lang="zh-CN" altLang="en-US" sz="6600" b="1">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rPr>
              <a:t>挖坑布局</a:t>
            </a:r>
            <a:endParaRPr lang="zh-CN" altLang="en-US" sz="6600" b="1">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endParaRPr>
          </a:p>
        </p:txBody>
      </p:sp>
      <p:sp>
        <p:nvSpPr>
          <p:cNvPr id="9" name="矩形 8"/>
          <p:cNvSpPr/>
          <p:nvPr/>
        </p:nvSpPr>
        <p:spPr>
          <a:xfrm>
            <a:off x="5655945" y="3981450"/>
            <a:ext cx="2173605" cy="356870"/>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custDataLst>
              <p:tags r:id="rId1"/>
            </p:custDataLst>
          </p:nvPr>
        </p:nvSpPr>
        <p:spPr>
          <a:xfrm>
            <a:off x="5662295" y="3981450"/>
            <a:ext cx="995680" cy="3568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文本框 13"/>
          <p:cNvSpPr txBox="1"/>
          <p:nvPr>
            <p:custDataLst>
              <p:tags r:id="rId2"/>
            </p:custDataLst>
          </p:nvPr>
        </p:nvSpPr>
        <p:spPr>
          <a:xfrm>
            <a:off x="5617845" y="3988435"/>
            <a:ext cx="1143000" cy="368300"/>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主讲</a:t>
            </a:r>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老师</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15" name="文本框 14"/>
          <p:cNvSpPr txBox="1"/>
          <p:nvPr>
            <p:custDataLst>
              <p:tags r:id="rId3"/>
            </p:custDataLst>
          </p:nvPr>
        </p:nvSpPr>
        <p:spPr>
          <a:xfrm>
            <a:off x="6798945" y="3976370"/>
            <a:ext cx="878840" cy="368300"/>
          </a:xfrm>
          <a:prstGeom prst="rect">
            <a:avLst/>
          </a:prstGeom>
          <a:noFill/>
        </p:spPr>
        <p:txBody>
          <a:bodyPr wrap="square" rtlCol="0">
            <a:spAutoFit/>
          </a:bodyPr>
          <a:p>
            <a:r>
              <a:rPr lang="zh-CN" altLang="en-US">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罗雪奎</a:t>
            </a:r>
            <a:endParaRPr lang="zh-CN" altLang="en-US">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grpSp>
        <p:nvGrpSpPr>
          <p:cNvPr id="33" name="组合 32"/>
          <p:cNvGrpSpPr/>
          <p:nvPr/>
        </p:nvGrpSpPr>
        <p:grpSpPr>
          <a:xfrm rot="0">
            <a:off x="5655945" y="4485640"/>
            <a:ext cx="4471035" cy="374650"/>
            <a:chOff x="7093" y="6616"/>
            <a:chExt cx="7859" cy="656"/>
          </a:xfrm>
        </p:grpSpPr>
        <p:sp>
          <p:nvSpPr>
            <p:cNvPr id="18" name="矩形 17"/>
            <p:cNvSpPr/>
            <p:nvPr>
              <p:custDataLst>
                <p:tags r:id="rId4"/>
              </p:custDataLst>
            </p:nvPr>
          </p:nvSpPr>
          <p:spPr>
            <a:xfrm>
              <a:off x="7093" y="6626"/>
              <a:ext cx="7859" cy="625"/>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矩形 18"/>
            <p:cNvSpPr/>
            <p:nvPr>
              <p:custDataLst>
                <p:tags r:id="rId5"/>
              </p:custDataLst>
            </p:nvPr>
          </p:nvSpPr>
          <p:spPr>
            <a:xfrm>
              <a:off x="7105" y="6626"/>
              <a:ext cx="2742" cy="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文本框 19"/>
            <p:cNvSpPr txBox="1"/>
            <p:nvPr>
              <p:custDataLst>
                <p:tags r:id="rId6"/>
              </p:custDataLst>
            </p:nvPr>
          </p:nvSpPr>
          <p:spPr>
            <a:xfrm>
              <a:off x="7105" y="6627"/>
              <a:ext cx="2928" cy="645"/>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投顾执业编号</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21" name="文本框 20"/>
            <p:cNvSpPr txBox="1"/>
            <p:nvPr>
              <p:custDataLst>
                <p:tags r:id="rId7"/>
              </p:custDataLst>
            </p:nvPr>
          </p:nvSpPr>
          <p:spPr>
            <a:xfrm>
              <a:off x="9870" y="6616"/>
              <a:ext cx="4318" cy="645"/>
            </a:xfrm>
            <a:prstGeom prst="rect">
              <a:avLst/>
            </a:prstGeom>
            <a:noFill/>
          </p:spPr>
          <p:txBody>
            <a:bodyPr wrap="square" rtlCol="0">
              <a:spAutoFit/>
            </a:bodyPr>
            <a:p>
              <a:r>
                <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rPr>
                <a:t>A1120616080001</a:t>
              </a:r>
              <a:endPar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endParaRPr>
            </a:p>
          </p:txBody>
        </p:sp>
      </p:grpSp>
      <p:grpSp>
        <p:nvGrpSpPr>
          <p:cNvPr id="32" name="组合 31"/>
          <p:cNvGrpSpPr/>
          <p:nvPr/>
        </p:nvGrpSpPr>
        <p:grpSpPr>
          <a:xfrm rot="0">
            <a:off x="7934325" y="3982720"/>
            <a:ext cx="2361565" cy="381635"/>
            <a:chOff x="10918" y="5734"/>
            <a:chExt cx="4151" cy="668"/>
          </a:xfrm>
        </p:grpSpPr>
        <p:sp>
          <p:nvSpPr>
            <p:cNvPr id="27" name="矩形 26"/>
            <p:cNvSpPr/>
            <p:nvPr>
              <p:custDataLst>
                <p:tags r:id="rId8"/>
              </p:custDataLst>
            </p:nvPr>
          </p:nvSpPr>
          <p:spPr>
            <a:xfrm>
              <a:off x="10940" y="5734"/>
              <a:ext cx="3832" cy="625"/>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8" name="矩形 27"/>
            <p:cNvSpPr/>
            <p:nvPr>
              <p:custDataLst>
                <p:tags r:id="rId9"/>
              </p:custDataLst>
            </p:nvPr>
          </p:nvSpPr>
          <p:spPr>
            <a:xfrm>
              <a:off x="10952" y="5734"/>
              <a:ext cx="1750" cy="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9" name="文本框 28"/>
            <p:cNvSpPr txBox="1"/>
            <p:nvPr>
              <p:custDataLst>
                <p:tags r:id="rId10"/>
              </p:custDataLst>
            </p:nvPr>
          </p:nvSpPr>
          <p:spPr>
            <a:xfrm>
              <a:off x="10918" y="5757"/>
              <a:ext cx="2009" cy="645"/>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课程</a:t>
              </a:r>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日期</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30" name="文本框 29"/>
            <p:cNvSpPr txBox="1"/>
            <p:nvPr>
              <p:custDataLst>
                <p:tags r:id="rId11"/>
              </p:custDataLst>
            </p:nvPr>
          </p:nvSpPr>
          <p:spPr>
            <a:xfrm>
              <a:off x="12615" y="5745"/>
              <a:ext cx="2454" cy="617"/>
            </a:xfrm>
            <a:prstGeom prst="rect">
              <a:avLst/>
            </a:prstGeom>
            <a:noFill/>
          </p:spPr>
          <p:txBody>
            <a:bodyPr wrap="square" rtlCol="0">
              <a:spAutoFit/>
            </a:bodyPr>
            <a:p>
              <a:r>
                <a:rPr lang="en-US" altLang="zh-CN" sz="1700">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2026.9.28</a:t>
              </a:r>
              <a:endParaRPr lang="zh-CN" altLang="en-US" sz="1700">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grpSp>
      <p:pic>
        <p:nvPicPr>
          <p:cNvPr id="7" name="图片 6" descr="图层 5"/>
          <p:cNvPicPr>
            <a:picLocks noChangeAspect="1"/>
          </p:cNvPicPr>
          <p:nvPr>
            <p:custDataLst>
              <p:tags r:id="rId12"/>
            </p:custDataLst>
          </p:nvPr>
        </p:nvPicPr>
        <p:blipFill>
          <a:blip r:embed="rId13">
            <a:lum bright="6000" contrast="6000"/>
          </a:blip>
          <a:stretch>
            <a:fillRect/>
          </a:stretch>
        </p:blipFill>
        <p:spPr>
          <a:xfrm>
            <a:off x="462915" y="842645"/>
            <a:ext cx="3567430" cy="5414010"/>
          </a:xfrm>
          <a:prstGeom prst="rect">
            <a:avLst/>
          </a:prstGeom>
        </p:spPr>
      </p:pic>
      <p:grpSp>
        <p:nvGrpSpPr>
          <p:cNvPr id="13" name="组合 12"/>
          <p:cNvGrpSpPr/>
          <p:nvPr/>
        </p:nvGrpSpPr>
        <p:grpSpPr>
          <a:xfrm rot="0">
            <a:off x="5665470" y="4994910"/>
            <a:ext cx="4471035" cy="374650"/>
            <a:chOff x="7093" y="6616"/>
            <a:chExt cx="7859" cy="656"/>
          </a:xfrm>
        </p:grpSpPr>
        <p:sp>
          <p:nvSpPr>
            <p:cNvPr id="16" name="矩形 15"/>
            <p:cNvSpPr/>
            <p:nvPr>
              <p:custDataLst>
                <p:tags r:id="rId14"/>
              </p:custDataLst>
            </p:nvPr>
          </p:nvSpPr>
          <p:spPr>
            <a:xfrm>
              <a:off x="7093" y="6626"/>
              <a:ext cx="7859" cy="625"/>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矩形 16"/>
            <p:cNvSpPr/>
            <p:nvPr>
              <p:custDataLst>
                <p:tags r:id="rId15"/>
              </p:custDataLst>
            </p:nvPr>
          </p:nvSpPr>
          <p:spPr>
            <a:xfrm>
              <a:off x="7105" y="6626"/>
              <a:ext cx="2742" cy="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 name="文本框 21"/>
            <p:cNvSpPr txBox="1"/>
            <p:nvPr>
              <p:custDataLst>
                <p:tags r:id="rId16"/>
              </p:custDataLst>
            </p:nvPr>
          </p:nvSpPr>
          <p:spPr>
            <a:xfrm>
              <a:off x="7105" y="6627"/>
              <a:ext cx="2928" cy="645"/>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基金从业编号</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23" name="文本框 22"/>
            <p:cNvSpPr txBox="1"/>
            <p:nvPr>
              <p:custDataLst>
                <p:tags r:id="rId17"/>
              </p:custDataLst>
            </p:nvPr>
          </p:nvSpPr>
          <p:spPr>
            <a:xfrm>
              <a:off x="9870" y="6616"/>
              <a:ext cx="4318" cy="645"/>
            </a:xfrm>
            <a:prstGeom prst="rect">
              <a:avLst/>
            </a:prstGeom>
            <a:noFill/>
          </p:spPr>
          <p:txBody>
            <a:bodyPr wrap="square" rtlCol="0">
              <a:spAutoFit/>
            </a:bodyPr>
            <a:p>
              <a:r>
                <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rPr>
                <a:t>A20250619001216</a:t>
              </a:r>
              <a:endPar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endParaRPr>
            </a:p>
          </p:txBody>
        </p:sp>
      </p:grp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226561" y="1853248"/>
            <a:ext cx="3738880" cy="101473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PART 0</a:t>
            </a:r>
            <a:r>
              <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1</a:t>
            </a:r>
            <a:endPar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endParaRPr>
          </a:p>
        </p:txBody>
      </p:sp>
      <p:sp>
        <p:nvSpPr>
          <p:cNvPr id="6" name="文本框 5"/>
          <p:cNvSpPr txBox="1"/>
          <p:nvPr/>
        </p:nvSpPr>
        <p:spPr>
          <a:xfrm>
            <a:off x="3245803" y="2909253"/>
            <a:ext cx="5700395" cy="1198880"/>
          </a:xfrm>
          <a:prstGeom prst="rect">
            <a:avLst/>
          </a:prstGeom>
          <a:noFill/>
        </p:spPr>
        <p:txBody>
          <a:bodyPr wrap="square" rtlCol="0">
            <a:spAutoFit/>
          </a:bodyPr>
          <a:p>
            <a:pPr algn="ctr"/>
            <a:r>
              <a:rPr lang="zh-CN" altLang="en-US"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大</a:t>
            </a:r>
            <a:r>
              <a:rPr lang="en-US" altLang="zh-CN"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  </a:t>
            </a:r>
            <a:r>
              <a:rPr lang="zh-CN" altLang="en-US"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盘</a:t>
            </a:r>
            <a:endParaRPr lang="zh-CN" altLang="en-US"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endParaRPr>
          </a:p>
        </p:txBody>
      </p:sp>
      <p:cxnSp>
        <p:nvCxnSpPr>
          <p:cNvPr id="3" name="直接连接符 2"/>
          <p:cNvCxnSpPr/>
          <p:nvPr/>
        </p:nvCxnSpPr>
        <p:spPr>
          <a:xfrm>
            <a:off x="3394711" y="2857500"/>
            <a:ext cx="5402580"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短期缩量，死叉回档（上周三）</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4" name="图片 3"/>
          <p:cNvPicPr>
            <a:picLocks noChangeAspect="1"/>
          </p:cNvPicPr>
          <p:nvPr/>
        </p:nvPicPr>
        <p:blipFill>
          <a:blip r:embed="rId1"/>
          <a:stretch>
            <a:fillRect/>
          </a:stretch>
        </p:blipFill>
        <p:spPr>
          <a:xfrm>
            <a:off x="184785" y="981075"/>
            <a:ext cx="6997065" cy="5253990"/>
          </a:xfrm>
          <a:prstGeom prst="rect">
            <a:avLst/>
          </a:prstGeom>
          <a:ln>
            <a:solidFill>
              <a:schemeClr val="accent1"/>
            </a:solidFill>
          </a:ln>
        </p:spPr>
      </p:pic>
      <p:sp>
        <p:nvSpPr>
          <p:cNvPr id="6" name="文本框 5"/>
          <p:cNvSpPr txBox="1"/>
          <p:nvPr/>
        </p:nvSpPr>
        <p:spPr>
          <a:xfrm>
            <a:off x="7581900" y="1383030"/>
            <a:ext cx="3408045" cy="2861310"/>
          </a:xfrm>
          <a:prstGeom prst="rect">
            <a:avLst/>
          </a:prstGeom>
          <a:noFill/>
        </p:spPr>
        <p:txBody>
          <a:bodyPr wrap="square" rtlCol="0">
            <a:spAutoFit/>
          </a:bodyPr>
          <a:p>
            <a:r>
              <a:rPr lang="zh-CN" altLang="en-US">
                <a:solidFill>
                  <a:srgbClr val="FF0000"/>
                </a:solidFill>
              </a:rPr>
              <a:t>市场表现：</a:t>
            </a:r>
            <a:endParaRPr lang="en-US" altLang="zh-CN">
              <a:solidFill>
                <a:srgbClr val="FF0000"/>
              </a:solidFill>
            </a:endParaRPr>
          </a:p>
          <a:p>
            <a:r>
              <a:rPr lang="en-US" altLang="zh-CN"/>
              <a:t>1.</a:t>
            </a:r>
            <a:r>
              <a:rPr lang="zh-CN" altLang="en-US"/>
              <a:t>节前缩量效应</a:t>
            </a:r>
            <a:endParaRPr lang="zh-CN" altLang="en-US"/>
          </a:p>
          <a:p>
            <a:r>
              <a:rPr lang="en-US" altLang="zh-CN"/>
              <a:t>2.</a:t>
            </a:r>
            <a:r>
              <a:rPr lang="zh-CN" altLang="en-US"/>
              <a:t>波段死叉回档</a:t>
            </a:r>
            <a:endParaRPr lang="zh-CN" altLang="en-US"/>
          </a:p>
          <a:p>
            <a:r>
              <a:rPr lang="en-US" altLang="zh-CN"/>
              <a:t>3.</a:t>
            </a:r>
            <a:r>
              <a:rPr lang="zh-CN" altLang="en-US"/>
              <a:t>前高承压</a:t>
            </a:r>
            <a:endParaRPr lang="zh-CN" altLang="en-US"/>
          </a:p>
          <a:p>
            <a:endParaRPr lang="zh-CN" altLang="en-US"/>
          </a:p>
          <a:p>
            <a:endParaRPr lang="zh-CN" altLang="en-US"/>
          </a:p>
          <a:p>
            <a:r>
              <a:rPr lang="zh-CN" altLang="en-US">
                <a:solidFill>
                  <a:srgbClr val="FF0000"/>
                </a:solidFill>
              </a:rPr>
              <a:t>个股注意：</a:t>
            </a:r>
            <a:endParaRPr lang="zh-CN" altLang="en-US">
              <a:solidFill>
                <a:srgbClr val="FF0000"/>
              </a:solidFill>
            </a:endParaRPr>
          </a:p>
          <a:p>
            <a:r>
              <a:rPr lang="zh-CN" altLang="en-US">
                <a:solidFill>
                  <a:schemeClr val="tx1"/>
                </a:solidFill>
              </a:rPr>
              <a:t>①涨到前期压力</a:t>
            </a:r>
            <a:endParaRPr lang="zh-CN" altLang="en-US">
              <a:solidFill>
                <a:schemeClr val="tx1"/>
              </a:solidFill>
            </a:endParaRPr>
          </a:p>
          <a:p>
            <a:r>
              <a:rPr lang="zh-CN" altLang="en-US">
                <a:solidFill>
                  <a:schemeClr val="tx1"/>
                </a:solidFill>
              </a:rPr>
              <a:t>②波段涨幅较大死叉回档</a:t>
            </a:r>
            <a:endParaRPr lang="zh-CN" altLang="en-US">
              <a:solidFill>
                <a:schemeClr val="tx1"/>
              </a:solidFill>
            </a:endParaRPr>
          </a:p>
          <a:p>
            <a:endParaRPr lang="zh-CN" altLang="en-US">
              <a:solidFill>
                <a:schemeClr val="tx1"/>
              </a:solidFill>
            </a:endParaRPr>
          </a:p>
        </p:txBody>
      </p:sp>
    </p:spTree>
    <p:custDataLst>
      <p:tags r:id="rId2"/>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操作节奏回顾</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7" name="图片 6"/>
          <p:cNvPicPr>
            <a:picLocks noChangeAspect="1"/>
          </p:cNvPicPr>
          <p:nvPr/>
        </p:nvPicPr>
        <p:blipFill>
          <a:blip r:embed="rId1"/>
          <a:stretch>
            <a:fillRect/>
          </a:stretch>
        </p:blipFill>
        <p:spPr>
          <a:xfrm>
            <a:off x="224790" y="829310"/>
            <a:ext cx="8153400" cy="4636770"/>
          </a:xfrm>
          <a:prstGeom prst="rect">
            <a:avLst/>
          </a:prstGeom>
          <a:ln>
            <a:solidFill>
              <a:schemeClr val="accent1"/>
            </a:solidFill>
          </a:ln>
        </p:spPr>
      </p:pic>
      <p:sp>
        <p:nvSpPr>
          <p:cNvPr id="8" name="文本框 7"/>
          <p:cNvSpPr txBox="1"/>
          <p:nvPr/>
        </p:nvSpPr>
        <p:spPr>
          <a:xfrm>
            <a:off x="8749030" y="957580"/>
            <a:ext cx="2883535" cy="1476375"/>
          </a:xfrm>
          <a:prstGeom prst="rect">
            <a:avLst/>
          </a:prstGeom>
          <a:noFill/>
        </p:spPr>
        <p:txBody>
          <a:bodyPr wrap="square" rtlCol="0">
            <a:spAutoFit/>
          </a:bodyPr>
          <a:p>
            <a:r>
              <a:rPr lang="zh-CN" altLang="en-US">
                <a:solidFill>
                  <a:srgbClr val="FF0000"/>
                </a:solidFill>
                <a:highlight>
                  <a:srgbClr val="FFFF00"/>
                </a:highlight>
              </a:rPr>
              <a:t>下跌原因：</a:t>
            </a:r>
            <a:endParaRPr lang="zh-CN" altLang="en-US">
              <a:solidFill>
                <a:srgbClr val="FF0000"/>
              </a:solidFill>
              <a:highlight>
                <a:srgbClr val="FFFF00"/>
              </a:highlight>
            </a:endParaRPr>
          </a:p>
          <a:p>
            <a:r>
              <a:rPr lang="en-US" altLang="zh-CN">
                <a:highlight>
                  <a:srgbClr val="FFFF00"/>
                </a:highlight>
              </a:rPr>
              <a:t>1.</a:t>
            </a:r>
            <a:r>
              <a:rPr lang="zh-CN" altLang="en-US">
                <a:highlight>
                  <a:srgbClr val="FFFF00"/>
                </a:highlight>
              </a:rPr>
              <a:t>节前缩量（提现消费）</a:t>
            </a:r>
            <a:endParaRPr lang="zh-CN" altLang="en-US">
              <a:highlight>
                <a:srgbClr val="FFFF00"/>
              </a:highlight>
            </a:endParaRPr>
          </a:p>
          <a:p>
            <a:r>
              <a:rPr lang="en-US" altLang="zh-CN">
                <a:highlight>
                  <a:srgbClr val="FFFF00"/>
                </a:highlight>
              </a:rPr>
              <a:t>2.</a:t>
            </a:r>
            <a:r>
              <a:rPr lang="zh-CN" altLang="en-US">
                <a:highlight>
                  <a:srgbClr val="FFFF00"/>
                </a:highlight>
              </a:rPr>
              <a:t>压力（</a:t>
            </a:r>
            <a:r>
              <a:rPr lang="en-US" altLang="zh-CN">
                <a:highlight>
                  <a:srgbClr val="FFFF00"/>
                </a:highlight>
              </a:rPr>
              <a:t>8</a:t>
            </a:r>
            <a:r>
              <a:rPr lang="zh-CN" altLang="en-US">
                <a:highlight>
                  <a:srgbClr val="FFFF00"/>
                </a:highlight>
              </a:rPr>
              <a:t>月中压力平台）</a:t>
            </a:r>
            <a:endParaRPr lang="zh-CN" altLang="en-US">
              <a:highlight>
                <a:srgbClr val="FFFF00"/>
              </a:highlight>
            </a:endParaRPr>
          </a:p>
          <a:p>
            <a:r>
              <a:rPr lang="en-US" altLang="zh-CN">
                <a:highlight>
                  <a:srgbClr val="FFFF00"/>
                </a:highlight>
              </a:rPr>
              <a:t>3.</a:t>
            </a:r>
            <a:r>
              <a:rPr lang="zh-CN" altLang="en-US">
                <a:highlight>
                  <a:srgbClr val="FFFF00"/>
                </a:highlight>
              </a:rPr>
              <a:t>会谈落地（没提科技）</a:t>
            </a:r>
            <a:endParaRPr lang="zh-CN" altLang="en-US">
              <a:highlight>
                <a:srgbClr val="FFFF00"/>
              </a:highlight>
            </a:endParaRPr>
          </a:p>
          <a:p>
            <a:r>
              <a:rPr lang="en-US" altLang="zh-CN">
                <a:highlight>
                  <a:srgbClr val="FFFF00"/>
                </a:highlight>
              </a:rPr>
              <a:t>4.</a:t>
            </a:r>
            <a:r>
              <a:rPr lang="zh-CN" altLang="en-US">
                <a:highlight>
                  <a:srgbClr val="FFFF00"/>
                </a:highlight>
              </a:rPr>
              <a:t>美债走高（加息）</a:t>
            </a:r>
            <a:endParaRPr lang="zh-CN" altLang="en-US">
              <a:highlight>
                <a:srgbClr val="FFFF00"/>
              </a:highlight>
            </a:endParaRPr>
          </a:p>
        </p:txBody>
      </p:sp>
      <p:sp>
        <p:nvSpPr>
          <p:cNvPr id="9" name="文本框 8"/>
          <p:cNvSpPr txBox="1"/>
          <p:nvPr/>
        </p:nvSpPr>
        <p:spPr>
          <a:xfrm>
            <a:off x="8749030" y="2623185"/>
            <a:ext cx="2957830" cy="1004570"/>
          </a:xfrm>
          <a:prstGeom prst="rect">
            <a:avLst/>
          </a:prstGeom>
          <a:noFill/>
        </p:spPr>
        <p:txBody>
          <a:bodyPr wrap="square" rtlCol="0">
            <a:spAutoFit/>
          </a:bodyPr>
          <a:p>
            <a:pPr>
              <a:lnSpc>
                <a:spcPct val="110000"/>
              </a:lnSpc>
            </a:pPr>
            <a:r>
              <a:rPr lang="zh-CN" altLang="en-US">
                <a:solidFill>
                  <a:srgbClr val="0029DA"/>
                </a:solidFill>
                <a:highlight>
                  <a:srgbClr val="FFFF00"/>
                </a:highlight>
              </a:rPr>
              <a:t>策略：</a:t>
            </a:r>
            <a:r>
              <a:rPr lang="zh-CN" altLang="en-US">
                <a:highlight>
                  <a:srgbClr val="FFFF00"/>
                </a:highlight>
                <a:sym typeface="+mn-ea"/>
              </a:rPr>
              <a:t>死叉三天定方向</a:t>
            </a:r>
            <a:endParaRPr lang="zh-CN" altLang="en-US">
              <a:highlight>
                <a:srgbClr val="FFFF00"/>
              </a:highlight>
            </a:endParaRPr>
          </a:p>
          <a:p>
            <a:pPr>
              <a:lnSpc>
                <a:spcPct val="110000"/>
              </a:lnSpc>
            </a:pPr>
            <a:r>
              <a:rPr lang="zh-CN" altLang="en-US">
                <a:highlight>
                  <a:srgbClr val="FFFF00"/>
                </a:highlight>
              </a:rPr>
              <a:t>①挖坑买</a:t>
            </a:r>
            <a:r>
              <a:rPr lang="zh-CN" altLang="en-US">
                <a:solidFill>
                  <a:srgbClr val="F315F3"/>
                </a:solidFill>
                <a:highlight>
                  <a:srgbClr val="FFFF00"/>
                </a:highlight>
              </a:rPr>
              <a:t>宽基</a:t>
            </a:r>
            <a:endParaRPr lang="zh-CN" altLang="en-US">
              <a:solidFill>
                <a:srgbClr val="F315F3"/>
              </a:solidFill>
              <a:highlight>
                <a:srgbClr val="FFFF00"/>
              </a:highlight>
            </a:endParaRPr>
          </a:p>
          <a:p>
            <a:pPr>
              <a:lnSpc>
                <a:spcPct val="110000"/>
              </a:lnSpc>
            </a:pPr>
            <a:r>
              <a:rPr lang="zh-CN" altLang="en-US">
                <a:highlight>
                  <a:srgbClr val="FFFF00"/>
                </a:highlight>
              </a:rPr>
              <a:t>②良性回档</a:t>
            </a:r>
            <a:r>
              <a:rPr lang="zh-CN" altLang="en-US">
                <a:solidFill>
                  <a:srgbClr val="F315F3"/>
                </a:solidFill>
                <a:highlight>
                  <a:srgbClr val="FFFF00"/>
                </a:highlight>
              </a:rPr>
              <a:t>买题材</a:t>
            </a:r>
            <a:endParaRPr lang="zh-CN" altLang="en-US">
              <a:solidFill>
                <a:srgbClr val="F315F3"/>
              </a:solidFill>
              <a:highlight>
                <a:srgbClr val="FFFF00"/>
              </a:highlight>
            </a:endParaRPr>
          </a:p>
        </p:txBody>
      </p:sp>
      <p:pic>
        <p:nvPicPr>
          <p:cNvPr id="10" name="图片 9" descr="死叉三天后买股"/>
          <p:cNvPicPr>
            <a:picLocks noChangeAspect="1"/>
          </p:cNvPicPr>
          <p:nvPr/>
        </p:nvPicPr>
        <p:blipFill>
          <a:blip r:embed="rId2"/>
          <a:stretch>
            <a:fillRect/>
          </a:stretch>
        </p:blipFill>
        <p:spPr>
          <a:xfrm>
            <a:off x="8862695" y="3816985"/>
            <a:ext cx="2656205" cy="2357755"/>
          </a:xfrm>
          <a:prstGeom prst="rect">
            <a:avLst/>
          </a:prstGeom>
        </p:spPr>
      </p:pic>
    </p:spTree>
    <p:custDataLst>
      <p:tags r:id="rId3"/>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当下：牛线下移（指数机会）</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4" name="图片 3"/>
          <p:cNvPicPr>
            <a:picLocks noChangeAspect="1"/>
          </p:cNvPicPr>
          <p:nvPr/>
        </p:nvPicPr>
        <p:blipFill>
          <a:blip r:embed="rId1"/>
          <a:srcRect t="5247" b="6952"/>
          <a:stretch>
            <a:fillRect/>
          </a:stretch>
        </p:blipFill>
        <p:spPr>
          <a:xfrm>
            <a:off x="516255" y="846455"/>
            <a:ext cx="10942955" cy="5463540"/>
          </a:xfrm>
          <a:prstGeom prst="rect">
            <a:avLst/>
          </a:prstGeom>
        </p:spPr>
      </p:pic>
    </p:spTree>
    <p:custDataLst>
      <p:tags r:id="rId2"/>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前期压力，强弱分化</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3" name="图片 2"/>
          <p:cNvPicPr>
            <a:picLocks noChangeAspect="1"/>
          </p:cNvPicPr>
          <p:nvPr/>
        </p:nvPicPr>
        <p:blipFill>
          <a:blip r:embed="rId1"/>
          <a:stretch>
            <a:fillRect/>
          </a:stretch>
        </p:blipFill>
        <p:spPr>
          <a:xfrm>
            <a:off x="618490" y="780415"/>
            <a:ext cx="4901565" cy="2739390"/>
          </a:xfrm>
          <a:prstGeom prst="rect">
            <a:avLst/>
          </a:prstGeom>
          <a:ln>
            <a:solidFill>
              <a:schemeClr val="accent1"/>
            </a:solidFill>
          </a:ln>
        </p:spPr>
      </p:pic>
      <p:pic>
        <p:nvPicPr>
          <p:cNvPr id="5" name="图片 4"/>
          <p:cNvPicPr>
            <a:picLocks noChangeAspect="1"/>
          </p:cNvPicPr>
          <p:nvPr/>
        </p:nvPicPr>
        <p:blipFill>
          <a:blip r:embed="rId2"/>
          <a:stretch>
            <a:fillRect/>
          </a:stretch>
        </p:blipFill>
        <p:spPr>
          <a:xfrm>
            <a:off x="618490" y="3622040"/>
            <a:ext cx="4901565" cy="2742565"/>
          </a:xfrm>
          <a:prstGeom prst="rect">
            <a:avLst/>
          </a:prstGeom>
          <a:ln>
            <a:solidFill>
              <a:schemeClr val="accent1"/>
            </a:solidFill>
          </a:ln>
        </p:spPr>
      </p:pic>
      <p:sp>
        <p:nvSpPr>
          <p:cNvPr id="6" name="文本框 5"/>
          <p:cNvSpPr txBox="1"/>
          <p:nvPr/>
        </p:nvSpPr>
        <p:spPr>
          <a:xfrm>
            <a:off x="2294255" y="1829435"/>
            <a:ext cx="2762250" cy="368300"/>
          </a:xfrm>
          <a:prstGeom prst="rect">
            <a:avLst/>
          </a:prstGeom>
          <a:noFill/>
        </p:spPr>
        <p:txBody>
          <a:bodyPr wrap="square" rtlCol="0">
            <a:spAutoFit/>
          </a:bodyPr>
          <a:p>
            <a:r>
              <a:rPr lang="zh-CN" altLang="en-US">
                <a:highlight>
                  <a:srgbClr val="FFFF00"/>
                </a:highlight>
              </a:rPr>
              <a:t>控盘股到前期压力</a:t>
            </a:r>
            <a:endParaRPr lang="zh-CN" altLang="en-US">
              <a:highlight>
                <a:srgbClr val="FFFF00"/>
              </a:highlight>
            </a:endParaRPr>
          </a:p>
        </p:txBody>
      </p:sp>
      <p:pic>
        <p:nvPicPr>
          <p:cNvPr id="10" name="图片 9"/>
          <p:cNvPicPr>
            <a:picLocks noChangeAspect="1"/>
          </p:cNvPicPr>
          <p:nvPr/>
        </p:nvPicPr>
        <p:blipFill>
          <a:blip r:embed="rId3"/>
          <a:stretch>
            <a:fillRect/>
          </a:stretch>
        </p:blipFill>
        <p:spPr>
          <a:xfrm>
            <a:off x="6032500" y="780415"/>
            <a:ext cx="4925060" cy="2739390"/>
          </a:xfrm>
          <a:prstGeom prst="rect">
            <a:avLst/>
          </a:prstGeom>
          <a:ln>
            <a:solidFill>
              <a:schemeClr val="accent1"/>
            </a:solidFill>
          </a:ln>
        </p:spPr>
      </p:pic>
      <p:sp>
        <p:nvSpPr>
          <p:cNvPr id="11" name="文本框 10"/>
          <p:cNvSpPr txBox="1"/>
          <p:nvPr/>
        </p:nvSpPr>
        <p:spPr>
          <a:xfrm>
            <a:off x="6683375" y="1305560"/>
            <a:ext cx="3301365" cy="368300"/>
          </a:xfrm>
          <a:prstGeom prst="rect">
            <a:avLst/>
          </a:prstGeom>
          <a:noFill/>
        </p:spPr>
        <p:txBody>
          <a:bodyPr wrap="square" rtlCol="0">
            <a:spAutoFit/>
          </a:bodyPr>
          <a:p>
            <a:r>
              <a:rPr lang="zh-CN" altLang="en-US">
                <a:highlight>
                  <a:srgbClr val="FFFF00"/>
                </a:highlight>
              </a:rPr>
              <a:t>控盘股突破前期压力</a:t>
            </a:r>
            <a:endParaRPr lang="zh-CN" altLang="en-US">
              <a:highlight>
                <a:srgbClr val="FFFF00"/>
              </a:highlight>
            </a:endParaRPr>
          </a:p>
        </p:txBody>
      </p:sp>
      <p:pic>
        <p:nvPicPr>
          <p:cNvPr id="12" name="图片 11"/>
          <p:cNvPicPr>
            <a:picLocks noChangeAspect="1"/>
          </p:cNvPicPr>
          <p:nvPr/>
        </p:nvPicPr>
        <p:blipFill>
          <a:blip r:embed="rId4"/>
          <a:stretch>
            <a:fillRect/>
          </a:stretch>
        </p:blipFill>
        <p:spPr>
          <a:xfrm>
            <a:off x="6032500" y="3622040"/>
            <a:ext cx="4925695" cy="2722880"/>
          </a:xfrm>
          <a:prstGeom prst="rect">
            <a:avLst/>
          </a:prstGeom>
          <a:ln>
            <a:solidFill>
              <a:schemeClr val="accent1"/>
            </a:solidFill>
          </a:ln>
        </p:spPr>
      </p:pic>
    </p:spTree>
    <p:custDataLst>
      <p:tags r:id="rId5"/>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控盘突破，相对稳定</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3" name="图片 2"/>
          <p:cNvPicPr>
            <a:picLocks noChangeAspect="1"/>
          </p:cNvPicPr>
          <p:nvPr/>
        </p:nvPicPr>
        <p:blipFill>
          <a:blip r:embed="rId1"/>
          <a:stretch>
            <a:fillRect/>
          </a:stretch>
        </p:blipFill>
        <p:spPr>
          <a:xfrm>
            <a:off x="4399280" y="1727200"/>
            <a:ext cx="2696845" cy="2635885"/>
          </a:xfrm>
          <a:prstGeom prst="rect">
            <a:avLst/>
          </a:prstGeom>
          <a:ln>
            <a:solidFill>
              <a:schemeClr val="accent1"/>
            </a:solidFill>
          </a:ln>
        </p:spPr>
      </p:pic>
      <p:pic>
        <p:nvPicPr>
          <p:cNvPr id="5" name="图片 4"/>
          <p:cNvPicPr>
            <a:picLocks noChangeAspect="1"/>
          </p:cNvPicPr>
          <p:nvPr/>
        </p:nvPicPr>
        <p:blipFill>
          <a:blip r:embed="rId2"/>
          <a:srcRect l="11272"/>
          <a:stretch>
            <a:fillRect/>
          </a:stretch>
        </p:blipFill>
        <p:spPr>
          <a:xfrm>
            <a:off x="249555" y="768350"/>
            <a:ext cx="4066540" cy="2660015"/>
          </a:xfrm>
          <a:prstGeom prst="rect">
            <a:avLst/>
          </a:prstGeom>
          <a:ln>
            <a:solidFill>
              <a:schemeClr val="accent1"/>
            </a:solidFill>
          </a:ln>
        </p:spPr>
      </p:pic>
      <p:pic>
        <p:nvPicPr>
          <p:cNvPr id="6" name="图片 5"/>
          <p:cNvPicPr>
            <a:picLocks noChangeAspect="1"/>
          </p:cNvPicPr>
          <p:nvPr/>
        </p:nvPicPr>
        <p:blipFill>
          <a:blip r:embed="rId3"/>
          <a:stretch>
            <a:fillRect/>
          </a:stretch>
        </p:blipFill>
        <p:spPr>
          <a:xfrm>
            <a:off x="7171055" y="701675"/>
            <a:ext cx="4481195" cy="2726690"/>
          </a:xfrm>
          <a:prstGeom prst="rect">
            <a:avLst/>
          </a:prstGeom>
          <a:ln>
            <a:solidFill>
              <a:schemeClr val="accent1"/>
            </a:solidFill>
          </a:ln>
        </p:spPr>
      </p:pic>
      <p:pic>
        <p:nvPicPr>
          <p:cNvPr id="10" name="图片 9"/>
          <p:cNvPicPr>
            <a:picLocks noChangeAspect="1"/>
          </p:cNvPicPr>
          <p:nvPr/>
        </p:nvPicPr>
        <p:blipFill>
          <a:blip r:embed="rId4"/>
          <a:stretch>
            <a:fillRect/>
          </a:stretch>
        </p:blipFill>
        <p:spPr>
          <a:xfrm>
            <a:off x="249555" y="3604895"/>
            <a:ext cx="4074795" cy="2703830"/>
          </a:xfrm>
          <a:prstGeom prst="rect">
            <a:avLst/>
          </a:prstGeom>
          <a:ln>
            <a:solidFill>
              <a:schemeClr val="accent1"/>
            </a:solidFill>
          </a:ln>
        </p:spPr>
      </p:pic>
      <p:pic>
        <p:nvPicPr>
          <p:cNvPr id="11" name="图片 10"/>
          <p:cNvPicPr>
            <a:picLocks noChangeAspect="1"/>
          </p:cNvPicPr>
          <p:nvPr/>
        </p:nvPicPr>
        <p:blipFill>
          <a:blip r:embed="rId5"/>
          <a:stretch>
            <a:fillRect/>
          </a:stretch>
        </p:blipFill>
        <p:spPr>
          <a:xfrm>
            <a:off x="7179310" y="3604895"/>
            <a:ext cx="4495800" cy="2703830"/>
          </a:xfrm>
          <a:prstGeom prst="rect">
            <a:avLst/>
          </a:prstGeom>
          <a:ln>
            <a:solidFill>
              <a:schemeClr val="accent1"/>
            </a:solidFill>
          </a:ln>
        </p:spPr>
      </p:pic>
      <p:sp>
        <p:nvSpPr>
          <p:cNvPr id="12" name="文本框 11"/>
          <p:cNvSpPr txBox="1"/>
          <p:nvPr/>
        </p:nvSpPr>
        <p:spPr>
          <a:xfrm>
            <a:off x="516255" y="2199640"/>
            <a:ext cx="1957705" cy="368300"/>
          </a:xfrm>
          <a:prstGeom prst="rect">
            <a:avLst/>
          </a:prstGeom>
          <a:noFill/>
        </p:spPr>
        <p:txBody>
          <a:bodyPr wrap="square" rtlCol="0">
            <a:spAutoFit/>
          </a:bodyPr>
          <a:p>
            <a:r>
              <a:rPr lang="zh-CN" altLang="en-US">
                <a:highlight>
                  <a:srgbClr val="FFFF00"/>
                </a:highlight>
              </a:rPr>
              <a:t>①控盘强者恒强</a:t>
            </a:r>
            <a:endParaRPr lang="zh-CN" altLang="en-US">
              <a:highlight>
                <a:srgbClr val="FFFF00"/>
              </a:highlight>
            </a:endParaRPr>
          </a:p>
        </p:txBody>
      </p:sp>
      <p:sp>
        <p:nvSpPr>
          <p:cNvPr id="13" name="文本框 12"/>
          <p:cNvSpPr txBox="1"/>
          <p:nvPr/>
        </p:nvSpPr>
        <p:spPr>
          <a:xfrm>
            <a:off x="7673975" y="2374265"/>
            <a:ext cx="3366770" cy="368300"/>
          </a:xfrm>
          <a:prstGeom prst="rect">
            <a:avLst/>
          </a:prstGeom>
          <a:noFill/>
        </p:spPr>
        <p:txBody>
          <a:bodyPr wrap="square" rtlCol="0">
            <a:spAutoFit/>
          </a:bodyPr>
          <a:p>
            <a:r>
              <a:rPr lang="zh-CN" altLang="en-US">
                <a:highlight>
                  <a:srgbClr val="FFFF00"/>
                </a:highlight>
              </a:rPr>
              <a:t>②控盘横向震荡</a:t>
            </a:r>
            <a:endParaRPr lang="zh-CN" altLang="en-US">
              <a:highlight>
                <a:srgbClr val="FFFF00"/>
              </a:highlight>
            </a:endParaRPr>
          </a:p>
        </p:txBody>
      </p:sp>
      <p:sp>
        <p:nvSpPr>
          <p:cNvPr id="14" name="文本框 13"/>
          <p:cNvSpPr txBox="1"/>
          <p:nvPr/>
        </p:nvSpPr>
        <p:spPr>
          <a:xfrm>
            <a:off x="566420" y="4999355"/>
            <a:ext cx="1907540" cy="368300"/>
          </a:xfrm>
          <a:prstGeom prst="rect">
            <a:avLst/>
          </a:prstGeom>
          <a:noFill/>
        </p:spPr>
        <p:txBody>
          <a:bodyPr wrap="square" rtlCol="0">
            <a:spAutoFit/>
          </a:bodyPr>
          <a:p>
            <a:r>
              <a:rPr lang="zh-CN" altLang="en-US">
                <a:highlight>
                  <a:srgbClr val="FFFF00"/>
                </a:highlight>
              </a:rPr>
              <a:t>③控盘</a:t>
            </a:r>
            <a:r>
              <a:rPr lang="en-US" altLang="zh-CN">
                <a:highlight>
                  <a:srgbClr val="FFFF00"/>
                </a:highlight>
              </a:rPr>
              <a:t>:</a:t>
            </a:r>
            <a:r>
              <a:rPr lang="zh-CN" altLang="en-US">
                <a:highlight>
                  <a:srgbClr val="FFFF00"/>
                </a:highlight>
              </a:rPr>
              <a:t>仙人指路</a:t>
            </a:r>
            <a:endParaRPr lang="zh-CN" altLang="en-US">
              <a:highlight>
                <a:srgbClr val="FFFF00"/>
              </a:highlight>
            </a:endParaRPr>
          </a:p>
        </p:txBody>
      </p:sp>
      <p:sp>
        <p:nvSpPr>
          <p:cNvPr id="15" name="文本框 14"/>
          <p:cNvSpPr txBox="1"/>
          <p:nvPr/>
        </p:nvSpPr>
        <p:spPr>
          <a:xfrm>
            <a:off x="7815580" y="5024120"/>
            <a:ext cx="2774315" cy="368300"/>
          </a:xfrm>
          <a:prstGeom prst="rect">
            <a:avLst/>
          </a:prstGeom>
          <a:noFill/>
        </p:spPr>
        <p:txBody>
          <a:bodyPr wrap="square" rtlCol="0">
            <a:spAutoFit/>
          </a:bodyPr>
          <a:p>
            <a:r>
              <a:rPr lang="zh-CN" altLang="en-US">
                <a:highlight>
                  <a:srgbClr val="FFFF00"/>
                </a:highlight>
              </a:rPr>
              <a:t>③无控盘跌幅相对较大</a:t>
            </a:r>
            <a:endParaRPr lang="zh-CN" altLang="en-US">
              <a:highlight>
                <a:srgbClr val="FFFF00"/>
              </a:highlight>
            </a:endParaRPr>
          </a:p>
        </p:txBody>
      </p:sp>
    </p:spTree>
    <p:custDataLst>
      <p:tags r:id="rId6"/>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226561" y="1853248"/>
            <a:ext cx="3738880" cy="101473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PART 0</a:t>
            </a:r>
            <a:r>
              <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2</a:t>
            </a:r>
            <a:endPar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endParaRPr>
          </a:p>
        </p:txBody>
      </p:sp>
      <p:sp>
        <p:nvSpPr>
          <p:cNvPr id="6" name="文本框 5"/>
          <p:cNvSpPr txBox="1"/>
          <p:nvPr/>
        </p:nvSpPr>
        <p:spPr>
          <a:xfrm>
            <a:off x="1626870" y="2909570"/>
            <a:ext cx="8938260" cy="1198880"/>
          </a:xfrm>
          <a:prstGeom prst="rect">
            <a:avLst/>
          </a:prstGeom>
          <a:noFill/>
        </p:spPr>
        <p:txBody>
          <a:bodyPr wrap="square" rtlCol="0">
            <a:spAutoFit/>
          </a:bodyPr>
          <a:p>
            <a:pPr algn="ctr"/>
            <a:r>
              <a:rPr lang="zh-CN"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未来看点</a:t>
            </a:r>
            <a:endParaRPr lang="zh-CN"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endParaRPr>
          </a:p>
        </p:txBody>
      </p:sp>
      <p:cxnSp>
        <p:nvCxnSpPr>
          <p:cNvPr id="3" name="直接连接符 2"/>
          <p:cNvCxnSpPr/>
          <p:nvPr/>
        </p:nvCxnSpPr>
        <p:spPr>
          <a:xfrm>
            <a:off x="3394711" y="2857500"/>
            <a:ext cx="5402580"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医药（控盘</a:t>
            </a:r>
            <a:r>
              <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a:t>
            </a: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上趋势回档）</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4" name="图片 3"/>
          <p:cNvPicPr>
            <a:picLocks noChangeAspect="1"/>
          </p:cNvPicPr>
          <p:nvPr/>
        </p:nvPicPr>
        <p:blipFill>
          <a:blip r:embed="rId1"/>
          <a:stretch>
            <a:fillRect/>
          </a:stretch>
        </p:blipFill>
        <p:spPr>
          <a:xfrm>
            <a:off x="290830" y="887095"/>
            <a:ext cx="4753610" cy="5083810"/>
          </a:xfrm>
          <a:prstGeom prst="rect">
            <a:avLst/>
          </a:prstGeom>
          <a:ln>
            <a:solidFill>
              <a:schemeClr val="accent1"/>
            </a:solidFill>
          </a:ln>
        </p:spPr>
      </p:pic>
      <p:pic>
        <p:nvPicPr>
          <p:cNvPr id="5" name="图片 4"/>
          <p:cNvPicPr>
            <a:picLocks noChangeAspect="1"/>
          </p:cNvPicPr>
          <p:nvPr/>
        </p:nvPicPr>
        <p:blipFill>
          <a:blip r:embed="rId2"/>
          <a:stretch>
            <a:fillRect/>
          </a:stretch>
        </p:blipFill>
        <p:spPr>
          <a:xfrm>
            <a:off x="5102860" y="948690"/>
            <a:ext cx="3793490" cy="2694305"/>
          </a:xfrm>
          <a:prstGeom prst="rect">
            <a:avLst/>
          </a:prstGeom>
          <a:ln>
            <a:solidFill>
              <a:schemeClr val="accent1"/>
            </a:solidFill>
          </a:ln>
        </p:spPr>
      </p:pic>
      <p:pic>
        <p:nvPicPr>
          <p:cNvPr id="6" name="图片 5"/>
          <p:cNvPicPr>
            <a:picLocks noChangeAspect="1"/>
          </p:cNvPicPr>
          <p:nvPr/>
        </p:nvPicPr>
        <p:blipFill>
          <a:blip r:embed="rId3"/>
          <a:stretch>
            <a:fillRect/>
          </a:stretch>
        </p:blipFill>
        <p:spPr>
          <a:xfrm>
            <a:off x="7711440" y="2574290"/>
            <a:ext cx="3512820" cy="2694940"/>
          </a:xfrm>
          <a:prstGeom prst="rect">
            <a:avLst/>
          </a:prstGeom>
          <a:ln>
            <a:solidFill>
              <a:schemeClr val="accent1"/>
            </a:solidFill>
          </a:ln>
        </p:spPr>
      </p:pic>
    </p:spTree>
    <p:custDataLst>
      <p:tags r:id="rId4"/>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科技（控盘有反复）</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4" name="图片 3"/>
          <p:cNvPicPr>
            <a:picLocks noChangeAspect="1"/>
          </p:cNvPicPr>
          <p:nvPr/>
        </p:nvPicPr>
        <p:blipFill>
          <a:blip r:embed="rId1"/>
          <a:stretch>
            <a:fillRect/>
          </a:stretch>
        </p:blipFill>
        <p:spPr>
          <a:xfrm>
            <a:off x="327660" y="843280"/>
            <a:ext cx="6810375" cy="5323840"/>
          </a:xfrm>
          <a:prstGeom prst="rect">
            <a:avLst/>
          </a:prstGeom>
          <a:ln>
            <a:solidFill>
              <a:schemeClr val="accent1"/>
            </a:solidFill>
          </a:ln>
        </p:spPr>
      </p:pic>
      <p:pic>
        <p:nvPicPr>
          <p:cNvPr id="7" name="图片 6"/>
          <p:cNvPicPr>
            <a:picLocks noChangeAspect="1"/>
          </p:cNvPicPr>
          <p:nvPr/>
        </p:nvPicPr>
        <p:blipFill>
          <a:blip r:embed="rId2"/>
          <a:stretch>
            <a:fillRect/>
          </a:stretch>
        </p:blipFill>
        <p:spPr>
          <a:xfrm>
            <a:off x="6652895" y="768350"/>
            <a:ext cx="5135880" cy="3472815"/>
          </a:xfrm>
          <a:prstGeom prst="rect">
            <a:avLst/>
          </a:prstGeom>
          <a:ln>
            <a:solidFill>
              <a:schemeClr val="accent1"/>
            </a:solidFill>
          </a:ln>
        </p:spPr>
      </p:pic>
      <p:pic>
        <p:nvPicPr>
          <p:cNvPr id="9" name="图片 8"/>
          <p:cNvPicPr>
            <a:picLocks noChangeAspect="1"/>
          </p:cNvPicPr>
          <p:nvPr/>
        </p:nvPicPr>
        <p:blipFill>
          <a:blip r:embed="rId3"/>
          <a:stretch>
            <a:fillRect/>
          </a:stretch>
        </p:blipFill>
        <p:spPr>
          <a:xfrm>
            <a:off x="6447790" y="3358515"/>
            <a:ext cx="5546090" cy="2808605"/>
          </a:xfrm>
          <a:prstGeom prst="rect">
            <a:avLst/>
          </a:prstGeom>
          <a:ln>
            <a:solidFill>
              <a:schemeClr val="accent1"/>
            </a:solidFill>
          </a:ln>
        </p:spPr>
      </p:pic>
    </p:spTree>
    <p:custDataLst>
      <p:tags r:id="rId4"/>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230120" y="0"/>
            <a:ext cx="831088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附：</a:t>
            </a: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个股走强走弱的区别</a:t>
            </a:r>
            <a:endPar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4" name="图片 3" descr="个股强弱对比"/>
          <p:cNvPicPr>
            <a:picLocks noChangeAspect="1"/>
          </p:cNvPicPr>
          <p:nvPr/>
        </p:nvPicPr>
        <p:blipFill>
          <a:blip r:embed="rId1"/>
          <a:srcRect t="17656" r="17551" b="8552"/>
          <a:stretch>
            <a:fillRect/>
          </a:stretch>
        </p:blipFill>
        <p:spPr>
          <a:xfrm>
            <a:off x="831215" y="821055"/>
            <a:ext cx="10376535" cy="5560060"/>
          </a:xfrm>
          <a:prstGeom prst="rect">
            <a:avLst/>
          </a:prstGeom>
        </p:spPr>
      </p:pic>
      <p:sp>
        <p:nvSpPr>
          <p:cNvPr id="5" name="矩形 4"/>
          <p:cNvSpPr/>
          <p:nvPr/>
        </p:nvSpPr>
        <p:spPr>
          <a:xfrm>
            <a:off x="4471035" y="887095"/>
            <a:ext cx="1090930" cy="355600"/>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 name="矩形 5"/>
          <p:cNvSpPr/>
          <p:nvPr/>
        </p:nvSpPr>
        <p:spPr>
          <a:xfrm>
            <a:off x="9565640" y="887095"/>
            <a:ext cx="1090930" cy="355600"/>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2"/>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52270" y="0"/>
            <a:ext cx="9615170" cy="727710"/>
          </a:xfrm>
          <a:prstGeom prst="rect">
            <a:avLst/>
          </a:prstGeom>
          <a:noFill/>
        </p:spPr>
        <p:txBody>
          <a:bodyPr wrap="square" rtlCol="0" anchor="t">
            <a:noAutofit/>
          </a:bodyPr>
          <a:p>
            <a:pPr marR="0" indent="0" algn="ctr" defTabSz="914400" fontAlgn="auto">
              <a:lnSpc>
                <a:spcPct val="100000"/>
              </a:lnSpc>
              <a:spcBef>
                <a:spcPts val="0"/>
              </a:spcBef>
              <a:spcAft>
                <a:spcPts val="0"/>
              </a:spcAft>
              <a:buClrTx/>
              <a:buSzTx/>
              <a:buFontTx/>
              <a:buNone/>
              <a:defRPr/>
            </a:pPr>
            <a:r>
              <a:rPr lang="zh-CN" altLang="en-US" sz="40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选股王专属服务群</a:t>
            </a:r>
            <a:endParaRPr lang="zh-CN" altLang="en-US" sz="40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a:p>
            <a:pPr marR="0" indent="0" algn="ctr" defTabSz="914400" fontAlgn="auto">
              <a:lnSpc>
                <a:spcPct val="100000"/>
              </a:lnSpc>
              <a:spcBef>
                <a:spcPts val="0"/>
              </a:spcBef>
              <a:spcAft>
                <a:spcPts val="0"/>
              </a:spcAft>
              <a:buClrTx/>
              <a:buSzTx/>
              <a:buFontTx/>
              <a:buNone/>
              <a:defRPr/>
            </a:pPr>
            <a:endParaRPr lang="zh-CN" altLang="en-US" sz="40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4" name="文本框 3"/>
          <p:cNvSpPr txBox="1"/>
          <p:nvPr/>
        </p:nvSpPr>
        <p:spPr>
          <a:xfrm>
            <a:off x="3097530" y="1697990"/>
            <a:ext cx="8528685" cy="4615815"/>
          </a:xfrm>
          <a:prstGeom prst="rect">
            <a:avLst/>
          </a:prstGeom>
          <a:noFill/>
        </p:spPr>
        <p:txBody>
          <a:bodyPr wrap="square" rtlCol="0">
            <a:spAutoFit/>
          </a:bodyPr>
          <a:p>
            <a:pPr marL="285750" indent="-285750">
              <a:buFont typeface="Wingdings" panose="05000000000000000000" charset="0"/>
              <a:buChar char="l"/>
            </a:pPr>
            <a:r>
              <a:rPr lang="zh-CN" altLang="en-US" b="1">
                <a:solidFill>
                  <a:srgbClr val="1436BC"/>
                </a:solidFill>
                <a:sym typeface="+mn-ea"/>
              </a:rPr>
              <a:t>群名：罗雪奎【选股王服务群】</a:t>
            </a:r>
            <a:endParaRPr lang="zh-CN" altLang="en-US" b="1">
              <a:solidFill>
                <a:srgbClr val="1436BC"/>
              </a:solidFill>
              <a:sym typeface="+mn-ea"/>
            </a:endParaRPr>
          </a:p>
          <a:p>
            <a:pPr marL="285750" indent="-285750">
              <a:buFont typeface="Wingdings" panose="05000000000000000000" charset="0"/>
              <a:buChar char="l"/>
            </a:pPr>
            <a:endParaRPr lang="zh-CN" altLang="en-US" b="1">
              <a:solidFill>
                <a:srgbClr val="1436BC"/>
              </a:solidFill>
              <a:sym typeface="+mn-ea"/>
            </a:endParaRPr>
          </a:p>
          <a:p>
            <a:pPr marL="285750" indent="-285750">
              <a:buFont typeface="Wingdings" panose="05000000000000000000" charset="0"/>
              <a:buChar char="l"/>
            </a:pPr>
            <a:r>
              <a:rPr lang="zh-CN" altLang="en-US" b="1">
                <a:solidFill>
                  <a:srgbClr val="1436BC"/>
                </a:solidFill>
                <a:sym typeface="+mn-ea"/>
              </a:rPr>
              <a:t>入群条件：</a:t>
            </a:r>
            <a:r>
              <a:rPr lang="zh-CN" altLang="en-US">
                <a:solidFill>
                  <a:schemeClr val="tx1">
                    <a:lumMod val="95000"/>
                    <a:lumOff val="5000"/>
                  </a:schemeClr>
                </a:solidFill>
                <a:sym typeface="+mn-ea"/>
              </a:rPr>
              <a:t>成为</a:t>
            </a:r>
            <a:r>
              <a:rPr lang="zh-CN" altLang="en-US">
                <a:solidFill>
                  <a:srgbClr val="FF0000"/>
                </a:solidFill>
                <a:sym typeface="+mn-ea"/>
              </a:rPr>
              <a:t>选股王满</a:t>
            </a:r>
            <a:r>
              <a:rPr lang="en-US" altLang="zh-CN">
                <a:solidFill>
                  <a:srgbClr val="FF0000"/>
                </a:solidFill>
                <a:sym typeface="+mn-ea"/>
              </a:rPr>
              <a:t>6</a:t>
            </a:r>
            <a:r>
              <a:rPr lang="zh-CN" altLang="en-US">
                <a:solidFill>
                  <a:srgbClr val="FF0000"/>
                </a:solidFill>
                <a:sym typeface="+mn-ea"/>
              </a:rPr>
              <a:t>个月且在期</a:t>
            </a:r>
            <a:r>
              <a:rPr lang="zh-CN" altLang="en-US">
                <a:solidFill>
                  <a:schemeClr val="tx1">
                    <a:lumMod val="95000"/>
                    <a:lumOff val="5000"/>
                  </a:schemeClr>
                </a:solidFill>
                <a:sym typeface="+mn-ea"/>
              </a:rPr>
              <a:t>即可进群</a:t>
            </a:r>
            <a:br>
              <a:rPr lang="zh-CN" altLang="en-US">
                <a:solidFill>
                  <a:schemeClr val="tx1">
                    <a:lumMod val="95000"/>
                    <a:lumOff val="5000"/>
                  </a:schemeClr>
                </a:solidFill>
                <a:sym typeface="+mn-ea"/>
              </a:rPr>
            </a:br>
            <a:r>
              <a:rPr lang="zh-CN" altLang="en-US" b="1">
                <a:solidFill>
                  <a:srgbClr val="FF0000"/>
                </a:solidFill>
                <a:sym typeface="+mn-ea"/>
              </a:rPr>
              <a:t>（每个用户仅可根据自身版本进入</a:t>
            </a:r>
            <a:r>
              <a:rPr lang="en-US" altLang="zh-CN" b="1">
                <a:solidFill>
                  <a:srgbClr val="FF0000"/>
                </a:solidFill>
                <a:sym typeface="+mn-ea"/>
              </a:rPr>
              <a:t>1</a:t>
            </a:r>
            <a:r>
              <a:rPr lang="zh-CN" altLang="en-US" b="1">
                <a:solidFill>
                  <a:srgbClr val="FF0000"/>
                </a:solidFill>
                <a:sym typeface="+mn-ea"/>
              </a:rPr>
              <a:t>个服务群）</a:t>
            </a:r>
            <a:br>
              <a:rPr lang="zh-CN" altLang="en-US">
                <a:sym typeface="+mn-ea"/>
              </a:rPr>
            </a:br>
            <a:endParaRPr lang="zh-CN" altLang="en-US">
              <a:sym typeface="+mn-ea"/>
            </a:endParaRPr>
          </a:p>
          <a:p>
            <a:pPr marL="285750" indent="-285750">
              <a:buFont typeface="Wingdings" panose="05000000000000000000" charset="0"/>
              <a:buChar char="l"/>
            </a:pPr>
            <a:r>
              <a:rPr lang="zh-CN" altLang="en-US" b="1">
                <a:solidFill>
                  <a:srgbClr val="1436BC"/>
                </a:solidFill>
                <a:sym typeface="+mn-ea"/>
              </a:rPr>
              <a:t>群服务内容：</a:t>
            </a:r>
            <a:r>
              <a:rPr lang="zh-CN" altLang="en-US">
                <a:sym typeface="+mn-ea"/>
              </a:rPr>
              <a:t>我会常驻群里和大家</a:t>
            </a:r>
            <a:r>
              <a:rPr lang="zh-CN" altLang="en-US">
                <a:solidFill>
                  <a:srgbClr val="FF0000"/>
                </a:solidFill>
                <a:sym typeface="+mn-ea"/>
              </a:rPr>
              <a:t>面对面交流</a:t>
            </a:r>
            <a:r>
              <a:rPr lang="zh-CN" altLang="en-US">
                <a:sym typeface="+mn-ea"/>
              </a:rPr>
              <a:t>，持续给大家讲</a:t>
            </a:r>
            <a:r>
              <a:rPr lang="zh-CN" altLang="en-US">
                <a:solidFill>
                  <a:srgbClr val="FF0000"/>
                </a:solidFill>
                <a:sym typeface="+mn-ea"/>
              </a:rPr>
              <a:t>对应版本相关的使用和内容</a:t>
            </a:r>
            <a:r>
              <a:rPr lang="zh-CN" altLang="en-US" b="1">
                <a:solidFill>
                  <a:srgbClr val="FF0000"/>
                </a:solidFill>
                <a:sym typeface="+mn-ea"/>
              </a:rPr>
              <a:t>，</a:t>
            </a:r>
            <a:r>
              <a:rPr lang="zh-CN" altLang="en-US">
                <a:sym typeface="+mn-ea"/>
              </a:rPr>
              <a:t>也会给群内朋友们提供日常群服务</a:t>
            </a:r>
            <a:r>
              <a:rPr lang="zh-CN" altLang="en-US" sz="1400">
                <a:sym typeface="+mn-ea"/>
              </a:rPr>
              <a:t>（注：</a:t>
            </a:r>
            <a:r>
              <a:rPr lang="zh-CN" altLang="en-US" sz="1400">
                <a:sym typeface="+mn-ea"/>
              </a:rPr>
              <a:t>社群</a:t>
            </a:r>
            <a:r>
              <a:rPr lang="zh-CN" altLang="en-US" sz="1400">
                <a:solidFill>
                  <a:srgbClr val="FF0000"/>
                </a:solidFill>
                <a:sym typeface="+mn-ea"/>
              </a:rPr>
              <a:t>不设立周复盘、不设立专属课</a:t>
            </a:r>
            <a:r>
              <a:rPr lang="zh-CN" altLang="en-US" sz="1400">
                <a:sym typeface="+mn-ea"/>
              </a:rPr>
              <a:t>）</a:t>
            </a:r>
            <a:br>
              <a:rPr lang="zh-CN" altLang="en-US">
                <a:sym typeface="+mn-ea"/>
              </a:rPr>
            </a:br>
            <a:endParaRPr lang="zh-CN" altLang="en-US" b="1">
              <a:solidFill>
                <a:srgbClr val="FF0000"/>
              </a:solidFill>
              <a:sym typeface="+mn-ea"/>
            </a:endParaRPr>
          </a:p>
          <a:p>
            <a:pPr marL="285750" indent="-285750">
              <a:buFont typeface="Wingdings" panose="05000000000000000000" charset="0"/>
              <a:buChar char="l"/>
            </a:pPr>
            <a:r>
              <a:rPr lang="zh-CN" altLang="en-US" b="1">
                <a:solidFill>
                  <a:srgbClr val="1436BC"/>
                </a:solidFill>
                <a:sym typeface="+mn-ea"/>
              </a:rPr>
              <a:t>注意事项</a:t>
            </a:r>
            <a:endParaRPr lang="zh-CN" altLang="en-US" b="1">
              <a:solidFill>
                <a:srgbClr val="1436BC"/>
              </a:solidFill>
              <a:sym typeface="+mn-ea"/>
            </a:endParaRPr>
          </a:p>
          <a:p>
            <a:pPr indent="0">
              <a:buNone/>
            </a:pPr>
            <a:r>
              <a:rPr lang="en-US" altLang="zh-CN" sz="1600">
                <a:sym typeface="+mn-ea"/>
              </a:rPr>
              <a:t>1</a:t>
            </a:r>
            <a:r>
              <a:rPr lang="zh-CN" altLang="en-US" sz="1600">
                <a:sym typeface="+mn-ea"/>
              </a:rPr>
              <a:t>、本群为产品交流、学习互动平台，希望所有群成员共同维护良好的交流环境；</a:t>
            </a:r>
            <a:endParaRPr lang="zh-CN" altLang="en-US" sz="1600">
              <a:sym typeface="+mn-ea"/>
            </a:endParaRPr>
          </a:p>
          <a:p>
            <a:pPr indent="0">
              <a:buNone/>
            </a:pPr>
            <a:r>
              <a:rPr lang="en-US" altLang="zh-CN" sz="1600">
                <a:sym typeface="+mn-ea"/>
              </a:rPr>
              <a:t>2</a:t>
            </a:r>
            <a:r>
              <a:rPr lang="zh-CN" altLang="en-US" sz="1600">
                <a:sym typeface="+mn-ea"/>
              </a:rPr>
              <a:t>、群内杜绝私聊、拉人建群、负能量传递、推荐股票、指导操作等扰乱群秩序的行为，经发现且仍不作调整的成员，群主将采取移出群聊的措施；</a:t>
            </a:r>
            <a:endParaRPr lang="zh-CN" altLang="en-US" sz="1600">
              <a:sym typeface="+mn-ea"/>
            </a:endParaRPr>
          </a:p>
          <a:p>
            <a:pPr indent="0">
              <a:buNone/>
            </a:pPr>
            <a:r>
              <a:rPr lang="en-US" altLang="zh-CN" sz="1600">
                <a:sym typeface="+mn-ea"/>
              </a:rPr>
              <a:t>3</a:t>
            </a:r>
            <a:r>
              <a:rPr lang="zh-CN" altLang="en-US" sz="1600">
                <a:sym typeface="+mn-ea"/>
              </a:rPr>
              <a:t>、工作人员发布的所有信息及观点均来源于公开信息及经传软件信号显示，仅供参考，不构成最终投资依据，软件作为辅助参考工具，无法承诺收益，投资者应正视市场风险，自主作出投资决策并自行承担投资风险。投资有风险，入市须谨慎！</a:t>
            </a:r>
            <a:endParaRPr lang="zh-CN" altLang="en-US" sz="1600">
              <a:sym typeface="+mn-ea"/>
            </a:endParaRPr>
          </a:p>
          <a:p>
            <a:pPr marL="285750" indent="-285750">
              <a:buFont typeface="Wingdings" panose="05000000000000000000" charset="0"/>
              <a:buChar char="l"/>
            </a:pPr>
            <a:endParaRPr lang="zh-CN" altLang="en-US">
              <a:sym typeface="+mn-ea"/>
            </a:endParaRPr>
          </a:p>
          <a:p>
            <a:pPr indent="0">
              <a:buFont typeface="Wingdings" panose="05000000000000000000" charset="0"/>
              <a:buNone/>
            </a:pPr>
            <a:endParaRPr lang="zh-CN" altLang="en-US">
              <a:sym typeface="+mn-ea"/>
            </a:endParaRPr>
          </a:p>
        </p:txBody>
      </p:sp>
      <p:sp>
        <p:nvSpPr>
          <p:cNvPr id="10" name="文本框 9"/>
          <p:cNvSpPr txBox="1"/>
          <p:nvPr/>
        </p:nvSpPr>
        <p:spPr>
          <a:xfrm>
            <a:off x="708025" y="955040"/>
            <a:ext cx="10716895" cy="430530"/>
          </a:xfrm>
          <a:prstGeom prst="rect">
            <a:avLst/>
          </a:prstGeom>
          <a:noFill/>
        </p:spPr>
        <p:txBody>
          <a:bodyPr wrap="square" rtlCol="0" anchor="t">
            <a:noAutofit/>
          </a:bodyPr>
          <a:p>
            <a:pPr algn="ctr"/>
            <a:r>
              <a:rPr lang="zh-CN" altLang="en-US" sz="2000" b="1">
                <a:sym typeface="+mn-ea"/>
              </a:rPr>
              <a:t>为了针对性帮助大家</a:t>
            </a:r>
            <a:r>
              <a:rPr lang="zh-CN" altLang="en-US" sz="2000" b="1">
                <a:solidFill>
                  <a:srgbClr val="FF0000"/>
                </a:solidFill>
                <a:sym typeface="+mn-ea"/>
              </a:rPr>
              <a:t>深度掌握选股王的功能</a:t>
            </a:r>
            <a:r>
              <a:rPr lang="zh-CN" altLang="en-US" sz="2000" b="1">
                <a:sym typeface="+mn-ea"/>
              </a:rPr>
              <a:t>，我特别为选股王用户创建了</a:t>
            </a:r>
            <a:r>
              <a:rPr lang="zh-CN" altLang="en-US" sz="2000" b="1">
                <a:solidFill>
                  <a:srgbClr val="FF0000"/>
                </a:solidFill>
                <a:sym typeface="+mn-ea"/>
              </a:rPr>
              <a:t>【选股王服务群】</a:t>
            </a:r>
            <a:r>
              <a:rPr lang="en-US" altLang="zh-CN" sz="2000" b="1">
                <a:solidFill>
                  <a:srgbClr val="FF0000"/>
                </a:solidFill>
                <a:sym typeface="+mn-ea"/>
              </a:rPr>
              <a:t>!</a:t>
            </a:r>
            <a:endParaRPr lang="en-US" altLang="zh-CN" sz="2000" b="1">
              <a:solidFill>
                <a:srgbClr val="FF0000"/>
              </a:solidFill>
              <a:sym typeface="+mn-ea"/>
            </a:endParaRPr>
          </a:p>
        </p:txBody>
      </p:sp>
      <p:sp>
        <p:nvSpPr>
          <p:cNvPr id="11" name="矩形 10"/>
          <p:cNvSpPr/>
          <p:nvPr/>
        </p:nvSpPr>
        <p:spPr>
          <a:xfrm>
            <a:off x="502920" y="3352165"/>
            <a:ext cx="2201545" cy="1815465"/>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文本框 11"/>
          <p:cNvSpPr txBox="1"/>
          <p:nvPr/>
        </p:nvSpPr>
        <p:spPr>
          <a:xfrm>
            <a:off x="335915" y="2814320"/>
            <a:ext cx="2588260" cy="368300"/>
          </a:xfrm>
          <a:prstGeom prst="rect">
            <a:avLst/>
          </a:prstGeom>
          <a:noFill/>
        </p:spPr>
        <p:txBody>
          <a:bodyPr wrap="square" rtlCol="0">
            <a:spAutoFit/>
          </a:bodyPr>
          <a:p>
            <a:pPr algn="ctr"/>
            <a:r>
              <a:rPr lang="zh-CN" altLang="en-US"/>
              <a:t>扫描二维码即可入群</a:t>
            </a:r>
            <a:endParaRPr lang="zh-CN" altLang="en-US"/>
          </a:p>
        </p:txBody>
      </p:sp>
      <p:pic>
        <p:nvPicPr>
          <p:cNvPr id="13" name="图片 12" descr="选股王专属服务群"/>
          <p:cNvPicPr>
            <a:picLocks noChangeAspect="1"/>
          </p:cNvPicPr>
          <p:nvPr/>
        </p:nvPicPr>
        <p:blipFill>
          <a:blip r:embed="rId1"/>
          <a:stretch>
            <a:fillRect/>
          </a:stretch>
        </p:blipFill>
        <p:spPr>
          <a:xfrm>
            <a:off x="410845" y="3182620"/>
            <a:ext cx="2438400" cy="2438400"/>
          </a:xfrm>
          <a:prstGeom prst="rect">
            <a:avLst/>
          </a:prstGeom>
        </p:spPr>
      </p:pic>
    </p:spTree>
    <p:custDataLst>
      <p:tags r:id="rId2"/>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230120" y="0"/>
            <a:ext cx="888111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附：</a:t>
            </a: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上涨的承压信号</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13" name="文本框 12"/>
          <p:cNvSpPr txBox="1"/>
          <p:nvPr/>
        </p:nvSpPr>
        <p:spPr>
          <a:xfrm>
            <a:off x="900430" y="5081905"/>
            <a:ext cx="4064000" cy="645160"/>
          </a:xfrm>
          <a:prstGeom prst="rect">
            <a:avLst/>
          </a:prstGeom>
          <a:noFill/>
        </p:spPr>
        <p:txBody>
          <a:bodyPr wrap="square" rtlCol="0">
            <a:spAutoFit/>
          </a:bodyPr>
          <a:p>
            <a:endParaRPr lang="zh-CN" altLang="en-US">
              <a:solidFill>
                <a:srgbClr val="FF0000"/>
              </a:solidFill>
            </a:endParaRPr>
          </a:p>
          <a:p>
            <a:endParaRPr lang="zh-CN" altLang="en-US">
              <a:solidFill>
                <a:srgbClr val="FF0000"/>
              </a:solidFill>
            </a:endParaRPr>
          </a:p>
        </p:txBody>
      </p:sp>
      <p:sp>
        <p:nvSpPr>
          <p:cNvPr id="7" name="文本框 6"/>
          <p:cNvSpPr txBox="1"/>
          <p:nvPr/>
        </p:nvSpPr>
        <p:spPr>
          <a:xfrm>
            <a:off x="4723130" y="3333115"/>
            <a:ext cx="4064000" cy="368300"/>
          </a:xfrm>
          <a:prstGeom prst="rect">
            <a:avLst/>
          </a:prstGeom>
          <a:noFill/>
        </p:spPr>
        <p:txBody>
          <a:bodyPr wrap="square" rtlCol="0">
            <a:spAutoFit/>
          </a:bodyPr>
          <a:p>
            <a:endParaRPr lang="zh-CN" altLang="en-US">
              <a:highlight>
                <a:srgbClr val="FFFF00"/>
              </a:highlight>
            </a:endParaRPr>
          </a:p>
        </p:txBody>
      </p:sp>
      <p:pic>
        <p:nvPicPr>
          <p:cNvPr id="3" name="图片 2"/>
          <p:cNvPicPr>
            <a:picLocks noChangeAspect="1"/>
          </p:cNvPicPr>
          <p:nvPr/>
        </p:nvPicPr>
        <p:blipFill>
          <a:blip r:embed="rId1"/>
          <a:stretch>
            <a:fillRect/>
          </a:stretch>
        </p:blipFill>
        <p:spPr>
          <a:xfrm>
            <a:off x="490220" y="941705"/>
            <a:ext cx="4074795" cy="1533525"/>
          </a:xfrm>
          <a:prstGeom prst="rect">
            <a:avLst/>
          </a:prstGeom>
          <a:ln>
            <a:solidFill>
              <a:schemeClr val="accent1"/>
            </a:solidFill>
          </a:ln>
        </p:spPr>
      </p:pic>
      <p:sp>
        <p:nvSpPr>
          <p:cNvPr id="9" name="文本框 8"/>
          <p:cNvSpPr txBox="1"/>
          <p:nvPr/>
        </p:nvSpPr>
        <p:spPr>
          <a:xfrm>
            <a:off x="2461895" y="2106930"/>
            <a:ext cx="2103755" cy="368300"/>
          </a:xfrm>
          <a:prstGeom prst="rect">
            <a:avLst/>
          </a:prstGeom>
          <a:noFill/>
        </p:spPr>
        <p:txBody>
          <a:bodyPr wrap="square" rtlCol="0">
            <a:spAutoFit/>
          </a:bodyPr>
          <a:p>
            <a:r>
              <a:rPr lang="en-US" altLang="zh-CN">
                <a:highlight>
                  <a:srgbClr val="FFFF00"/>
                </a:highlight>
              </a:rPr>
              <a:t>1.</a:t>
            </a:r>
            <a:r>
              <a:rPr lang="zh-CN" altLang="en-US">
                <a:highlight>
                  <a:srgbClr val="FFFF00"/>
                </a:highlight>
              </a:rPr>
              <a:t>上引线、</a:t>
            </a:r>
            <a:r>
              <a:rPr lang="zh-CN" altLang="en-US">
                <a:highlight>
                  <a:srgbClr val="FFFF00"/>
                </a:highlight>
                <a:sym typeface="+mn-ea"/>
              </a:rPr>
              <a:t>阴包阳</a:t>
            </a:r>
            <a:endParaRPr lang="zh-CN" altLang="en-US">
              <a:highlight>
                <a:srgbClr val="FFFF00"/>
              </a:highlight>
            </a:endParaRPr>
          </a:p>
        </p:txBody>
      </p:sp>
      <p:pic>
        <p:nvPicPr>
          <p:cNvPr id="15" name="图片 14"/>
          <p:cNvPicPr>
            <a:picLocks noChangeAspect="1"/>
          </p:cNvPicPr>
          <p:nvPr/>
        </p:nvPicPr>
        <p:blipFill>
          <a:blip r:embed="rId2"/>
          <a:srcRect l="22770"/>
          <a:stretch>
            <a:fillRect/>
          </a:stretch>
        </p:blipFill>
        <p:spPr>
          <a:xfrm>
            <a:off x="431800" y="2980055"/>
            <a:ext cx="4133215" cy="2768600"/>
          </a:xfrm>
          <a:prstGeom prst="rect">
            <a:avLst/>
          </a:prstGeom>
          <a:ln>
            <a:solidFill>
              <a:schemeClr val="accent1"/>
            </a:solidFill>
          </a:ln>
        </p:spPr>
      </p:pic>
      <p:sp>
        <p:nvSpPr>
          <p:cNvPr id="16" name="文本框 15"/>
          <p:cNvSpPr txBox="1"/>
          <p:nvPr/>
        </p:nvSpPr>
        <p:spPr>
          <a:xfrm>
            <a:off x="2289810" y="4159250"/>
            <a:ext cx="1766570" cy="368300"/>
          </a:xfrm>
          <a:prstGeom prst="rect">
            <a:avLst/>
          </a:prstGeom>
          <a:noFill/>
        </p:spPr>
        <p:txBody>
          <a:bodyPr wrap="square" rtlCol="0">
            <a:spAutoFit/>
          </a:bodyPr>
          <a:p>
            <a:r>
              <a:rPr lang="en-US" altLang="zh-CN">
                <a:highlight>
                  <a:srgbClr val="FFFF00"/>
                </a:highlight>
              </a:rPr>
              <a:t>4.</a:t>
            </a:r>
            <a:r>
              <a:rPr lang="zh-CN" altLang="en-US">
                <a:highlight>
                  <a:srgbClr val="FFFF00"/>
                </a:highlight>
              </a:rPr>
              <a:t>上涨资金翻绿</a:t>
            </a:r>
            <a:endParaRPr lang="zh-CN" altLang="en-US">
              <a:highlight>
                <a:srgbClr val="FFFF00"/>
              </a:highlight>
            </a:endParaRPr>
          </a:p>
        </p:txBody>
      </p:sp>
      <p:pic>
        <p:nvPicPr>
          <p:cNvPr id="17" name="图片 16"/>
          <p:cNvPicPr>
            <a:picLocks noChangeAspect="1"/>
          </p:cNvPicPr>
          <p:nvPr/>
        </p:nvPicPr>
        <p:blipFill>
          <a:blip r:embed="rId3"/>
          <a:stretch>
            <a:fillRect/>
          </a:stretch>
        </p:blipFill>
        <p:spPr>
          <a:xfrm>
            <a:off x="5017135" y="941070"/>
            <a:ext cx="3145155" cy="3218180"/>
          </a:xfrm>
          <a:prstGeom prst="rect">
            <a:avLst/>
          </a:prstGeom>
          <a:ln>
            <a:solidFill>
              <a:schemeClr val="accent1"/>
            </a:solidFill>
          </a:ln>
        </p:spPr>
      </p:pic>
      <p:sp>
        <p:nvSpPr>
          <p:cNvPr id="18" name="文本框 17"/>
          <p:cNvSpPr txBox="1"/>
          <p:nvPr/>
        </p:nvSpPr>
        <p:spPr>
          <a:xfrm>
            <a:off x="5500370" y="1958975"/>
            <a:ext cx="2807970" cy="368300"/>
          </a:xfrm>
          <a:prstGeom prst="rect">
            <a:avLst/>
          </a:prstGeom>
          <a:noFill/>
        </p:spPr>
        <p:txBody>
          <a:bodyPr wrap="square" rtlCol="0">
            <a:spAutoFit/>
          </a:bodyPr>
          <a:p>
            <a:r>
              <a:rPr lang="en-US" altLang="zh-CN">
                <a:highlight>
                  <a:srgbClr val="FFFF00"/>
                </a:highlight>
              </a:rPr>
              <a:t>2.</a:t>
            </a:r>
            <a:r>
              <a:rPr lang="zh-CN" altLang="en-US">
                <a:highlight>
                  <a:srgbClr val="FFFF00"/>
                </a:highlight>
              </a:rPr>
              <a:t>量价（捕捞季节）背离</a:t>
            </a:r>
            <a:endParaRPr lang="zh-CN" altLang="en-US">
              <a:highlight>
                <a:srgbClr val="FFFF00"/>
              </a:highlight>
            </a:endParaRPr>
          </a:p>
        </p:txBody>
      </p:sp>
      <p:pic>
        <p:nvPicPr>
          <p:cNvPr id="19" name="图片 18"/>
          <p:cNvPicPr>
            <a:picLocks noChangeAspect="1"/>
          </p:cNvPicPr>
          <p:nvPr/>
        </p:nvPicPr>
        <p:blipFill>
          <a:blip r:embed="rId4"/>
          <a:srcRect l="44437" b="17590"/>
          <a:stretch>
            <a:fillRect/>
          </a:stretch>
        </p:blipFill>
        <p:spPr>
          <a:xfrm>
            <a:off x="8466455" y="940435"/>
            <a:ext cx="3208020" cy="2595880"/>
          </a:xfrm>
          <a:prstGeom prst="rect">
            <a:avLst/>
          </a:prstGeom>
          <a:ln>
            <a:solidFill>
              <a:schemeClr val="accent1"/>
            </a:solidFill>
          </a:ln>
        </p:spPr>
      </p:pic>
      <p:sp>
        <p:nvSpPr>
          <p:cNvPr id="20" name="文本框 19"/>
          <p:cNvSpPr txBox="1"/>
          <p:nvPr/>
        </p:nvSpPr>
        <p:spPr>
          <a:xfrm>
            <a:off x="9045575" y="2783840"/>
            <a:ext cx="1998980" cy="645160"/>
          </a:xfrm>
          <a:prstGeom prst="rect">
            <a:avLst/>
          </a:prstGeom>
          <a:noFill/>
        </p:spPr>
        <p:txBody>
          <a:bodyPr wrap="square" rtlCol="0">
            <a:spAutoFit/>
          </a:bodyPr>
          <a:p>
            <a:r>
              <a:rPr lang="en-US" altLang="zh-CN">
                <a:highlight>
                  <a:srgbClr val="FFFF00"/>
                </a:highlight>
              </a:rPr>
              <a:t>3.</a:t>
            </a:r>
            <a:r>
              <a:rPr lang="zh-CN" altLang="en-US">
                <a:highlight>
                  <a:srgbClr val="FFFF00"/>
                </a:highlight>
              </a:rPr>
              <a:t>周线死叉，日线回档易破位</a:t>
            </a:r>
            <a:endParaRPr lang="zh-CN" altLang="en-US">
              <a:highlight>
                <a:srgbClr val="FFFF00"/>
              </a:highlight>
            </a:endParaRPr>
          </a:p>
        </p:txBody>
      </p:sp>
      <p:pic>
        <p:nvPicPr>
          <p:cNvPr id="21" name="图片 20"/>
          <p:cNvPicPr>
            <a:picLocks noChangeAspect="1"/>
          </p:cNvPicPr>
          <p:nvPr/>
        </p:nvPicPr>
        <p:blipFill>
          <a:blip r:embed="rId5"/>
          <a:stretch>
            <a:fillRect/>
          </a:stretch>
        </p:blipFill>
        <p:spPr>
          <a:xfrm>
            <a:off x="5017135" y="4318635"/>
            <a:ext cx="3145790" cy="1798320"/>
          </a:xfrm>
          <a:prstGeom prst="rect">
            <a:avLst/>
          </a:prstGeom>
          <a:ln>
            <a:solidFill>
              <a:schemeClr val="accent1"/>
            </a:solidFill>
          </a:ln>
        </p:spPr>
      </p:pic>
      <p:sp>
        <p:nvSpPr>
          <p:cNvPr id="22" name="文本框 21"/>
          <p:cNvSpPr txBox="1"/>
          <p:nvPr/>
        </p:nvSpPr>
        <p:spPr>
          <a:xfrm>
            <a:off x="5842635" y="5470525"/>
            <a:ext cx="1749425" cy="368300"/>
          </a:xfrm>
          <a:prstGeom prst="rect">
            <a:avLst/>
          </a:prstGeom>
          <a:noFill/>
        </p:spPr>
        <p:txBody>
          <a:bodyPr wrap="square" rtlCol="0">
            <a:spAutoFit/>
          </a:bodyPr>
          <a:p>
            <a:r>
              <a:rPr lang="en-US" altLang="zh-CN">
                <a:highlight>
                  <a:srgbClr val="FFFF00"/>
                </a:highlight>
              </a:rPr>
              <a:t>5.</a:t>
            </a:r>
            <a:r>
              <a:rPr lang="zh-CN" altLang="en-US">
                <a:highlight>
                  <a:srgbClr val="FFFF00"/>
                </a:highlight>
              </a:rPr>
              <a:t>墓碑量信号</a:t>
            </a:r>
            <a:endParaRPr lang="zh-CN" altLang="en-US">
              <a:highlight>
                <a:srgbClr val="FFFF00"/>
              </a:highlight>
            </a:endParaRPr>
          </a:p>
        </p:txBody>
      </p:sp>
      <p:pic>
        <p:nvPicPr>
          <p:cNvPr id="23" name="图片 22"/>
          <p:cNvPicPr>
            <a:picLocks noChangeAspect="1"/>
          </p:cNvPicPr>
          <p:nvPr/>
        </p:nvPicPr>
        <p:blipFill>
          <a:blip r:embed="rId6"/>
          <a:stretch>
            <a:fillRect/>
          </a:stretch>
        </p:blipFill>
        <p:spPr>
          <a:xfrm>
            <a:off x="8466455" y="3679825"/>
            <a:ext cx="3208020" cy="2026920"/>
          </a:xfrm>
          <a:prstGeom prst="rect">
            <a:avLst/>
          </a:prstGeom>
          <a:ln>
            <a:solidFill>
              <a:schemeClr val="accent1"/>
            </a:solidFill>
          </a:ln>
        </p:spPr>
      </p:pic>
      <p:sp>
        <p:nvSpPr>
          <p:cNvPr id="24" name="文本框 23"/>
          <p:cNvSpPr txBox="1"/>
          <p:nvPr/>
        </p:nvSpPr>
        <p:spPr>
          <a:xfrm>
            <a:off x="8466455" y="5748655"/>
            <a:ext cx="3321050" cy="368300"/>
          </a:xfrm>
          <a:prstGeom prst="rect">
            <a:avLst/>
          </a:prstGeom>
          <a:noFill/>
        </p:spPr>
        <p:txBody>
          <a:bodyPr wrap="square" rtlCol="0">
            <a:spAutoFit/>
          </a:bodyPr>
          <a:p>
            <a:r>
              <a:rPr lang="en-US" altLang="zh-CN">
                <a:highlight>
                  <a:srgbClr val="FFFF00"/>
                </a:highlight>
              </a:rPr>
              <a:t>6.</a:t>
            </a:r>
            <a:r>
              <a:rPr lang="zh-CN" altLang="en-US">
                <a:highlight>
                  <a:srgbClr val="FFFF00"/>
                </a:highlight>
              </a:rPr>
              <a:t>买单减少，大卖单出现（</a:t>
            </a:r>
            <a:r>
              <a:rPr lang="en-US" altLang="zh-CN">
                <a:highlight>
                  <a:srgbClr val="FFFF00"/>
                </a:highlight>
              </a:rPr>
              <a:t>L2)</a:t>
            </a:r>
            <a:endParaRPr lang="en-US" altLang="zh-CN">
              <a:highlight>
                <a:srgbClr val="FFFF00"/>
              </a:highlight>
            </a:endParaRPr>
          </a:p>
        </p:txBody>
      </p:sp>
      <p:sp>
        <p:nvSpPr>
          <p:cNvPr id="25" name="椭圆 24"/>
          <p:cNvSpPr/>
          <p:nvPr/>
        </p:nvSpPr>
        <p:spPr>
          <a:xfrm>
            <a:off x="3041015" y="973455"/>
            <a:ext cx="561975" cy="339090"/>
          </a:xfrm>
          <a:prstGeom prst="ellipse">
            <a:avLst/>
          </a:prstGeom>
          <a:solidFill>
            <a:schemeClr val="accent1">
              <a:alpha val="48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7"/>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2107565" y="0"/>
            <a:ext cx="797687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十一月行情展望</a:t>
            </a:r>
            <a:endPar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12" name="文本框 11"/>
          <p:cNvSpPr txBox="1"/>
          <p:nvPr/>
        </p:nvSpPr>
        <p:spPr>
          <a:xfrm>
            <a:off x="8981440" y="2028825"/>
            <a:ext cx="3003550" cy="450850"/>
          </a:xfrm>
          <a:prstGeom prst="rect">
            <a:avLst/>
          </a:prstGeom>
          <a:noFill/>
        </p:spPr>
        <p:txBody>
          <a:bodyPr wrap="square" rtlCol="0">
            <a:spAutoFit/>
          </a:bodyPr>
          <a:p>
            <a:pPr>
              <a:lnSpc>
                <a:spcPct val="130000"/>
              </a:lnSpc>
            </a:pPr>
            <a:r>
              <a:rPr lang="en-US" altLang="zh-CN">
                <a:solidFill>
                  <a:srgbClr val="FF0000"/>
                </a:solidFill>
              </a:rPr>
              <a:t> </a:t>
            </a:r>
            <a:endParaRPr lang="en-US" altLang="zh-CN">
              <a:solidFill>
                <a:srgbClr val="FF0000"/>
              </a:solidFill>
            </a:endParaRPr>
          </a:p>
        </p:txBody>
      </p:sp>
      <p:pic>
        <p:nvPicPr>
          <p:cNvPr id="4" name="图片 3" descr="磨顶三部曲"/>
          <p:cNvPicPr>
            <a:picLocks noChangeAspect="1"/>
          </p:cNvPicPr>
          <p:nvPr/>
        </p:nvPicPr>
        <p:blipFill>
          <a:blip r:embed="rId1"/>
          <a:srcRect b="5871"/>
          <a:stretch>
            <a:fillRect/>
          </a:stretch>
        </p:blipFill>
        <p:spPr>
          <a:xfrm>
            <a:off x="-40640" y="-34925"/>
            <a:ext cx="12232640" cy="6454775"/>
          </a:xfrm>
          <a:prstGeom prst="rect">
            <a:avLst/>
          </a:prstGeom>
        </p:spPr>
      </p:pic>
    </p:spTree>
    <p:custDataLst>
      <p:tags r:id="rId2"/>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ppt"/>
          <p:cNvPicPr>
            <a:picLocks noChangeAspect="1"/>
          </p:cNvPicPr>
          <p:nvPr userDrawn="1">
            <p:custDataLst>
              <p:tags r:id="rId1"/>
            </p:custDataLst>
          </p:nvPr>
        </p:nvPicPr>
        <p:blipFill>
          <a:blip r:embed="rId2"/>
          <a:stretch>
            <a:fillRect/>
          </a:stretch>
        </p:blipFill>
        <p:spPr>
          <a:xfrm>
            <a:off x="0" y="0"/>
            <a:ext cx="12192000" cy="6858000"/>
          </a:xfrm>
          <a:prstGeom prst="rect">
            <a:avLst/>
          </a:prstGeom>
        </p:spPr>
      </p:pic>
      <p:sp>
        <p:nvSpPr>
          <p:cNvPr id="2" name="文本框 1"/>
          <p:cNvSpPr txBox="1"/>
          <p:nvPr/>
        </p:nvSpPr>
        <p:spPr>
          <a:xfrm>
            <a:off x="2491740" y="3173730"/>
            <a:ext cx="7313930" cy="2047240"/>
          </a:xfrm>
          <a:prstGeom prst="rect">
            <a:avLst/>
          </a:prstGeom>
          <a:noFill/>
        </p:spPr>
        <p:txBody>
          <a:bodyPr wrap="square" rtlCol="0">
            <a:spAutoFit/>
          </a:bodyPr>
          <a:p>
            <a:pPr>
              <a:lnSpc>
                <a:spcPct val="120000"/>
              </a:lnSpc>
            </a:pPr>
            <a:r>
              <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rPr>
              <a:t>我司所有工作人员均不允许推荐股票、不允许承诺收益、不允许代客理财、不允许合作分成、不允许私下收款，如您发现有任何违规行为，请立即拨打400-9088-988向我们举报！</a:t>
            </a:r>
            <a:endPar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endParaRPr lang="zh-CN" altLang="en-US" sz="1000">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r>
              <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rPr>
              <a:t>风险提示：所有信息及观点均来源于公开信息及经传软件信号显示，仅供参考，不构成最终投资依据，软件作为辅助参考工具，无法承诺收益，投资者应正视市场风险，自主作出投资决策并自行承担投资风险。投资有风险，入市须谨慎！</a:t>
            </a:r>
            <a:endPar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endParaRPr>
          </a:p>
        </p:txBody>
      </p:sp>
      <p:pic>
        <p:nvPicPr>
          <p:cNvPr id="6" name="图片 5" descr="C:\Users\Administrator\Desktop\图片1.png图片1"/>
          <p:cNvPicPr>
            <a:picLocks noChangeAspect="1"/>
          </p:cNvPicPr>
          <p:nvPr userDrawn="1">
            <p:custDataLst>
              <p:tags r:id="rId3"/>
            </p:custDataLst>
          </p:nvPr>
        </p:nvPicPr>
        <p:blipFill>
          <a:blip r:embed="rId4"/>
          <a:srcRect/>
          <a:stretch>
            <a:fillRect/>
          </a:stretch>
        </p:blipFill>
        <p:spPr>
          <a:xfrm>
            <a:off x="5341620" y="1087120"/>
            <a:ext cx="1492885" cy="342900"/>
          </a:xfrm>
          <a:prstGeom prst="rect">
            <a:avLst/>
          </a:prstGeom>
        </p:spPr>
      </p:pic>
      <p:sp>
        <p:nvSpPr>
          <p:cNvPr id="7" name="文本框 6"/>
          <p:cNvSpPr txBox="1"/>
          <p:nvPr>
            <p:custDataLst>
              <p:tags r:id="rId5"/>
            </p:custDataLst>
          </p:nvPr>
        </p:nvSpPr>
        <p:spPr>
          <a:xfrm>
            <a:off x="1542415" y="1631315"/>
            <a:ext cx="9290050" cy="1198880"/>
          </a:xfrm>
          <a:prstGeom prst="rect">
            <a:avLst/>
          </a:prstGeom>
          <a:noFill/>
        </p:spPr>
        <p:txBody>
          <a:bodyPr wrap="square" rtlCol="0">
            <a:spAutoFit/>
          </a:bodyPr>
          <a:p>
            <a:pPr algn="ctr">
              <a:lnSpc>
                <a:spcPct val="90000"/>
              </a:lnSpc>
            </a:pPr>
            <a:r>
              <a:rPr lang="zh-CN" altLang="en-US" sz="8000" kern="7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思源黑体 CN Bold" panose="020B0800000000000000" charset="-122"/>
                <a:ea typeface="思源黑体 CN Bold" panose="020B0800000000000000" charset="-122"/>
                <a:cs typeface="思源黑体 CN Bold" panose="020B0800000000000000" charset="-122"/>
              </a:rPr>
              <a:t>让投资遇见美好</a:t>
            </a:r>
            <a:r>
              <a:rPr lang="en-US" altLang="zh-CN"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rPr>
              <a:t> </a:t>
            </a:r>
            <a:endParaRPr lang="zh-CN" altLang="en-US"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endParaRPr>
          </a:p>
        </p:txBody>
      </p:sp>
      <p:cxnSp>
        <p:nvCxnSpPr>
          <p:cNvPr id="8" name="直接连接符 7"/>
          <p:cNvCxnSpPr/>
          <p:nvPr/>
        </p:nvCxnSpPr>
        <p:spPr>
          <a:xfrm>
            <a:off x="2524760" y="2811145"/>
            <a:ext cx="7218680" cy="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3" name="图片 2" descr="社群_1790582183258"/>
          <p:cNvPicPr>
            <a:picLocks noChangeAspect="1"/>
          </p:cNvPicPr>
          <p:nvPr/>
        </p:nvPicPr>
        <p:blipFill>
          <a:blip r:embed="rId6"/>
          <a:stretch>
            <a:fillRect/>
          </a:stretch>
        </p:blipFill>
        <p:spPr>
          <a:xfrm>
            <a:off x="0" y="0"/>
            <a:ext cx="12192000" cy="6858000"/>
          </a:xfrm>
          <a:prstGeom prst="rect">
            <a:avLst/>
          </a:prstGeom>
        </p:spPr>
      </p:pic>
    </p:spTree>
    <p:custDataLst>
      <p:tags r:id="rId7"/>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ppt"/>
          <p:cNvPicPr>
            <a:picLocks noChangeAspect="1"/>
          </p:cNvPicPr>
          <p:nvPr userDrawn="1">
            <p:custDataLst>
              <p:tags r:id="rId1"/>
            </p:custDataLst>
          </p:nvPr>
        </p:nvPicPr>
        <p:blipFill>
          <a:blip r:embed="rId2"/>
          <a:stretch>
            <a:fillRect/>
          </a:stretch>
        </p:blipFill>
        <p:spPr>
          <a:xfrm>
            <a:off x="0" y="0"/>
            <a:ext cx="12192000" cy="6858000"/>
          </a:xfrm>
          <a:prstGeom prst="rect">
            <a:avLst/>
          </a:prstGeom>
        </p:spPr>
      </p:pic>
      <p:sp>
        <p:nvSpPr>
          <p:cNvPr id="2" name="文本框 1"/>
          <p:cNvSpPr txBox="1"/>
          <p:nvPr/>
        </p:nvSpPr>
        <p:spPr>
          <a:xfrm>
            <a:off x="2491740" y="3173730"/>
            <a:ext cx="7313930" cy="2047240"/>
          </a:xfrm>
          <a:prstGeom prst="rect">
            <a:avLst/>
          </a:prstGeom>
          <a:noFill/>
        </p:spPr>
        <p:txBody>
          <a:bodyPr wrap="square" rtlCol="0">
            <a:spAutoFit/>
          </a:bodyPr>
          <a:p>
            <a:pPr>
              <a:lnSpc>
                <a:spcPct val="120000"/>
              </a:lnSpc>
            </a:pPr>
            <a:r>
              <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rPr>
              <a:t>我司所有工作人员均不允许推荐股票、不允许承诺收益、不允许代客理财、不允许合作分成、不允许私下收款，如您发现有任何违规行为，请立即拨打400-9088-988向我们举报！</a:t>
            </a:r>
            <a:endPar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endParaRPr lang="zh-CN" altLang="en-US" sz="1000">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r>
              <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rPr>
              <a:t>风险提示：所有信息及观点均来源于公开信息及经传软件信号显示，仅供参考，不构成最终投资依据，软件作为辅助参考工具，无法承诺收益，投资者应正视市场风险，自主作出投资决策并自行承担投资风险。投资有风险，入市须谨慎！</a:t>
            </a:r>
            <a:endPar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endParaRPr>
          </a:p>
        </p:txBody>
      </p:sp>
      <p:pic>
        <p:nvPicPr>
          <p:cNvPr id="6" name="图片 5" descr="C:\Users\Administrator\Desktop\图片1.png图片1"/>
          <p:cNvPicPr>
            <a:picLocks noChangeAspect="1"/>
          </p:cNvPicPr>
          <p:nvPr userDrawn="1">
            <p:custDataLst>
              <p:tags r:id="rId3"/>
            </p:custDataLst>
          </p:nvPr>
        </p:nvPicPr>
        <p:blipFill>
          <a:blip r:embed="rId4"/>
          <a:srcRect/>
          <a:stretch>
            <a:fillRect/>
          </a:stretch>
        </p:blipFill>
        <p:spPr>
          <a:xfrm>
            <a:off x="5341620" y="1087120"/>
            <a:ext cx="1492885" cy="342900"/>
          </a:xfrm>
          <a:prstGeom prst="rect">
            <a:avLst/>
          </a:prstGeom>
        </p:spPr>
      </p:pic>
      <p:sp>
        <p:nvSpPr>
          <p:cNvPr id="7" name="文本框 6"/>
          <p:cNvSpPr txBox="1"/>
          <p:nvPr>
            <p:custDataLst>
              <p:tags r:id="rId5"/>
            </p:custDataLst>
          </p:nvPr>
        </p:nvSpPr>
        <p:spPr>
          <a:xfrm>
            <a:off x="1542415" y="1631315"/>
            <a:ext cx="9290050" cy="1198880"/>
          </a:xfrm>
          <a:prstGeom prst="rect">
            <a:avLst/>
          </a:prstGeom>
          <a:noFill/>
        </p:spPr>
        <p:txBody>
          <a:bodyPr wrap="square" rtlCol="0">
            <a:spAutoFit/>
          </a:bodyPr>
          <a:p>
            <a:pPr algn="ctr">
              <a:lnSpc>
                <a:spcPct val="90000"/>
              </a:lnSpc>
            </a:pPr>
            <a:r>
              <a:rPr lang="zh-CN" altLang="en-US" sz="8000" kern="7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思源黑体 CN Bold" panose="020B0800000000000000" charset="-122"/>
                <a:ea typeface="思源黑体 CN Bold" panose="020B0800000000000000" charset="-122"/>
                <a:cs typeface="思源黑体 CN Bold" panose="020B0800000000000000" charset="-122"/>
              </a:rPr>
              <a:t>让投资遇见美好</a:t>
            </a:r>
            <a:r>
              <a:rPr lang="en-US" altLang="zh-CN"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rPr>
              <a:t> </a:t>
            </a:r>
            <a:endParaRPr lang="zh-CN" altLang="en-US"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endParaRPr>
          </a:p>
        </p:txBody>
      </p:sp>
      <p:cxnSp>
        <p:nvCxnSpPr>
          <p:cNvPr id="8" name="直接连接符 7"/>
          <p:cNvCxnSpPr/>
          <p:nvPr/>
        </p:nvCxnSpPr>
        <p:spPr>
          <a:xfrm>
            <a:off x="2524760" y="2811145"/>
            <a:ext cx="7218680" cy="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3" name="图片 2" descr="图片_1790556248338_1790582192512"/>
          <p:cNvPicPr>
            <a:picLocks noChangeAspect="1"/>
          </p:cNvPicPr>
          <p:nvPr/>
        </p:nvPicPr>
        <p:blipFill>
          <a:blip r:embed="rId6"/>
          <a:stretch>
            <a:fillRect/>
          </a:stretch>
        </p:blipFill>
        <p:spPr>
          <a:xfrm>
            <a:off x="0" y="0"/>
            <a:ext cx="12192000" cy="6858000"/>
          </a:xfrm>
          <a:prstGeom prst="rect">
            <a:avLst/>
          </a:prstGeom>
        </p:spPr>
      </p:pic>
    </p:spTree>
    <p:custDataLst>
      <p:tags r:id="rId7"/>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ppt"/>
          <p:cNvPicPr>
            <a:picLocks noChangeAspect="1"/>
          </p:cNvPicPr>
          <p:nvPr userDrawn="1">
            <p:custDataLst>
              <p:tags r:id="rId1"/>
            </p:custDataLst>
          </p:nvPr>
        </p:nvPicPr>
        <p:blipFill>
          <a:blip r:embed="rId2"/>
          <a:stretch>
            <a:fillRect/>
          </a:stretch>
        </p:blipFill>
        <p:spPr>
          <a:xfrm>
            <a:off x="0" y="0"/>
            <a:ext cx="12192000" cy="6858000"/>
          </a:xfrm>
          <a:prstGeom prst="rect">
            <a:avLst/>
          </a:prstGeom>
        </p:spPr>
      </p:pic>
      <p:sp>
        <p:nvSpPr>
          <p:cNvPr id="2" name="文本框 1"/>
          <p:cNvSpPr txBox="1"/>
          <p:nvPr/>
        </p:nvSpPr>
        <p:spPr>
          <a:xfrm>
            <a:off x="2491740" y="3173730"/>
            <a:ext cx="7313930" cy="2047240"/>
          </a:xfrm>
          <a:prstGeom prst="rect">
            <a:avLst/>
          </a:prstGeom>
          <a:noFill/>
        </p:spPr>
        <p:txBody>
          <a:bodyPr wrap="square" rtlCol="0">
            <a:spAutoFit/>
          </a:bodyPr>
          <a:p>
            <a:pPr>
              <a:lnSpc>
                <a:spcPct val="120000"/>
              </a:lnSpc>
            </a:pPr>
            <a:r>
              <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rPr>
              <a:t>我司所有工作人员均不允许推荐股票、不允许承诺收益、不允许代客理财、不允许合作分成、不允许私下收款，如您发现有任何违规行为，请立即拨打400-9088-988向我们举报！</a:t>
            </a:r>
            <a:endPar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endParaRPr lang="zh-CN" altLang="en-US" sz="1000">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r>
              <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rPr>
              <a:t>风险提示：所有信息及观点均来源于公开信息及经传软件信号显示，仅供参考，不构成最终投资依据，软件作为辅助参考工具，无法承诺收益，投资者应正视市场风险，自主作出投资决策并自行承担投资风险。投资有风险，入市须谨慎！</a:t>
            </a:r>
            <a:endPar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endParaRPr>
          </a:p>
        </p:txBody>
      </p:sp>
      <p:pic>
        <p:nvPicPr>
          <p:cNvPr id="6" name="图片 5" descr="C:\Users\Administrator\Desktop\图片1.png图片1"/>
          <p:cNvPicPr>
            <a:picLocks noChangeAspect="1"/>
          </p:cNvPicPr>
          <p:nvPr userDrawn="1">
            <p:custDataLst>
              <p:tags r:id="rId3"/>
            </p:custDataLst>
          </p:nvPr>
        </p:nvPicPr>
        <p:blipFill>
          <a:blip r:embed="rId4"/>
          <a:srcRect/>
          <a:stretch>
            <a:fillRect/>
          </a:stretch>
        </p:blipFill>
        <p:spPr>
          <a:xfrm>
            <a:off x="5341620" y="1087120"/>
            <a:ext cx="1492885" cy="342900"/>
          </a:xfrm>
          <a:prstGeom prst="rect">
            <a:avLst/>
          </a:prstGeom>
        </p:spPr>
      </p:pic>
      <p:sp>
        <p:nvSpPr>
          <p:cNvPr id="7" name="文本框 6"/>
          <p:cNvSpPr txBox="1"/>
          <p:nvPr>
            <p:custDataLst>
              <p:tags r:id="rId5"/>
            </p:custDataLst>
          </p:nvPr>
        </p:nvSpPr>
        <p:spPr>
          <a:xfrm>
            <a:off x="1542415" y="1631315"/>
            <a:ext cx="9290050" cy="1198880"/>
          </a:xfrm>
          <a:prstGeom prst="rect">
            <a:avLst/>
          </a:prstGeom>
          <a:noFill/>
        </p:spPr>
        <p:txBody>
          <a:bodyPr wrap="square" rtlCol="0">
            <a:spAutoFit/>
          </a:bodyPr>
          <a:p>
            <a:pPr algn="ctr">
              <a:lnSpc>
                <a:spcPct val="90000"/>
              </a:lnSpc>
            </a:pPr>
            <a:r>
              <a:rPr lang="zh-CN" altLang="en-US" sz="8000" kern="7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思源黑体 CN Bold" panose="020B0800000000000000" charset="-122"/>
                <a:ea typeface="思源黑体 CN Bold" panose="020B0800000000000000" charset="-122"/>
                <a:cs typeface="思源黑体 CN Bold" panose="020B0800000000000000" charset="-122"/>
              </a:rPr>
              <a:t>让投资遇见美好</a:t>
            </a:r>
            <a:r>
              <a:rPr lang="en-US" altLang="zh-CN"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rPr>
              <a:t> </a:t>
            </a:r>
            <a:endParaRPr lang="zh-CN" altLang="en-US"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endParaRPr>
          </a:p>
        </p:txBody>
      </p:sp>
      <p:cxnSp>
        <p:nvCxnSpPr>
          <p:cNvPr id="8" name="直接连接符 7"/>
          <p:cNvCxnSpPr/>
          <p:nvPr/>
        </p:nvCxnSpPr>
        <p:spPr>
          <a:xfrm>
            <a:off x="2524760" y="2811145"/>
            <a:ext cx="7218680" cy="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3" name="图片 2" descr="3_1790582201251"/>
          <p:cNvPicPr>
            <a:picLocks noChangeAspect="1"/>
          </p:cNvPicPr>
          <p:nvPr/>
        </p:nvPicPr>
        <p:blipFill>
          <a:blip r:embed="rId6"/>
          <a:stretch>
            <a:fillRect/>
          </a:stretch>
        </p:blipFill>
        <p:spPr>
          <a:xfrm>
            <a:off x="0" y="0"/>
            <a:ext cx="12192000" cy="6858000"/>
          </a:xfrm>
          <a:prstGeom prst="rect">
            <a:avLst/>
          </a:prstGeom>
        </p:spPr>
      </p:pic>
    </p:spTree>
    <p:custDataLst>
      <p:tags r:id="rId7"/>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ppt"/>
          <p:cNvPicPr>
            <a:picLocks noChangeAspect="1"/>
          </p:cNvPicPr>
          <p:nvPr userDrawn="1">
            <p:custDataLst>
              <p:tags r:id="rId1"/>
            </p:custDataLst>
          </p:nvPr>
        </p:nvPicPr>
        <p:blipFill>
          <a:blip r:embed="rId2"/>
          <a:stretch>
            <a:fillRect/>
          </a:stretch>
        </p:blipFill>
        <p:spPr>
          <a:xfrm>
            <a:off x="0" y="0"/>
            <a:ext cx="12192000" cy="6858000"/>
          </a:xfrm>
          <a:prstGeom prst="rect">
            <a:avLst/>
          </a:prstGeom>
        </p:spPr>
      </p:pic>
      <p:sp>
        <p:nvSpPr>
          <p:cNvPr id="2" name="文本框 1"/>
          <p:cNvSpPr txBox="1"/>
          <p:nvPr/>
        </p:nvSpPr>
        <p:spPr>
          <a:xfrm>
            <a:off x="2491740" y="3173730"/>
            <a:ext cx="7313930" cy="2047240"/>
          </a:xfrm>
          <a:prstGeom prst="rect">
            <a:avLst/>
          </a:prstGeom>
          <a:noFill/>
        </p:spPr>
        <p:txBody>
          <a:bodyPr wrap="square" rtlCol="0">
            <a:spAutoFit/>
          </a:bodyPr>
          <a:p>
            <a:pPr>
              <a:lnSpc>
                <a:spcPct val="120000"/>
              </a:lnSpc>
            </a:pPr>
            <a:r>
              <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rPr>
              <a:t>我司所有工作人员均不允许推荐股票、不允许承诺收益、不允许代客理财、不允许合作分成、不允许私下收款，如您发现有任何违规行为，请立即拨打400-9088-988向我们举报！</a:t>
            </a:r>
            <a:endPar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endParaRPr lang="zh-CN" altLang="en-US" sz="1000">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r>
              <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rPr>
              <a:t>风险提示：所有信息及观点均来源于公开信息及经传软件信号显示，仅供参考，不构成最终投资依据，软件作为辅助参考工具，无法承诺收益，投资者应正视市场风险，自主作出投资决策并自行承担投资风险。投资有风险，入市须谨慎！</a:t>
            </a:r>
            <a:endPar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endParaRPr>
          </a:p>
        </p:txBody>
      </p:sp>
      <p:pic>
        <p:nvPicPr>
          <p:cNvPr id="6" name="图片 5" descr="C:\Users\Administrator\Desktop\图片1.png图片1"/>
          <p:cNvPicPr>
            <a:picLocks noChangeAspect="1"/>
          </p:cNvPicPr>
          <p:nvPr userDrawn="1">
            <p:custDataLst>
              <p:tags r:id="rId3"/>
            </p:custDataLst>
          </p:nvPr>
        </p:nvPicPr>
        <p:blipFill>
          <a:blip r:embed="rId4"/>
          <a:srcRect/>
          <a:stretch>
            <a:fillRect/>
          </a:stretch>
        </p:blipFill>
        <p:spPr>
          <a:xfrm>
            <a:off x="5341620" y="1087120"/>
            <a:ext cx="1492885" cy="342900"/>
          </a:xfrm>
          <a:prstGeom prst="rect">
            <a:avLst/>
          </a:prstGeom>
        </p:spPr>
      </p:pic>
      <p:sp>
        <p:nvSpPr>
          <p:cNvPr id="7" name="文本框 6"/>
          <p:cNvSpPr txBox="1"/>
          <p:nvPr>
            <p:custDataLst>
              <p:tags r:id="rId5"/>
            </p:custDataLst>
          </p:nvPr>
        </p:nvSpPr>
        <p:spPr>
          <a:xfrm>
            <a:off x="1542415" y="1631315"/>
            <a:ext cx="9290050" cy="1198880"/>
          </a:xfrm>
          <a:prstGeom prst="rect">
            <a:avLst/>
          </a:prstGeom>
          <a:noFill/>
        </p:spPr>
        <p:txBody>
          <a:bodyPr wrap="square" rtlCol="0">
            <a:spAutoFit/>
          </a:bodyPr>
          <a:p>
            <a:pPr algn="ctr">
              <a:lnSpc>
                <a:spcPct val="90000"/>
              </a:lnSpc>
            </a:pPr>
            <a:r>
              <a:rPr lang="zh-CN" altLang="en-US" sz="8000" kern="7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思源黑体 CN Bold" panose="020B0800000000000000" charset="-122"/>
                <a:ea typeface="思源黑体 CN Bold" panose="020B0800000000000000" charset="-122"/>
                <a:cs typeface="思源黑体 CN Bold" panose="020B0800000000000000" charset="-122"/>
              </a:rPr>
              <a:t>让投资遇见美好</a:t>
            </a:r>
            <a:r>
              <a:rPr lang="en-US" altLang="zh-CN"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rPr>
              <a:t> </a:t>
            </a:r>
            <a:endParaRPr lang="zh-CN" altLang="en-US"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endParaRPr>
          </a:p>
        </p:txBody>
      </p:sp>
      <p:cxnSp>
        <p:nvCxnSpPr>
          <p:cNvPr id="8" name="直接连接符 7"/>
          <p:cNvCxnSpPr/>
          <p:nvPr/>
        </p:nvCxnSpPr>
        <p:spPr>
          <a:xfrm>
            <a:off x="2524760" y="2811145"/>
            <a:ext cx="7218680" cy="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Tree>
    <p:custDataLst>
      <p:tags r:id="rId6"/>
    </p:custDataLst>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UNIT_PLACING_PICTURE_USER_VIEWPORT" val="{&quot;height&quot;:10168,&quot;width&quot;:18489}"/>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4.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6.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BEAUTIFY_FLAG" val="#wm#"/>
  <p:tag name="KSO_WM_TEMPLATE_CATEGORY" val="custom"/>
  <p:tag name="KSO_WM_TEMPLATE_INDEX" val="20205081"/>
</p:tagLst>
</file>

<file path=ppt/tags/tag113.xml><?xml version="1.0" encoding="utf-8"?>
<p:tagLst xmlns:p="http://schemas.openxmlformats.org/presentationml/2006/main">
  <p:tag name="KSO_WM_BEAUTIFY_FLAG" val=""/>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BEAUTIFY_FLAG" val=""/>
</p:tagLst>
</file>

<file path=ppt/tags/tag120.xml><?xml version="1.0" encoding="utf-8"?>
<p:tagLst xmlns:p="http://schemas.openxmlformats.org/presentationml/2006/main">
  <p:tag name="KSO_WM_BEAUTIFY_FLAG" val=""/>
</p:tagLst>
</file>

<file path=ppt/tags/tag121.xml><?xml version="1.0" encoding="utf-8"?>
<p:tagLst xmlns:p="http://schemas.openxmlformats.org/presentationml/2006/main">
  <p:tag name="KSO_WM_BEAUTIFY_FLAG" val=""/>
</p:tagLst>
</file>

<file path=ppt/tags/tag122.xml><?xml version="1.0" encoding="utf-8"?>
<p:tagLst xmlns:p="http://schemas.openxmlformats.org/presentationml/2006/main">
  <p:tag name="KSO_WM_BEAUTIFY_FLAG" val=""/>
</p:tagLst>
</file>

<file path=ppt/tags/tag123.xml><?xml version="1.0" encoding="utf-8"?>
<p:tagLst xmlns:p="http://schemas.openxmlformats.org/presentationml/2006/main">
  <p:tag name="KSO_WM_BEAUTIFY_FLAG" val=""/>
</p:tagLst>
</file>

<file path=ppt/tags/tag124.xml><?xml version="1.0" encoding="utf-8"?>
<p:tagLst xmlns:p="http://schemas.openxmlformats.org/presentationml/2006/main">
  <p:tag name="KSO_WM_BEAUTIFY_FLAG" val=""/>
</p:tagLst>
</file>

<file path=ppt/tags/tag125.xml><?xml version="1.0" encoding="utf-8"?>
<p:tagLst xmlns:p="http://schemas.openxmlformats.org/presentationml/2006/main">
  <p:tag name="KSO_WM_BEAUTIFY_FLAG" val=""/>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BEAUTIFY_FLAG" val="#wm#"/>
  <p:tag name="KSO_WM_TEMPLATE_CATEGORY" val="custom"/>
  <p:tag name="KSO_WM_TEMPLATE_INDEX" val="20205081"/>
</p:tagLst>
</file>

<file path=ppt/tags/tag130.xml><?xml version="1.0" encoding="utf-8"?>
<p:tagLst xmlns:p="http://schemas.openxmlformats.org/presentationml/2006/main">
  <p:tag name="KSO_WM_BEAUTIFY_FLAG" val="#wm#"/>
  <p:tag name="KSO_WM_TEMPLATE_CATEGORY" val="custom"/>
  <p:tag name="KSO_WM_TEMPLATE_INDEX" val="20205081"/>
</p:tagLst>
</file>

<file path=ppt/tags/tag131.xml><?xml version="1.0" encoding="utf-8"?>
<p:tagLst xmlns:p="http://schemas.openxmlformats.org/presentationml/2006/main">
  <p:tag name="KSO_WM_BEAUTIFY_FLAG" val="#wm#"/>
  <p:tag name="KSO_WM_TEMPLATE_CATEGORY" val="custom"/>
  <p:tag name="KSO_WM_TEMPLATE_INDEX" val="20205081"/>
</p:tagLst>
</file>

<file path=ppt/tags/tag132.xml><?xml version="1.0" encoding="utf-8"?>
<p:tagLst xmlns:p="http://schemas.openxmlformats.org/presentationml/2006/main">
  <p:tag name="KSO_WM_BEAUTIFY_FLAG" val="#wm#"/>
  <p:tag name="KSO_WM_TEMPLATE_CATEGORY" val="custom"/>
  <p:tag name="KSO_WM_TEMPLATE_INDEX" val="20205081"/>
</p:tagLst>
</file>

<file path=ppt/tags/tag133.xml><?xml version="1.0" encoding="utf-8"?>
<p:tagLst xmlns:p="http://schemas.openxmlformats.org/presentationml/2006/main">
  <p:tag name="KSO_WM_BEAUTIFY_FLAG" val="#wm#"/>
  <p:tag name="KSO_WM_TEMPLATE_CATEGORY" val="custom"/>
  <p:tag name="KSO_WM_TEMPLATE_INDEX" val="20205081"/>
</p:tagLst>
</file>

<file path=ppt/tags/tag134.xml><?xml version="1.0" encoding="utf-8"?>
<p:tagLst xmlns:p="http://schemas.openxmlformats.org/presentationml/2006/main">
  <p:tag name="KSO_WM_BEAUTIFY_FLAG" val="#wm#"/>
  <p:tag name="KSO_WM_TEMPLATE_CATEGORY" val="custom"/>
  <p:tag name="KSO_WM_TEMPLATE_INDEX" val="20205081"/>
</p:tagLst>
</file>

<file path=ppt/tags/tag135.xml><?xml version="1.0" encoding="utf-8"?>
<p:tagLst xmlns:p="http://schemas.openxmlformats.org/presentationml/2006/main">
  <p:tag name="KSO_WM_BEAUTIFY_FLAG" val="#wm#"/>
  <p:tag name="KSO_WM_TEMPLATE_CATEGORY" val="custom"/>
  <p:tag name="KSO_WM_TEMPLATE_INDEX" val="20205081"/>
</p:tagLst>
</file>

<file path=ppt/tags/tag136.xml><?xml version="1.0" encoding="utf-8"?>
<p:tagLst xmlns:p="http://schemas.openxmlformats.org/presentationml/2006/main">
  <p:tag name="KSO_WM_BEAUTIFY_FLAG" val="#wm#"/>
  <p:tag name="KSO_WM_TEMPLATE_CATEGORY" val="custom"/>
  <p:tag name="KSO_WM_TEMPLATE_INDEX" val="20205081"/>
</p:tagLst>
</file>

<file path=ppt/tags/tag137.xml><?xml version="1.0" encoding="utf-8"?>
<p:tagLst xmlns:p="http://schemas.openxmlformats.org/presentationml/2006/main">
  <p:tag name="KSO_WM_BEAUTIFY_FLAG" val="#wm#"/>
  <p:tag name="KSO_WM_TEMPLATE_CATEGORY" val="custom"/>
  <p:tag name="KSO_WM_TEMPLATE_INDEX" val="20205081"/>
</p:tagLst>
</file>

<file path=ppt/tags/tag138.xml><?xml version="1.0" encoding="utf-8"?>
<p:tagLst xmlns:p="http://schemas.openxmlformats.org/presentationml/2006/main">
  <p:tag name="KSO_WM_BEAUTIFY_FLAG" val="#wm#"/>
  <p:tag name="KSO_WM_TEMPLATE_CATEGORY" val="custom"/>
  <p:tag name="KSO_WM_TEMPLATE_INDEX" val="20205081"/>
</p:tagLst>
</file>

<file path=ppt/tags/tag139.xml><?xml version="1.0" encoding="utf-8"?>
<p:tagLst xmlns:p="http://schemas.openxmlformats.org/presentationml/2006/main">
  <p:tag name="KSO_WM_BEAUTIFY_FLAG" val="#wm#"/>
  <p:tag name="KSO_WM_TEMPLATE_CATEGORY" val="custom"/>
  <p:tag name="KSO_WM_TEMPLATE_INDEX" val="20205081"/>
</p:tagLst>
</file>

<file path=ppt/tags/tag140.xml><?xml version="1.0" encoding="utf-8"?>
<p:tagLst xmlns:p="http://schemas.openxmlformats.org/presentationml/2006/main">
  <p:tag name="KSO_WM_BEAUTIFY_FLAG" val="#wm#"/>
  <p:tag name="KSO_WM_TEMPLATE_CATEGORY" val="custom"/>
  <p:tag name="KSO_WM_TEMPLATE_INDEX" val="20205081"/>
</p:tagLst>
</file>

<file path=ppt/tags/tag141.xml><?xml version="1.0" encoding="utf-8"?>
<p:tagLst xmlns:p="http://schemas.openxmlformats.org/presentationml/2006/main">
  <p:tag name="KSO_WM_BEAUTIFY_FLAG" val="#wm#"/>
  <p:tag name="KSO_WM_TEMPLATE_CATEGORY" val="custom"/>
  <p:tag name="KSO_WM_TEMPLATE_INDEX" val="20205081"/>
</p:tagLst>
</file>

<file path=ppt/tags/tag142.xml><?xml version="1.0" encoding="utf-8"?>
<p:tagLst xmlns:p="http://schemas.openxmlformats.org/presentationml/2006/main">
  <p:tag name="KSO_WM_BEAUTIFY_FLAG" val="#wm#"/>
  <p:tag name="KSO_WM_TEMPLATE_CATEGORY" val="custom"/>
  <p:tag name="KSO_WM_TEMPLATE_INDEX" val="20205081"/>
</p:tagLst>
</file>

<file path=ppt/tags/tag143.xml><?xml version="1.0" encoding="utf-8"?>
<p:tagLst xmlns:p="http://schemas.openxmlformats.org/presentationml/2006/main">
  <p:tag name="KSO_WM_BEAUTIFY_FLAG" val=""/>
</p:tagLst>
</file>

<file path=ppt/tags/tag144.xml><?xml version="1.0" encoding="utf-8"?>
<p:tagLst xmlns:p="http://schemas.openxmlformats.org/presentationml/2006/main">
  <p:tag name="KSO_WM_BEAUTIFY_FLAG" val=""/>
</p:tagLst>
</file>

<file path=ppt/tags/tag145.xml><?xml version="1.0" encoding="utf-8"?>
<p:tagLst xmlns:p="http://schemas.openxmlformats.org/presentationml/2006/main">
  <p:tag name="KSO_WM_BEAUTIFY_FLAG" val=""/>
</p:tagLst>
</file>

<file path=ppt/tags/tag146.xml><?xml version="1.0" encoding="utf-8"?>
<p:tagLst xmlns:p="http://schemas.openxmlformats.org/presentationml/2006/main">
  <p:tag name="KSO_WM_BEAUTIFY_FLAG" val="#wm#"/>
  <p:tag name="KSO_WM_TEMPLATE_CATEGORY" val="custom"/>
  <p:tag name="KSO_WM_TEMPLATE_INDEX" val="20205081"/>
</p:tagLst>
</file>

<file path=ppt/tags/tag147.xml><?xml version="1.0" encoding="utf-8"?>
<p:tagLst xmlns:p="http://schemas.openxmlformats.org/presentationml/2006/main">
  <p:tag name="KSO_WM_BEAUTIFY_FLAG" val=""/>
</p:tagLst>
</file>

<file path=ppt/tags/tag148.xml><?xml version="1.0" encoding="utf-8"?>
<p:tagLst xmlns:p="http://schemas.openxmlformats.org/presentationml/2006/main">
  <p:tag name="KSO_WM_BEAUTIFY_FLAG" val=""/>
</p:tagLst>
</file>

<file path=ppt/tags/tag149.xml><?xml version="1.0" encoding="utf-8"?>
<p:tagLst xmlns:p="http://schemas.openxmlformats.org/presentationml/2006/main">
  <p:tag name="KSO_WM_BEAUTIFY_FLAG" val=""/>
</p:tagLst>
</file>

<file path=ppt/tags/tag150.xml><?xml version="1.0" encoding="utf-8"?>
<p:tagLst xmlns:p="http://schemas.openxmlformats.org/presentationml/2006/main">
  <p:tag name="KSO_WM_BEAUTIFY_FLAG" val="#wm#"/>
  <p:tag name="KSO_WM_TEMPLATE_CATEGORY" val="custom"/>
  <p:tag name="KSO_WM_TEMPLATE_INDEX" val="20205081"/>
</p:tagLst>
</file>

<file path=ppt/tags/tag151.xml><?xml version="1.0" encoding="utf-8"?>
<p:tagLst xmlns:p="http://schemas.openxmlformats.org/presentationml/2006/main">
  <p:tag name="KSO_WM_BEAUTIFY_FLAG" val=""/>
</p:tagLst>
</file>

<file path=ppt/tags/tag152.xml><?xml version="1.0" encoding="utf-8"?>
<p:tagLst xmlns:p="http://schemas.openxmlformats.org/presentationml/2006/main">
  <p:tag name="KSO_WM_BEAUTIFY_FLAG" val=""/>
</p:tagLst>
</file>

<file path=ppt/tags/tag153.xml><?xml version="1.0" encoding="utf-8"?>
<p:tagLst xmlns:p="http://schemas.openxmlformats.org/presentationml/2006/main">
  <p:tag name="KSO_WM_BEAUTIFY_FLAG" val=""/>
</p:tagLst>
</file>

<file path=ppt/tags/tag154.xml><?xml version="1.0" encoding="utf-8"?>
<p:tagLst xmlns:p="http://schemas.openxmlformats.org/presentationml/2006/main">
  <p:tag name="KSO_WM_BEAUTIFY_FLAG" val="#wm#"/>
  <p:tag name="KSO_WM_TEMPLATE_CATEGORY" val="custom"/>
  <p:tag name="KSO_WM_TEMPLATE_INDEX" val="20205081"/>
</p:tagLst>
</file>

<file path=ppt/tags/tag155.xml><?xml version="1.0" encoding="utf-8"?>
<p:tagLst xmlns:p="http://schemas.openxmlformats.org/presentationml/2006/main">
  <p:tag name="KSO_WM_BEAUTIFY_FLAG" val=""/>
</p:tagLst>
</file>

<file path=ppt/tags/tag156.xml><?xml version="1.0" encoding="utf-8"?>
<p:tagLst xmlns:p="http://schemas.openxmlformats.org/presentationml/2006/main">
  <p:tag name="KSO_WM_BEAUTIFY_FLAG" val=""/>
</p:tagLst>
</file>

<file path=ppt/tags/tag157.xml><?xml version="1.0" encoding="utf-8"?>
<p:tagLst xmlns:p="http://schemas.openxmlformats.org/presentationml/2006/main">
  <p:tag name="KSO_WM_BEAUTIFY_FLAG" val=""/>
</p:tagLst>
</file>

<file path=ppt/tags/tag158.xml><?xml version="1.0" encoding="utf-8"?>
<p:tagLst xmlns:p="http://schemas.openxmlformats.org/presentationml/2006/main">
  <p:tag name="KSO_WM_BEAUTIFY_FLAG" val="#wm#"/>
  <p:tag name="KSO_WM_TEMPLATE_CATEGORY" val="custom"/>
  <p:tag name="KSO_WM_TEMPLATE_INDEX" val="20205081"/>
</p:tagLst>
</file>

<file path=ppt/tags/tag159.xml><?xml version="1.0" encoding="utf-8"?>
<p:tagLst xmlns:p="http://schemas.openxmlformats.org/presentationml/2006/main">
  <p:tag name="KSO_WPP_MARK_KEY" val="34a5c737-2527-451b-a6cc-313a70f4ce21"/>
  <p:tag name="COMMONDATA" val="eyJoZGlkIjoiMTk1ZjdmYzA4NGU5M2Q5YjlkMTljOTVhOTZhYTM2OGEifQ=="/>
  <p:tag name="commondata" val="eyJoZGlkIjoiYmY4N2MwZTRlYmM3OTllMmExYTkwY2Q4OTk5NDcwMGIifQ=="/>
</p:tagLst>
</file>

<file path=ppt/theme/theme1.xml><?xml version="1.0" encoding="utf-8"?>
<a:theme xmlns:a="http://schemas.openxmlformats.org/drawingml/2006/main" name="Office 主题​​">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1668</Words>
  <Application>WPS 演示</Application>
  <PresentationFormat>宽屏</PresentationFormat>
  <Paragraphs>150</Paragraphs>
  <Slides>19</Slides>
  <Notes>4</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19</vt:i4>
      </vt:variant>
    </vt:vector>
  </HeadingPairs>
  <TitlesOfParts>
    <vt:vector size="32" baseType="lpstr">
      <vt:lpstr>Arial</vt:lpstr>
      <vt:lpstr>宋体</vt:lpstr>
      <vt:lpstr>Wingdings</vt:lpstr>
      <vt:lpstr>Wingdings</vt:lpstr>
      <vt:lpstr>思源黑体 CN Normal</vt:lpstr>
      <vt:lpstr>Noto Sans S Chinese Black</vt:lpstr>
      <vt:lpstr>思源黑体 CN Medium</vt:lpstr>
      <vt:lpstr>思源黑体 CN Bold</vt:lpstr>
      <vt:lpstr>微软雅黑</vt:lpstr>
      <vt:lpstr>Arial Unicode MS</vt:lpstr>
      <vt:lpstr>Calibri</vt:lpstr>
      <vt:lpstr>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C_Hokcheung</cp:lastModifiedBy>
  <cp:revision>1380</cp:revision>
  <dcterms:created xsi:type="dcterms:W3CDTF">2019-06-19T02:08:00Z</dcterms:created>
  <dcterms:modified xsi:type="dcterms:W3CDTF">2026-09-28T09:23:39Z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2052-12.1.0.28505</vt:lpwstr>
  </property>
  <property fmtid="{D5CDD505-2E9C-101B-9397-08002B2CF9AE}" pid="3" name="ICV">
    <vt:lpwstr>67F8E99CA25843CDBAFD0150A9FB820A</vt:lpwstr>
  </property>
</Properties>
</file>