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3"/>
  </p:handoutMasterIdLst>
  <p:sldIdLst>
    <p:sldId id="447" r:id="rId3"/>
    <p:sldId id="448" r:id="rId4"/>
    <p:sldId id="495" r:id="rId6"/>
    <p:sldId id="498" r:id="rId7"/>
    <p:sldId id="543" r:id="rId8"/>
    <p:sldId id="572" r:id="rId9"/>
    <p:sldId id="568" r:id="rId10"/>
    <p:sldId id="518" r:id="rId11"/>
    <p:sldId id="571" r:id="rId12"/>
    <p:sldId id="569" r:id="rId13"/>
    <p:sldId id="504" r:id="rId14"/>
    <p:sldId id="573" r:id="rId15"/>
    <p:sldId id="570" r:id="rId16"/>
    <p:sldId id="502" r:id="rId17"/>
    <p:sldId id="490" r:id="rId18"/>
    <p:sldId id="477" r:id="rId19"/>
    <p:sldId id="465" r:id="rId20"/>
    <p:sldId id="466" r:id="rId21"/>
    <p:sldId id="260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DD"/>
    <a:srgbClr val="FFFFFD"/>
    <a:srgbClr val="FFF6DA"/>
    <a:srgbClr val="D3000A"/>
    <a:srgbClr val="FFEFCC"/>
    <a:srgbClr val="F3CC9D"/>
    <a:srgbClr val="D00007"/>
    <a:srgbClr val="FDF248"/>
    <a:srgbClr val="D20009"/>
    <a:srgbClr val="FBD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0" y="84"/>
      </p:cViewPr>
      <p:guideLst>
        <p:guide orient="horz" pos="2306"/>
        <p:guide pos="37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5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3" name="图片 2" descr="组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8130" y="2010093"/>
            <a:ext cx="2786380" cy="2837815"/>
          </a:xfrm>
          <a:prstGeom prst="rect">
            <a:avLst/>
          </a:prstGeom>
        </p:spPr>
      </p:pic>
      <p:pic>
        <p:nvPicPr>
          <p:cNvPr id="7" name="图片 6" descr="组 19 拷贝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椭圆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2273" y="2047875"/>
            <a:ext cx="1229360" cy="130937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49" y="0"/>
            <a:ext cx="12192000" cy="6858000"/>
          </a:xfrm>
          <a:prstGeom prst="rect">
            <a:avLst/>
          </a:prstGeom>
        </p:spPr>
      </p:pic>
      <p:pic>
        <p:nvPicPr>
          <p:cNvPr id="17" name="图片 16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4" name="图片 3" descr="组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37815" y="2126615"/>
            <a:ext cx="6503670" cy="2605405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矢量智能对象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26725" y="269875"/>
            <a:ext cx="1286510" cy="284480"/>
          </a:xfrm>
          <a:prstGeom prst="rect">
            <a:avLst/>
          </a:prstGeom>
        </p:spPr>
      </p:pic>
      <p:pic>
        <p:nvPicPr>
          <p:cNvPr id="6" name="图片 5" descr="组 19 拷贝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8920" y="244475"/>
            <a:ext cx="1710413" cy="3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46705" y="6488430"/>
            <a:ext cx="6490335" cy="208915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4.xml"/><Relationship Id="rId2" Type="http://schemas.openxmlformats.org/officeDocument/2006/relationships/image" Target="../media/image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0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35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9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0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3585" cy="684784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2" name="六边形 1"/>
              <p:cNvSpPr/>
              <p:nvPr/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3" name="六边形 2"/>
              <p:cNvSpPr/>
              <p:nvPr/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pic>
        <p:nvPicPr>
          <p:cNvPr id="14" name="图片 13" descr="矢量智能对象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535" y="269875"/>
            <a:ext cx="1286510" cy="284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8040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第二梯队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——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煤炭（双底等周金）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029970"/>
            <a:ext cx="3983355" cy="5298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185" y="1063625"/>
            <a:ext cx="5972810" cy="5231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控盘新高的超跌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(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分化）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62150" y="6215380"/>
            <a:ext cx="808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股价新高控盘攀升个股，企稳在水手突破下轨后往往还有反弹预期</a:t>
            </a:r>
            <a:endParaRPr lang="zh-CN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" y="1052195"/>
            <a:ext cx="6003290" cy="51631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175" y="1106170"/>
            <a:ext cx="5151755" cy="51098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7710" y="1263015"/>
            <a:ext cx="13512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优：</a:t>
            </a:r>
            <a:endParaRPr lang="zh-CN" altLang="en-US"/>
          </a:p>
          <a:p>
            <a:r>
              <a:rPr lang="zh-CN" altLang="en-US"/>
              <a:t>筹码锁仓</a:t>
            </a:r>
            <a:endParaRPr lang="zh-CN" altLang="en-US"/>
          </a:p>
          <a:p>
            <a:r>
              <a:rPr lang="zh-CN" altLang="en-US"/>
              <a:t>控盘新高</a:t>
            </a:r>
            <a:endParaRPr lang="zh-CN" altLang="en-US"/>
          </a:p>
          <a:p>
            <a:r>
              <a:rPr lang="zh-CN" altLang="en-US"/>
              <a:t>企稳</a:t>
            </a:r>
            <a:r>
              <a:rPr lang="en-US" altLang="zh-CN"/>
              <a:t>60</a:t>
            </a:r>
            <a:r>
              <a:rPr lang="zh-CN" altLang="en-US"/>
              <a:t>日线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350885" y="2526030"/>
            <a:ext cx="2240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劣：</a:t>
            </a:r>
            <a:endParaRPr lang="zh-CN" altLang="en-US"/>
          </a:p>
          <a:p>
            <a:r>
              <a:rPr lang="zh-CN" altLang="en-US"/>
              <a:t>控盘降低</a:t>
            </a:r>
            <a:endParaRPr lang="zh-CN" altLang="en-US"/>
          </a:p>
          <a:p>
            <a:r>
              <a:rPr lang="zh-CN" altLang="en-US"/>
              <a:t>趋势向下</a:t>
            </a:r>
            <a:endParaRPr lang="zh-CN" altLang="en-US"/>
          </a:p>
          <a:p>
            <a:r>
              <a:rPr lang="zh-CN" altLang="en-US"/>
              <a:t>水手突破下轨弱反弹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识别无控盘的回档（分化）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1685" y="6215380"/>
            <a:ext cx="8086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>
                <a:solidFill>
                  <a:srgbClr val="FF0000"/>
                </a:solidFill>
              </a:rPr>
              <a:t>股价新高控盘攀升个股</a:t>
            </a:r>
            <a:endParaRPr lang="zh-CN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983615"/>
            <a:ext cx="5855335" cy="51352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165" y="983615"/>
            <a:ext cx="5786120" cy="51352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7933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第二梯队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——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农林牧渔（超跌）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1085" y="817245"/>
            <a:ext cx="10278745" cy="5568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总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  </a:t>
            </a: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结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0860" y="1341755"/>
            <a:ext cx="112941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1.节前震荡，节后涨的概率大，空方动能已经极度衰竭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（八大上涨逻辑）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2.板块：第一梯队： 酿酒（消费）+证券    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   第二梯队： 煤炭  + 农林牧渔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3.现在要做什么准备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    a.被套的：海洋寻底中底，主力状态蓝色，周线死叉大于五周。等三周期金叉后反弹力度决定去留。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          b.想买的： 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估值</a:t>
            </a: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(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左侧）、资金（右侧）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8785" y="5537200"/>
            <a:ext cx="6758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假期间建议大家都观看圈子的教学视频，打好基础，行情没让你赚钱，就一定会让你赚经验。学好经验方法，用经验方法再赚钱。</a:t>
            </a: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3138170"/>
            <a:ext cx="3656330" cy="3422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1071880" y="1746250"/>
            <a:ext cx="96608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第一:</a:t>
            </a:r>
            <a:r>
              <a:rPr lang="zh-CN" altLang="en-US" sz="240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是出底也就是出现大底绝对底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第二: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是海洋寻底金叉也就是线下反弹遇到智能线压力回落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第三: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低位产生横盘箱体伴随站上智能线出B点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第四: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股价逐步突破箱体这个时候就要放量，过箱体上方就是缺口空间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第五: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就是回踩箱体上边做休整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第六: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回档智能线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第七: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就是上方筹码压力区间K线平台压力区间</a:t>
            </a:r>
            <a:endParaRPr lang="zh-CN" altLang="en-US" sz="2400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marL="0"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第八:</a:t>
            </a:r>
            <a:r>
              <a:rPr lang="zh-CN" altLang="en-US" sz="24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低位筹码松动和背离高抛判断</a:t>
            </a:r>
            <a:endParaRPr lang="zh-CN" altLang="en-US" sz="24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5248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底部股的八个步骤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机会从底部开始（九套战法）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1255" y="861695"/>
            <a:ext cx="9660255" cy="5473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控盘大师_1662466752393_16625457854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5352415"/>
            <a:ext cx="12192635" cy="1505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698625" y="317500"/>
            <a:ext cx="897572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4800" b="1" spc="300">
                <a:solidFill>
                  <a:srgbClr val="FFF1DD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经传多赢首款投资重磅预售</a:t>
            </a:r>
            <a:r>
              <a:rPr lang="zh-CN" altLang="en-US" sz="4800" b="1" spc="300">
                <a:solidFill>
                  <a:schemeClr val="bg1"/>
                </a:solidFill>
                <a:effectLst>
                  <a:outerShdw blurRad="546100" algn="ctr" rotWithShape="0">
                    <a:schemeClr val="bg1">
                      <a:alpha val="40000"/>
                    </a:scheme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！</a:t>
            </a:r>
            <a:endParaRPr lang="zh-CN" altLang="en-US" sz="4800" b="1" spc="300">
              <a:solidFill>
                <a:schemeClr val="bg1"/>
              </a:solidFill>
              <a:effectLst>
                <a:outerShdw blurRad="546100" algn="ctr" rotWithShape="0">
                  <a:schemeClr val="bg1">
                    <a:alpha val="40000"/>
                  </a:schemeClr>
                </a:outerShdw>
              </a:effectLs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86715" y="5480050"/>
            <a:ext cx="1141920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21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-9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:</a:t>
            </a:r>
            <a:r>
              <a:rPr lang="zh-CN" altLang="en-US" sz="3200" b="1" i="1" spc="50">
                <a:solidFill>
                  <a:srgbClr val="FF0000"/>
                </a:solidFill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¥98</a:t>
            </a:r>
            <a:r>
              <a:rPr lang="en-US" altLang="zh-CN" sz="2400" b="1" spc="50">
                <a:uFillTx/>
                <a:latin typeface="思源黑体" panose="020B0500000000000000" charset="-122"/>
                <a:ea typeface="思源黑体" panose="020B0500000000000000" charset="-122"/>
                <a:cs typeface="等线" panose="02010600030101010101" charset="-122"/>
                <a:sym typeface="Arial" panose="020B0604020202020204" pitchFamily="34" charset="0"/>
              </a:rPr>
              <a:t>  </a:t>
            </a:r>
            <a:r>
              <a:rPr lang="en-US" altLang="zh-CN" sz="2000" spc="50">
                <a:uFillTx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Arial" panose="020B0604020202020204" pitchFamily="34" charset="0"/>
              </a:rPr>
              <a:t>      </a:t>
            </a:r>
            <a:r>
              <a:rPr lang="en-US" altLang="zh-CN" sz="2000" spc="50"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 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1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-10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月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30</a:t>
            </a:r>
            <a:r>
              <a:rPr lang="zh-CN" altLang="en-US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思源黑体 Light" panose="020B0300000000000000" charset="-122"/>
                <a:sym typeface="Arial" panose="020B0604020202020204" pitchFamily="34" charset="0"/>
              </a:rPr>
              <a:t>日</a:t>
            </a:r>
            <a:r>
              <a:rPr lang="en-US" altLang="zh-CN" sz="2000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:</a:t>
            </a:r>
            <a:r>
              <a:rPr lang="en-US" altLang="zh-CN" sz="2400" b="1" i="1" spc="50">
                <a:solidFill>
                  <a:schemeClr val="tx1"/>
                </a:solidFill>
                <a:uFillTx/>
                <a:latin typeface="思源黑体 Light" panose="020B0300000000000000" charset="-122"/>
                <a:ea typeface="思源黑体 Light" panose="020B0300000000000000" charset="-122"/>
                <a:cs typeface="等线" panose="02010600030101010101" charset="-122"/>
                <a:sym typeface="Arial" panose="020B0604020202020204" pitchFamily="34" charset="0"/>
              </a:rPr>
              <a:t>¥128</a:t>
            </a:r>
            <a:endParaRPr lang="en-US" altLang="zh-CN" sz="2400" b="1" i="1" spc="50">
              <a:solidFill>
                <a:schemeClr val="tx1"/>
              </a:solidFill>
              <a:uFillTx/>
              <a:latin typeface="思源黑体 Light" panose="020B0300000000000000" charset="-122"/>
              <a:ea typeface="思源黑体 Light" panose="020B0300000000000000" charset="-122"/>
              <a:cs typeface="等线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40455" y="6026785"/>
            <a:ext cx="4591050" cy="5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限量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5000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份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,</a:t>
            </a:r>
            <a:r>
              <a:rPr lang="zh-CN" altLang="en-US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售完即止</a:t>
            </a:r>
            <a:r>
              <a:rPr lang="en-US" altLang="zh-CN" sz="3000" b="1">
                <a:solidFill>
                  <a:srgbClr val="FF0000"/>
                </a:solidFill>
                <a:effectLst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!</a:t>
            </a:r>
            <a:endParaRPr lang="en-US" altLang="zh-CN" sz="3000" b="1">
              <a:solidFill>
                <a:srgbClr val="FF0000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7935" y="4102735"/>
            <a:ext cx="299847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手机扫码下单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16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02065" y="1236345"/>
            <a:ext cx="2994025" cy="267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 descr="未命名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02725" y="1339850"/>
            <a:ext cx="2548890" cy="2498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" y="1252220"/>
            <a:ext cx="4043680" cy="2695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15" y="1252220"/>
            <a:ext cx="4052570" cy="27012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0515" y="4102735"/>
            <a:ext cx="4043680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摆在您的案几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为生活增添一点热烈的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红</a:t>
            </a:r>
            <a:r>
              <a:rPr lang="en-US" altLang="zh-CN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”</a:t>
            </a:r>
            <a:endParaRPr lang="en-US" altLang="zh-CN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endParaRPr lang="en-US" altLang="zh-CN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15180" y="4102735"/>
            <a:ext cx="4053205" cy="891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陪伴您的投资生活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r>
              <a:rPr lang="zh-CN" altLang="en-US">
                <a:solidFill>
                  <a:srgbClr val="FF0000"/>
                </a:soli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每天一个投资小知识</a:t>
            </a:r>
            <a:endParaRPr lang="zh-CN" altLang="en-US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  <a:p>
            <a:pPr algn="ctr"/>
            <a:endParaRPr lang="zh-CN" altLang="en-US" sz="800">
              <a:solidFill>
                <a:srgbClr val="FF0000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82955" y="4153535"/>
            <a:ext cx="6149340" cy="1397000"/>
            <a:chOff x="1233" y="6475"/>
            <a:chExt cx="9684" cy="2200"/>
          </a:xfrm>
        </p:grpSpPr>
        <p:pic>
          <p:nvPicPr>
            <p:cNvPr id="3" name="图片 2" descr="矩形6拷贝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33" y="6475"/>
              <a:ext cx="9684" cy="220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525" y="6669"/>
              <a:ext cx="9101" cy="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十年证券市场经验，本科金融主修。个人独创《底部三买点》《一分钟选股法》 《五进五出法》 </a:t>
              </a:r>
              <a:r>
                <a:rPr lang="en-US" altLang="zh-CN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,</a:t>
              </a:r>
              <a:r>
                <a:rPr lang="zh-CN" altLang="en-US" sz="1600">
                  <a:solidFill>
                    <a:srgbClr val="FFF9E7"/>
                  </a:solidFill>
                  <a:latin typeface="Noto Sans S Chinese Regular" panose="020B0500000000000000" charset="-122"/>
                  <a:ea typeface="Noto Sans S Chinese Regular" panose="020B0500000000000000" charset="-122"/>
                  <a:cs typeface="思源黑体 CN Light" panose="020B0300000000000000" charset="-122"/>
                  <a:sym typeface="+mn-ea"/>
                </a:rPr>
                <a:t>配合短线买卖《超级买入法》深入浅出的解析个股买卖原理，提倡用最简单的方式去操作股票。</a:t>
              </a:r>
              <a:endParaRPr lang="zh-CN" altLang="en-US" sz="1600">
                <a:solidFill>
                  <a:srgbClr val="FFF9E7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05790" y="1292225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利空逐渐消化</a:t>
            </a:r>
            <a:endParaRPr lang="zh-CN" altLang="en-US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605790" y="2400300"/>
            <a:ext cx="65049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8000" dirty="0">
                <a:gradFill>
                  <a:gsLst>
                    <a:gs pos="0">
                      <a:srgbClr val="FFFAEB"/>
                    </a:gs>
                    <a:gs pos="100000">
                      <a:srgbClr val="F9D83B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三金叉可期</a:t>
            </a:r>
            <a:endParaRPr lang="zh-CN" sz="8000" dirty="0">
              <a:gradFill>
                <a:gsLst>
                  <a:gs pos="0">
                    <a:srgbClr val="FFFAEB"/>
                  </a:gs>
                  <a:gs pos="100000">
                    <a:srgbClr val="F9D83B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02640" y="3621405"/>
            <a:ext cx="6111240" cy="460375"/>
            <a:chOff x="1462" y="5760"/>
            <a:chExt cx="9624" cy="725"/>
          </a:xfrm>
        </p:grpSpPr>
        <p:sp>
          <p:nvSpPr>
            <p:cNvPr id="16" name="文本框 15"/>
            <p:cNvSpPr txBox="1"/>
            <p:nvPr/>
          </p:nvSpPr>
          <p:spPr>
            <a:xfrm>
              <a:off x="4573" y="5760"/>
              <a:ext cx="340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9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29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19:30</a:t>
              </a:r>
              <a:endParaRPr lang="zh-CN" altLang="en-US" sz="2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819" y="6103"/>
              <a:ext cx="2267" cy="39"/>
            </a:xfrm>
            <a:prstGeom prst="rect">
              <a:avLst/>
            </a:prstGeom>
            <a:gradFill>
              <a:gsLst>
                <a:gs pos="100000">
                  <a:srgbClr val="FAFAFA">
                    <a:lumMod val="0"/>
                    <a:lumOff val="100000"/>
                    <a:alpha val="0"/>
                  </a:srgbClr>
                </a:gs>
                <a:gs pos="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462" y="6103"/>
              <a:ext cx="2268" cy="39"/>
            </a:xfrm>
            <a:prstGeom prst="rect">
              <a:avLst/>
            </a:prstGeom>
            <a:gradFill>
              <a:gsLst>
                <a:gs pos="0">
                  <a:srgbClr val="FAFAFA">
                    <a:lumMod val="0"/>
                    <a:lumOff val="100000"/>
                    <a:alpha val="0"/>
                  </a:srgbClr>
                </a:gs>
                <a:gs pos="100000">
                  <a:srgbClr val="FAFAFA"/>
                </a:gs>
              </a:gsLst>
              <a:lin ang="0" scaled="0"/>
            </a:gra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7758833" y="939534"/>
            <a:ext cx="3747600" cy="568695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06360" y="1515110"/>
            <a:ext cx="645795" cy="2847340"/>
            <a:chOff x="11559" y="2080"/>
            <a:chExt cx="1017" cy="4484"/>
          </a:xfrm>
        </p:grpSpPr>
        <p:sp>
          <p:nvSpPr>
            <p:cNvPr id="27" name="文本框 26"/>
            <p:cNvSpPr txBox="1"/>
            <p:nvPr/>
          </p:nvSpPr>
          <p:spPr>
            <a:xfrm>
              <a:off x="11949" y="2080"/>
              <a:ext cx="627" cy="23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经传多赢资深投顾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559" y="2080"/>
              <a:ext cx="627" cy="126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pPr algn="l"/>
              <a:r>
                <a:rPr lang="zh-CN" altLang="en-US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执业编号</a:t>
              </a:r>
              <a:endParaRPr lang="zh-CN" altLang="en-US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5400000">
              <a:off x="10173" y="4622"/>
              <a:ext cx="3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400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</a:rPr>
                <a:t>:A1120616080001</a:t>
              </a:r>
              <a:endParaRPr lang="en-US" altLang="zh-CN" sz="14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32775" y="1497965"/>
            <a:ext cx="551815" cy="1456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2400">
                <a:solidFill>
                  <a:srgbClr val="FFFFFD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罗雪奎</a:t>
            </a:r>
            <a:endParaRPr lang="zh-CN" altLang="en-US" sz="2400">
              <a:solidFill>
                <a:srgbClr val="FFFFFD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00720" y="1567815"/>
            <a:ext cx="0" cy="887095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股民看新闻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1320" y="739140"/>
            <a:ext cx="11011535" cy="1170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</a:rPr>
              <a:t>今天发生了什么事：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1.</a:t>
            </a:r>
            <a:r>
              <a:rPr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央行：保持人民币汇率在合理均衡水平上基本稳定</a:t>
            </a:r>
            <a:r>
              <a:rPr 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，稳字当头、稳中求进，强化跨周期和逆周期调节。</a:t>
            </a:r>
            <a:endParaRPr 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2.北溪管道发现第四个泄漏点 欧洲能源大动脉走向永久性损毁？</a:t>
            </a:r>
            <a:endParaRPr lang="en-US" altLang="zh-CN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8405" y="3922395"/>
            <a:ext cx="3556635" cy="2174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88455" y="6089015"/>
            <a:ext cx="2926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（数据来源：东方财富网）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795" y="1899920"/>
            <a:ext cx="2849880" cy="4524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" y="1899920"/>
            <a:ext cx="3032760" cy="4524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017905" y="4357370"/>
            <a:ext cx="1338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2020.9</a:t>
            </a:r>
            <a:r>
              <a:rPr lang="zh-CN" altLang="en-US"/>
              <a:t>月底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249420" y="4268470"/>
            <a:ext cx="122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现在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619240" y="2171065"/>
            <a:ext cx="50761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PS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：节前缩量下跌破位，节后高开反弹（</a:t>
            </a:r>
            <a:r>
              <a:rPr lang="en-US" altLang="zh-CN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2020</a:t>
            </a:r>
            <a:r>
              <a:rPr lang="zh-CN" altLang="en-US">
                <a:solidFill>
                  <a:srgbClr val="FF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）</a:t>
            </a:r>
            <a:endParaRPr lang="zh-CN" altLang="en-US">
              <a:solidFill>
                <a:srgbClr val="FF0000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570" y="2549525"/>
            <a:ext cx="3848735" cy="18097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国庆前后上涨的走势（先抑后扬）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2595" y="6044565"/>
            <a:ext cx="373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（数据来源于数据宝）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971415" y="4417695"/>
            <a:ext cx="5857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市场是否接受新概念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炒作业绩导向还是炒作超跌反弹</a:t>
            </a:r>
            <a:endParaRPr lang="zh-CN" altLang="en-US"/>
          </a:p>
          <a:p>
            <a:r>
              <a:rPr lang="en-US" altLang="zh-CN"/>
              <a:t>3.</a:t>
            </a:r>
            <a:endParaRPr lang="en-US" altLang="zh-CN"/>
          </a:p>
        </p:txBody>
      </p:sp>
      <p:graphicFrame>
        <p:nvGraphicFramePr>
          <p:cNvPr id="2" name="内容占位符 1"/>
          <p:cNvGraphicFramePr/>
          <p:nvPr>
            <p:ph idx="1"/>
            <p:custDataLst>
              <p:tags r:id="rId1"/>
            </p:custDataLst>
          </p:nvPr>
        </p:nvGraphicFramePr>
        <p:xfrm>
          <a:off x="640080" y="926465"/>
          <a:ext cx="1091247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925"/>
                <a:gridCol w="1558925"/>
                <a:gridCol w="1558925"/>
                <a:gridCol w="1558925"/>
                <a:gridCol w="1558925"/>
                <a:gridCol w="1558925"/>
                <a:gridCol w="1558925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年份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前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10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前</a:t>
                      </a:r>
                      <a:r>
                        <a:rPr lang="en-US" altLang="zh-CN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  <a:sym typeface="+mn-ea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5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10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后</a:t>
                      </a: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20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  <a:cs typeface="思源黑体 CN Medium" panose="020B0600000000000000" charset="-122"/>
                        </a:rPr>
                        <a:t>天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  <a:cs typeface="思源黑体 CN Medium" panose="020B0600000000000000" charset="-122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2010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1.72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-0.28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2.19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8.43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12.35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16.24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2011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-8.11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-4.83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-3.43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3.06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-1.78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7.17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2012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1.64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-1.15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3.03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0.90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2.02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1.48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2013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3.49 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-2.97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-0.78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2.90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2.51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-1.15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2014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6.62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1.06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3.23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-0.19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-1.02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2.83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2015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-5.56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1.58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-4.17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6.87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8.78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13.33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2016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-2.28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-0.62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-1.24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1.97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2.87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4.01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2017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-0.35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-0.67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-0.26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1.24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0.89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0.68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2018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1.88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6.22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3.31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-7.60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-9.60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-5.13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2019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0.49  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-4.16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-3.37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3.53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1.19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2.42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2020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-5.65 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-2.36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-1.72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3.55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2.93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3.17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2021</a:t>
                      </a:r>
                      <a:endParaRPr lang="en-US" altLang="zh-CN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1.13 </a:t>
                      </a: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   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-3.96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-1.66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-0.28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0.75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-1.16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平均涨跌幅</a:t>
                      </a:r>
                      <a:endParaRPr lang="zh-CN" altLang="en-US" sz="16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-0.41</a:t>
                      </a:r>
                      <a:endParaRPr lang="zh-CN" altLang="en-US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-0.41 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2.03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1.82 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3.66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涨跌幅中位数</a:t>
                      </a:r>
                      <a:endParaRPr lang="zh-CN" altLang="en-US" sz="1600"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</a:rPr>
                        <a:t>0.81  </a:t>
                      </a:r>
                      <a:endParaRPr lang="zh-CN" altLang="en-US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-0.91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-1.01</a:t>
                      </a:r>
                      <a:endParaRPr lang="zh-CN" altLang="en-US" sz="1800"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2.43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  1.60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latin typeface="思源黑体 CN Medium" panose="020B0600000000000000" charset="-122"/>
                          <a:ea typeface="思源黑体 CN Medium" panose="020B0600000000000000" charset="-122"/>
                          <a:sym typeface="+mn-ea"/>
                        </a:rPr>
                        <a:t>2.62</a:t>
                      </a:r>
                      <a:endParaRPr lang="zh-CN" altLang="en-US" sz="1800">
                        <a:solidFill>
                          <a:srgbClr val="C00000"/>
                        </a:solidFill>
                        <a:latin typeface="思源黑体 CN Medium" panose="020B0600000000000000" charset="-122"/>
                        <a:ea typeface="思源黑体 CN Medium" panose="020B0600000000000000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缩量极端的盘面更能大浪淘沙</a:t>
            </a:r>
            <a:endParaRPr lang="zh-CN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30435" y="1129030"/>
            <a:ext cx="228473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（缩量背景下，下跌少套牢盘，节后</a:t>
            </a:r>
            <a:r>
              <a:rPr lang="zh-CN" altLang="en-US">
                <a:solidFill>
                  <a:srgbClr val="FF0000"/>
                </a:solidFill>
              </a:rPr>
              <a:t>量能回归</a:t>
            </a:r>
            <a:r>
              <a:rPr lang="zh-CN" altLang="en-US"/>
              <a:t>是关键）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下跌开始</a:t>
            </a:r>
            <a:r>
              <a:rPr lang="zh-CN" altLang="en-US">
                <a:solidFill>
                  <a:srgbClr val="FF0000"/>
                </a:solidFill>
              </a:rPr>
              <a:t>趋缓</a:t>
            </a:r>
            <a:r>
              <a:rPr lang="zh-CN" altLang="en-US"/>
              <a:t>，超跌反弹一触即发。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寻找像</a:t>
            </a:r>
            <a:r>
              <a:rPr lang="zh-CN" altLang="en-US">
                <a:solidFill>
                  <a:srgbClr val="FF0000"/>
                </a:solidFill>
              </a:rPr>
              <a:t>酿酒</a:t>
            </a:r>
            <a:r>
              <a:rPr lang="zh-CN" altLang="en-US"/>
              <a:t>一样，走出衰竭企稳的板块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923290"/>
            <a:ext cx="9637395" cy="5220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8040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10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月有望迎来三周期金叉修复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989965"/>
            <a:ext cx="10214610" cy="5401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07690" y="55245"/>
            <a:ext cx="5248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十月行情的八大逻辑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1458595"/>
            <a:ext cx="11544935" cy="4297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/>
              <a:t>1.历史上国庆</a:t>
            </a:r>
            <a:r>
              <a:rPr lang="zh-CN" altLang="en-US">
                <a:solidFill>
                  <a:srgbClr val="FF0000"/>
                </a:solidFill>
              </a:rPr>
              <a:t>节前跌节后涨</a:t>
            </a:r>
            <a:r>
              <a:rPr lang="zh-CN" altLang="en-US"/>
              <a:t>（炒股炒的是交投，交投低迷就弱，交投回归就涨是规律）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2.很多股票已经出现</a:t>
            </a:r>
            <a:r>
              <a:rPr lang="zh-CN" altLang="en-US">
                <a:solidFill>
                  <a:srgbClr val="FF0000"/>
                </a:solidFill>
              </a:rPr>
              <a:t>海洋寻底</a:t>
            </a:r>
            <a:r>
              <a:rPr lang="zh-CN" altLang="en-US"/>
              <a:t>中底超跌信号，从历史看，海洋寻底中底以上信号未来几个月修复的概率是很大的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3.白</a:t>
            </a:r>
            <a:r>
              <a:rPr lang="zh-CN" altLang="en-US">
                <a:solidFill>
                  <a:srgbClr val="FF0000"/>
                </a:solidFill>
              </a:rPr>
              <a:t>马杀跌</a:t>
            </a:r>
            <a:r>
              <a:rPr lang="zh-CN" altLang="en-US"/>
              <a:t>往往是行情见底的信号，代表着散户杀完，机构也开始杀了，接下来没筹码可杀（恐慌极致）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4.上证50指数等已经接近4月底</a:t>
            </a:r>
            <a:r>
              <a:rPr lang="zh-CN" altLang="en-US">
                <a:solidFill>
                  <a:srgbClr val="FF0000"/>
                </a:solidFill>
              </a:rPr>
              <a:t>估值</a:t>
            </a:r>
            <a:r>
              <a:rPr lang="zh-CN" altLang="en-US"/>
              <a:t>（12左右，历史92%的时间估值高于现在）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5.国庆期间，各国</a:t>
            </a:r>
            <a:r>
              <a:rPr lang="zh-CN" altLang="en-US">
                <a:solidFill>
                  <a:srgbClr val="FF0000"/>
                </a:solidFill>
              </a:rPr>
              <a:t>央妈出手稳汇率</a:t>
            </a:r>
            <a:r>
              <a:rPr lang="zh-CN" altLang="en-US"/>
              <a:t>，货币大概率会趋稳或者升值（</a:t>
            </a:r>
            <a:r>
              <a:rPr lang="en-US" altLang="zh-CN"/>
              <a:t>17</a:t>
            </a:r>
            <a:r>
              <a:rPr lang="zh-CN" altLang="en-US"/>
              <a:t>年</a:t>
            </a:r>
            <a:r>
              <a:rPr lang="en-US" altLang="zh-CN"/>
              <a:t>7.2</a:t>
            </a:r>
            <a:r>
              <a:rPr lang="zh-CN" altLang="en-US"/>
              <a:t>以上就会出手）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6.</a:t>
            </a:r>
            <a:r>
              <a:rPr lang="zh-CN" altLang="en-US">
                <a:solidFill>
                  <a:srgbClr val="FF0000"/>
                </a:solidFill>
              </a:rPr>
              <a:t>假期中利好</a:t>
            </a:r>
            <a:r>
              <a:rPr lang="zh-CN" altLang="en-US"/>
              <a:t>（节后普遍大涨），</a:t>
            </a:r>
            <a:r>
              <a:rPr lang="zh-CN" altLang="en-US">
                <a:solidFill>
                  <a:srgbClr val="FF0000"/>
                </a:solidFill>
              </a:rPr>
              <a:t>假期中没利好</a:t>
            </a:r>
            <a:r>
              <a:rPr lang="zh-CN" altLang="en-US"/>
              <a:t>（节后超跌反弹轮动涨），</a:t>
            </a:r>
            <a:r>
              <a:rPr lang="zh-CN" altLang="en-US">
                <a:solidFill>
                  <a:srgbClr val="FF0000"/>
                </a:solidFill>
              </a:rPr>
              <a:t>假期利空</a:t>
            </a:r>
            <a:r>
              <a:rPr lang="zh-CN" altLang="en-US"/>
              <a:t>（小概率，节后低开高走）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7.</a:t>
            </a:r>
            <a:r>
              <a:rPr lang="zh-CN" altLang="en-US">
                <a:solidFill>
                  <a:srgbClr val="FF0000"/>
                </a:solidFill>
              </a:rPr>
              <a:t>底部的规律是大开大合</a:t>
            </a:r>
            <a:r>
              <a:rPr lang="zh-CN" altLang="en-US"/>
              <a:t>，节前指数缩量大涨大跌就说明这问题（酿酒每一波大行情都是底部大涨大跌后产生的）</a:t>
            </a:r>
            <a:endParaRPr lang="zh-CN" altLang="en-US"/>
          </a:p>
          <a:p>
            <a:pPr>
              <a:lnSpc>
                <a:spcPct val="190000"/>
              </a:lnSpc>
            </a:pPr>
            <a:r>
              <a:rPr lang="zh-CN" altLang="en-US"/>
              <a:t>8.技术面</a:t>
            </a:r>
            <a:r>
              <a:rPr lang="zh-CN" altLang="en-US">
                <a:solidFill>
                  <a:srgbClr val="FF0000"/>
                </a:solidFill>
              </a:rPr>
              <a:t>三金叉</a:t>
            </a:r>
            <a:r>
              <a:rPr lang="zh-CN" altLang="en-US"/>
              <a:t>：60分底背离，导致日线金叉，日线金叉，极有可能导致节后一周形成周线金叉，带动个股反弹。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0" y="38100"/>
            <a:ext cx="12190731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被套个股要不要卖（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9.26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  <a:sym typeface="+mn-ea"/>
              </a:rPr>
              <a:t>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5619" y="5707135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826135"/>
            <a:ext cx="6428105" cy="50888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2065" y="5928995"/>
            <a:ext cx="76219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1.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</a:rPr>
              <a:t>出现海洋寻底大底以上信号是中期底部的概率较大，代表非理性杀跌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r>
              <a:rPr lang="en-US" altLang="zh-CN">
                <a:latin typeface="思源黑体 CN Normal" panose="020B0400000000000000" charset="-122"/>
                <a:ea typeface="思源黑体 CN Normal" panose="020B0400000000000000" charset="-122"/>
              </a:rPr>
              <a:t>2.</a:t>
            </a:r>
            <a:r>
              <a:rPr lang="zh-CN" altLang="en-US">
                <a:latin typeface="思源黑体 CN Normal" panose="020B0400000000000000" charset="-122"/>
                <a:ea typeface="思源黑体 CN Normal" panose="020B0400000000000000" charset="-122"/>
                <a:sym typeface="+mn-ea"/>
              </a:rPr>
              <a:t>主力状态变紫是高点，蓝色区域没归零就依旧存在超跌反弹需求</a:t>
            </a:r>
            <a:endParaRPr lang="zh-CN" altLang="en-US"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endParaRPr lang="en-US" altLang="zh-CN"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110" y="829945"/>
            <a:ext cx="5092700" cy="5052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786254" y="5698880"/>
            <a:ext cx="86194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50"/>
              </a:spcBef>
              <a:buClrTx/>
              <a:buSzTx/>
              <a:buFontTx/>
              <a:buNone/>
            </a:pPr>
            <a:endParaRPr kumimoji="0" lang="zh-CN" altLang="en-US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Light" panose="020B0300000000000000" charset="-122"/>
              <a:ea typeface="思源黑体 Light" panose="020B0300000000000000" charset="-122"/>
              <a:cs typeface="思源黑体 Light" panose="020B03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9970" y="132715"/>
            <a:ext cx="7516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第一梯队（酿酒</a:t>
            </a:r>
            <a:r>
              <a:rPr lang="en-US" altLang="zh-CN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+</a:t>
            </a:r>
            <a:r>
              <a:rPr lang="zh-CN" altLang="en-US" sz="4000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思源黑体" panose="020B0500000000000000" charset="-122"/>
                <a:ea typeface="思源黑体" panose="020B0500000000000000" charset="-122"/>
              </a:rPr>
              <a:t>证券）</a:t>
            </a:r>
            <a:endParaRPr lang="zh-CN" altLang="en-US" sz="4000" dirty="0">
              <a:gradFill>
                <a:gsLst>
                  <a:gs pos="0">
                    <a:srgbClr val="FFFAE9"/>
                  </a:gs>
                  <a:gs pos="100000">
                    <a:srgbClr val="FDF248"/>
                  </a:gs>
                </a:gsLst>
                <a:lin ang="5400000" scaled="0"/>
              </a:gra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86255" y="998220"/>
            <a:ext cx="5158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 酿酒：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002060"/>
                </a:solidFill>
              </a:rPr>
              <a:t>估值选股</a:t>
            </a:r>
            <a:r>
              <a:rPr lang="zh-CN" altLang="en-US"/>
              <a:t>（智能估值低估区域蓝色到黄色）</a:t>
            </a:r>
            <a:endParaRPr lang="zh-CN" altLang="en-US"/>
          </a:p>
          <a:p>
            <a:r>
              <a:rPr lang="zh-CN" altLang="en-US">
                <a:solidFill>
                  <a:srgbClr val="002060"/>
                </a:solidFill>
              </a:rPr>
              <a:t>资金选股</a:t>
            </a:r>
            <a:r>
              <a:rPr lang="en-US" altLang="zh-CN">
                <a:solidFill>
                  <a:srgbClr val="002060"/>
                </a:solidFill>
              </a:rPr>
              <a:t> </a:t>
            </a:r>
            <a:r>
              <a:rPr lang="zh-CN" altLang="en-US"/>
              <a:t>（选择资金翻红或者控盘攀升类型）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1595"/>
            <a:ext cx="4361815" cy="364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25" y="2601595"/>
            <a:ext cx="3328035" cy="3649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70" y="2601595"/>
            <a:ext cx="3605530" cy="36493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6685" y="2233295"/>
            <a:ext cx="5556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ps</a:t>
            </a:r>
            <a:r>
              <a:rPr lang="zh-CN" altLang="en-US">
                <a:solidFill>
                  <a:srgbClr val="FF0000"/>
                </a:solidFill>
              </a:rPr>
              <a:t>：蓝色绿色代表低估，黄色代表高估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p="http://schemas.openxmlformats.org/presentationml/2006/main">
  <p:tag name="KSO_WM_UNIT_TABLE_BEAUTIFY" val="smartTable{0187f0a2-59ee-4e99-a41a-a96ca846a384}"/>
  <p:tag name="TABLE_ENDDRAG_ORIGIN_RECT" val="859*414"/>
  <p:tag name="TABLE_ENDDRAG_RECT" val="50*65*859*414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COMMONDATA" val="eyJoZGlkIjoiYmY4N2MwZTRlYmM3OTllMmExYTkwY2Q4OTk5NDcwMGIifQ=="/>
  <p:tag name="KSO_WPP_MARK_KEY" val="63b73d1f-0b1f-4c5c-8f95-48ef5685f21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2176</Words>
  <Application>WPS 演示</Application>
  <PresentationFormat>宽屏</PresentationFormat>
  <Paragraphs>357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Noto Sans S Chinese Regular</vt:lpstr>
      <vt:lpstr>思源黑体 CN Light</vt:lpstr>
      <vt:lpstr>思源黑体 CN Regular</vt:lpstr>
      <vt:lpstr>思源黑体</vt:lpstr>
      <vt:lpstr>黑体</vt:lpstr>
      <vt:lpstr>思源黑体 Light</vt:lpstr>
      <vt:lpstr>思源黑体 CN Bold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武</cp:lastModifiedBy>
  <cp:revision>355</cp:revision>
  <dcterms:created xsi:type="dcterms:W3CDTF">2019-06-19T02:08:00Z</dcterms:created>
  <dcterms:modified xsi:type="dcterms:W3CDTF">2022-09-29T10:29:19Z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37AB2F9027FB4DB8A21467E096F82F24</vt:lpwstr>
  </property>
</Properties>
</file>