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435" r:id="rId3"/>
    <p:sldId id="586" r:id="rId4"/>
    <p:sldId id="623" r:id="rId5"/>
    <p:sldId id="617" r:id="rId6"/>
    <p:sldId id="616" r:id="rId7"/>
    <p:sldId id="621" r:id="rId8"/>
    <p:sldId id="622" r:id="rId9"/>
    <p:sldId id="618" r:id="rId10"/>
    <p:sldId id="620" r:id="rId11"/>
    <p:sldId id="624" r:id="rId12"/>
    <p:sldId id="605" r:id="rId13"/>
    <p:sldId id="626" r:id="rId14"/>
    <p:sldId id="625" r:id="rId15"/>
    <p:sldId id="272" r:id="rId16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8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5ED1"/>
    <a:srgbClr val="B34500"/>
    <a:srgbClr val="FFBF75"/>
    <a:srgbClr val="FFD483"/>
    <a:srgbClr val="FFEFCE"/>
    <a:srgbClr val="FFD585"/>
    <a:srgbClr val="FFEFCF"/>
    <a:srgbClr val="FFEFCD"/>
    <a:srgbClr val="FFD983"/>
    <a:srgbClr val="EFD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9901" autoAdjust="0"/>
    <p:restoredTop sz="99761" autoAdjust="0"/>
  </p:normalViewPr>
  <p:slideViewPr>
    <p:cSldViewPr snapToGrid="0" showGuides="1">
      <p:cViewPr varScale="1">
        <p:scale>
          <a:sx n="111" d="100"/>
          <a:sy n="111" d="100"/>
        </p:scale>
        <p:origin x="882" y="102"/>
      </p:cViewPr>
      <p:guideLst>
        <p:guide orient="horz" pos="2160"/>
        <p:guide pos="3840"/>
        <p:guide pos="485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gs" Target="tags/tag39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1.png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2" Type="http://schemas.openxmlformats.org/officeDocument/2006/relationships/image" Target="../media/image5.png"/><Relationship Id="rId11" Type="http://schemas.openxmlformats.org/officeDocument/2006/relationships/image" Target="../media/image4.jpeg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image" Target="../media/image6.jpeg"/><Relationship Id="rId5" Type="http://schemas.openxmlformats.org/officeDocument/2006/relationships/image" Target="../media/image8.jpe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 descr="3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78180" y="3141345"/>
            <a:ext cx="8807450" cy="2936240"/>
          </a:xfrm>
          <a:prstGeom prst="rect">
            <a:avLst/>
          </a:prstGeom>
        </p:spPr>
      </p:pic>
      <p:pic>
        <p:nvPicPr>
          <p:cNvPr id="11" name="图片 10" descr="经传logo白色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  <p:pic>
        <p:nvPicPr>
          <p:cNvPr id="12" name="图片 11" descr="介绍页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图片 16" descr="经传logo白色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18" name="图片 17" descr="logo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目录页"/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-600" y="0"/>
            <a:ext cx="12193200" cy="6858000"/>
          </a:xfrm>
          <a:prstGeom prst="rect">
            <a:avLst/>
          </a:prstGeom>
        </p:spPr>
      </p:pic>
      <p:sp>
        <p:nvSpPr>
          <p:cNvPr id="80" name="文本框 79"/>
          <p:cNvSpPr txBox="1"/>
          <p:nvPr userDrawn="1"/>
        </p:nvSpPr>
        <p:spPr>
          <a:xfrm>
            <a:off x="937260" y="2353945"/>
            <a:ext cx="200850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优设标题黑" panose="00000500000000000000" charset="-122"/>
                <a:ea typeface="优设标题黑" panose="00000500000000000000" charset="-122"/>
                <a:cs typeface="优设标题黑" panose="00000500000000000000" charset="-122"/>
              </a:rPr>
              <a:t>目录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优设标题黑" panose="00000500000000000000" charset="-122"/>
              <a:ea typeface="优设标题黑" panose="00000500000000000000" charset="-122"/>
              <a:cs typeface="优设标题黑" panose="00000500000000000000" charset="-122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982345" y="3213100"/>
            <a:ext cx="26581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cs"/>
              </a:rPr>
              <a:t>CATALOGUE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 Light" panose="020B0502040204020203" charset="-122"/>
              <a:ea typeface="微软雅黑 Light" panose="020B0502040204020203" charset="-122"/>
              <a:cs typeface="+mn-cs"/>
            </a:endParaRPr>
          </a:p>
        </p:txBody>
      </p:sp>
      <p:sp>
        <p:nvSpPr>
          <p:cNvPr id="7" name="等腰三角形 6"/>
          <p:cNvSpPr/>
          <p:nvPr userDrawn="1"/>
        </p:nvSpPr>
        <p:spPr>
          <a:xfrm rot="5400000">
            <a:off x="2861310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等腰三角形 7"/>
          <p:cNvSpPr/>
          <p:nvPr userDrawn="1"/>
        </p:nvSpPr>
        <p:spPr>
          <a:xfrm rot="5400000">
            <a:off x="3110865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等腰三角形 9"/>
          <p:cNvSpPr/>
          <p:nvPr userDrawn="1"/>
        </p:nvSpPr>
        <p:spPr>
          <a:xfrm rot="5400000">
            <a:off x="3360420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9" name="图片 1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20" name="图片 19" descr="logo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780415"/>
            <a:ext cx="12192000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397625"/>
            <a:ext cx="11130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经传多赢资深投顾：方建伟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丨执业编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号：A112061309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0012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；基金从业编号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A2025062200022x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pic>
        <p:nvPicPr>
          <p:cNvPr id="15" name="图片 14" descr="PPT内页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-11430"/>
            <a:ext cx="12192000" cy="5156835"/>
          </a:xfrm>
          <a:prstGeom prst="rect">
            <a:avLst/>
          </a:prstGeom>
        </p:spPr>
      </p:pic>
      <p:pic>
        <p:nvPicPr>
          <p:cNvPr id="7" name="图片 6" descr="目录页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600" y="6703"/>
            <a:ext cx="12193200" cy="6866185"/>
          </a:xfrm>
          <a:prstGeom prst="rect">
            <a:avLst/>
          </a:prstGeom>
        </p:spPr>
      </p:pic>
      <p:pic>
        <p:nvPicPr>
          <p:cNvPr id="22" name="图片 21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23" name="图片 22" descr="logo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780415"/>
            <a:ext cx="12192000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397625"/>
            <a:ext cx="11130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经传多赢资深投顾：方建伟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丨执业编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号：A112061309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0012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；基金从业编号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A2025062200022x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pic>
        <p:nvPicPr>
          <p:cNvPr id="15" name="图片 14" descr="PPT内页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-11430"/>
            <a:ext cx="12192000" cy="51568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35" y="622300"/>
            <a:ext cx="12192635" cy="6235700"/>
          </a:xfrm>
          <a:prstGeom prst="rect">
            <a:avLst/>
          </a:prstGeom>
        </p:spPr>
      </p:pic>
      <p:pic>
        <p:nvPicPr>
          <p:cNvPr id="5" name="图片 4" descr="PPT内页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35" y="0"/>
            <a:ext cx="12192000" cy="5156835"/>
          </a:xfrm>
          <a:prstGeom prst="rect">
            <a:avLst/>
          </a:prstGeom>
        </p:spPr>
      </p:pic>
      <p:pic>
        <p:nvPicPr>
          <p:cNvPr id="6" name="图片 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7" name="图片 6" descr="logo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657860" y="6382385"/>
            <a:ext cx="11130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经传多赢资深投顾：方建伟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丨执业编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号：A112061309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0012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；基金从业编号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A2025062200022x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目录页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00" y="6703"/>
            <a:ext cx="12193200" cy="6866185"/>
          </a:xfrm>
          <a:prstGeom prst="rect">
            <a:avLst/>
          </a:prstGeom>
        </p:spPr>
      </p:pic>
      <p:pic>
        <p:nvPicPr>
          <p:cNvPr id="7" name="图片 6" descr="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87513" y="2974340"/>
            <a:ext cx="8816975" cy="250825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2128520" y="3119120"/>
            <a:ext cx="7934325" cy="205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6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我司所有工作人员均不允许推荐股票、不允许承诺收益、不允许代客理财、不允许合作分成、不允许私下收款，如您发现有任何违规行为，可联系400-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9088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-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988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向我们反馈!风险提示:所有信息及观点均来源于公开信息及经传软件信号显示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1855788" y="1877060"/>
            <a:ext cx="848042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500" b="1">
                <a:gradFill>
                  <a:gsLst>
                    <a:gs pos="0">
                      <a:srgbClr val="FFEFCF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经传多赢,让投资遇见美好!</a:t>
            </a:r>
            <a:endParaRPr lang="zh-CN" altLang="en-US" sz="5500" b="1">
              <a:gradFill>
                <a:gsLst>
                  <a:gs pos="0">
                    <a:srgbClr val="FFEFCF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tags" Target="../tags/tag12.xml"/><Relationship Id="rId10" Type="http://schemas.openxmlformats.org/officeDocument/2006/relationships/tags" Target="../tags/tag1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8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9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0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.xml"/><Relationship Id="rId1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image" Target="../media/image12.png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23.xml"/><Relationship Id="rId10" Type="http://schemas.openxmlformats.org/officeDocument/2006/relationships/tags" Target="../tags/tag22.xml"/><Relationship Id="rId1" Type="http://schemas.openxmlformats.org/officeDocument/2006/relationships/tags" Target="../tags/tag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4.xml"/><Relationship Id="rId1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5.xml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8.xml"/><Relationship Id="rId1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30.xml"/><Relationship Id="rId4" Type="http://schemas.openxmlformats.org/officeDocument/2006/relationships/image" Target="../media/image18.png"/><Relationship Id="rId3" Type="http://schemas.openxmlformats.org/officeDocument/2006/relationships/tags" Target="../tags/tag29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1.xml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2.xml"/><Relationship Id="rId1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3.xml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5.xml"/><Relationship Id="rId1" Type="http://schemas.openxmlformats.org/officeDocument/2006/relationships/tags" Target="../tags/tag3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6.xml"/><Relationship Id="rId1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7.xml"/><Relationship Id="rId1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方建伟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5" name="图片 34" descr="组 2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78200" y="1890395"/>
            <a:ext cx="6927850" cy="714375"/>
          </a:xfrm>
          <a:prstGeom prst="rect">
            <a:avLst/>
          </a:prstGeom>
        </p:spPr>
      </p:pic>
      <p:pic>
        <p:nvPicPr>
          <p:cNvPr id="36" name="图片 35" descr="组 2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064000" y="2774950"/>
            <a:ext cx="6927850" cy="714375"/>
          </a:xfrm>
          <a:prstGeom prst="rect">
            <a:avLst/>
          </a:prstGeom>
        </p:spPr>
      </p:pic>
      <p:pic>
        <p:nvPicPr>
          <p:cNvPr id="37" name="图片 36" descr="组 2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78200" y="3659505"/>
            <a:ext cx="6927850" cy="71437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4932680" y="1673225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80000"/>
              </a:lnSpc>
            </a:pP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行情分析</a:t>
            </a:r>
            <a:endParaRPr lang="en-US" altLang="zh-CN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6"/>
            </p:custDataLst>
          </p:nvPr>
        </p:nvSpPr>
        <p:spPr>
          <a:xfrm>
            <a:off x="4140200" y="1590040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0 1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4140200" y="3356610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0 3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4140200" y="2473325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0 2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4932680" y="2556510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80000"/>
              </a:lnSpc>
            </a:pPr>
            <a:r>
              <a:rPr lang="zh-CN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选股思路</a:t>
            </a:r>
            <a:endParaRPr lang="zh-CN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4932680" y="3439795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80000"/>
              </a:lnSpc>
            </a:pP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主题方向</a:t>
            </a:r>
            <a:endParaRPr lang="zh-CN" altLang="en-US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altLang="en-US" sz="2800" b="1">
                <a:solidFill>
                  <a:schemeClr val="bg1"/>
                </a:solidFill>
              </a:rPr>
              <a:t>市场行情分析（</a:t>
            </a:r>
            <a:r>
              <a:rPr lang="en-US" altLang="zh-CN" sz="2800" b="1">
                <a:solidFill>
                  <a:schemeClr val="bg1"/>
                </a:solidFill>
              </a:rPr>
              <a:t>9</a:t>
            </a:r>
            <a:r>
              <a:rPr lang="en-US" altLang="zh-CN" sz="2800" b="1">
                <a:solidFill>
                  <a:schemeClr val="bg1"/>
                </a:solidFill>
              </a:rPr>
              <a:t>-6</a:t>
            </a:r>
            <a:r>
              <a:rPr lang="zh-CN" altLang="en-US" sz="2800" b="1">
                <a:solidFill>
                  <a:schemeClr val="bg1"/>
                </a:solidFill>
              </a:rPr>
              <a:t>）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259955" y="753110"/>
            <a:ext cx="4625340" cy="55321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/>
              <a:t>1</a:t>
            </a:r>
            <a:r>
              <a:rPr lang="zh-CN" altLang="en-US"/>
              <a:t>、</a:t>
            </a:r>
            <a:r>
              <a:rPr lang="zh-CN"/>
              <a:t>当下处于</a:t>
            </a:r>
            <a:r>
              <a:rPr lang="en-US" altLang="zh-CN"/>
              <a:t>S</a:t>
            </a:r>
            <a:r>
              <a:rPr lang="zh-CN" altLang="en-US"/>
              <a:t>点区域</a:t>
            </a:r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、牛线连续上移，平缓</a:t>
            </a:r>
            <a:endParaRPr lang="zh-CN" altLang="en-US"/>
          </a:p>
          <a:p>
            <a:r>
              <a:rPr lang="en-US" altLang="zh-CN"/>
              <a:t>3</a:t>
            </a:r>
            <a:r>
              <a:rPr lang="zh-CN" altLang="en-US"/>
              <a:t>、捕捞季节死叉</a:t>
            </a:r>
            <a:r>
              <a:rPr lang="en-US" altLang="zh-CN"/>
              <a:t>4</a:t>
            </a:r>
            <a:r>
              <a:rPr lang="zh-CN" altLang="en-US"/>
              <a:t>天</a:t>
            </a:r>
            <a:endParaRPr lang="zh-CN" altLang="en-US"/>
          </a:p>
          <a:p>
            <a:r>
              <a:rPr lang="en-US" altLang="zh-CN"/>
              <a:t>4</a:t>
            </a:r>
            <a:r>
              <a:rPr lang="zh-CN" altLang="en-US"/>
              <a:t>、流动资金翻绿，不过绿得少了</a:t>
            </a:r>
            <a:endParaRPr lang="zh-CN" altLang="en-US"/>
          </a:p>
          <a:p>
            <a:endParaRPr lang="zh-CN" altLang="en-US"/>
          </a:p>
          <a:p>
            <a:endParaRPr lang="zh-CN"/>
          </a:p>
          <a:p>
            <a:r>
              <a:rPr lang="zh-CN" b="1">
                <a:solidFill>
                  <a:srgbClr val="FF0000"/>
                </a:solidFill>
              </a:rPr>
              <a:t>观点：</a:t>
            </a:r>
            <a:r>
              <a:rPr lang="en-US" altLang="zh-CN" b="1">
                <a:solidFill>
                  <a:srgbClr val="FF0000"/>
                </a:solidFill>
              </a:rPr>
              <a:t>7</a:t>
            </a:r>
            <a:r>
              <a:rPr lang="zh-CN" altLang="en-US" b="1">
                <a:solidFill>
                  <a:srgbClr val="FF0000"/>
                </a:solidFill>
              </a:rPr>
              <a:t>月的杀跌，正式结束了前面的行情</a:t>
            </a:r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 b="1">
                <a:solidFill>
                  <a:srgbClr val="FF0000"/>
                </a:solidFill>
              </a:rPr>
              <a:t>；</a:t>
            </a:r>
            <a:r>
              <a:rPr lang="en-US" altLang="zh-CN" b="1">
                <a:solidFill>
                  <a:srgbClr val="FF0000"/>
                </a:solidFill>
              </a:rPr>
              <a:t>8</a:t>
            </a:r>
            <a:r>
              <a:rPr lang="zh-CN" altLang="en-US" b="1">
                <a:solidFill>
                  <a:srgbClr val="FF0000"/>
                </a:solidFill>
              </a:rPr>
              <a:t>月上半月的反弹更多是针对</a:t>
            </a:r>
            <a:r>
              <a:rPr lang="en-US" altLang="zh-CN" b="1">
                <a:solidFill>
                  <a:srgbClr val="FF0000"/>
                </a:solidFill>
              </a:rPr>
              <a:t>7</a:t>
            </a:r>
            <a:r>
              <a:rPr lang="zh-CN" altLang="en-US" b="1">
                <a:solidFill>
                  <a:srgbClr val="FF0000"/>
                </a:solidFill>
              </a:rPr>
              <a:t>月的非理性杀跌，</a:t>
            </a:r>
            <a:r>
              <a:rPr lang="en-US" altLang="zh-CN" b="1">
                <a:solidFill>
                  <a:srgbClr val="FF0000"/>
                </a:solidFill>
              </a:rPr>
              <a:t>8</a:t>
            </a:r>
            <a:r>
              <a:rPr lang="zh-CN" altLang="en-US" b="1">
                <a:solidFill>
                  <a:srgbClr val="FF0000"/>
                </a:solidFill>
              </a:rPr>
              <a:t>月下半月整体在一个区间震荡整理；整理到现在，市场已经回归正常。</a:t>
            </a:r>
            <a:endParaRPr lang="zh-CN" altLang="en-US" b="1">
              <a:solidFill>
                <a:srgbClr val="FF0000"/>
              </a:solidFill>
            </a:endParaRPr>
          </a:p>
          <a:p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结合流动资金可以随时翻红，那么下一轮金叉极有可能就是一个</a:t>
            </a:r>
            <a:r>
              <a:rPr lang="en-US" altLang="zh-CN" b="1">
                <a:solidFill>
                  <a:srgbClr val="FF0000"/>
                </a:solidFill>
              </a:rPr>
              <a:t>B+</a:t>
            </a:r>
            <a:r>
              <a:rPr lang="zh-CN" altLang="en-US" b="1">
                <a:solidFill>
                  <a:srgbClr val="FF0000"/>
                </a:solidFill>
              </a:rPr>
              <a:t>红的行情。</a:t>
            </a:r>
            <a:endParaRPr lang="zh-CN" altLang="en-US" b="1">
              <a:solidFill>
                <a:srgbClr val="FF0000"/>
              </a:solidFill>
            </a:endParaRPr>
          </a:p>
          <a:p>
            <a:endParaRPr lang="zh-CN" altLang="en-US" b="1">
              <a:solidFill>
                <a:srgbClr val="FF0000"/>
              </a:solidFill>
            </a:endParaRPr>
          </a:p>
          <a:p>
            <a:r>
              <a:rPr lang="zh-CN" altLang="en-US" b="1">
                <a:solidFill>
                  <a:srgbClr val="FF0000"/>
                </a:solidFill>
              </a:rPr>
              <a:t>策略：选好个股，做好准备。</a:t>
            </a:r>
            <a:endParaRPr lang="zh-CN" altLang="en-US" b="1">
              <a:solidFill>
                <a:srgbClr val="FF0000"/>
              </a:solidFill>
            </a:endParaRPr>
          </a:p>
          <a:p>
            <a:endParaRPr lang="zh-CN" altLang="en-US" b="1">
              <a:solidFill>
                <a:srgbClr val="FF0000"/>
              </a:solidFill>
            </a:endParaRPr>
          </a:p>
          <a:p>
            <a:endParaRPr lang="zh-CN" altLang="en-US"/>
          </a:p>
          <a:p>
            <a:endParaRPr lang="zh-CN" altLang="en-US" b="1">
              <a:solidFill>
                <a:srgbClr val="FF0000"/>
              </a:solidFill>
            </a:endParaRPr>
          </a:p>
          <a:p>
            <a:endParaRPr lang="zh-CN" altLang="en-US" b="1">
              <a:solidFill>
                <a:srgbClr val="FF0000"/>
              </a:solidFill>
            </a:endParaRPr>
          </a:p>
          <a:p>
            <a:endParaRPr lang="zh-CN"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465" y="847725"/>
            <a:ext cx="6869430" cy="4723765"/>
          </a:xfrm>
          <a:prstGeom prst="rect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11225"/>
            <a:ext cx="12192000" cy="537908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sz="2800" b="1">
                <a:solidFill>
                  <a:schemeClr val="bg1"/>
                </a:solidFill>
              </a:rPr>
              <a:t>底仓策略</a:t>
            </a:r>
            <a:endParaRPr lang="zh-CN" sz="2800" b="1">
              <a:solidFill>
                <a:schemeClr val="bg1"/>
              </a:solidFill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en-US" altLang="zh-CN" sz="2800" b="1">
                <a:solidFill>
                  <a:schemeClr val="bg1"/>
                </a:solidFill>
              </a:rPr>
              <a:t>B+</a:t>
            </a:r>
            <a:r>
              <a:rPr lang="zh-CN" altLang="en-US" sz="2800" b="1">
                <a:solidFill>
                  <a:schemeClr val="bg1"/>
                </a:solidFill>
              </a:rPr>
              <a:t>红</a:t>
            </a:r>
            <a:r>
              <a:rPr lang="zh-CN" sz="2800" b="1">
                <a:solidFill>
                  <a:schemeClr val="bg1"/>
                </a:solidFill>
              </a:rPr>
              <a:t>行情</a:t>
            </a:r>
            <a:endParaRPr lang="zh-CN" sz="2800" b="1">
              <a:solidFill>
                <a:schemeClr val="bg1"/>
              </a:solidFill>
            </a:endParaRPr>
          </a:p>
        </p:txBody>
      </p:sp>
      <p:sp>
        <p:nvSpPr>
          <p:cNvPr id="10244" name="TextBox 1"/>
          <p:cNvSpPr txBox="1"/>
          <p:nvPr>
            <p:custDataLst>
              <p:tags r:id="rId1"/>
            </p:custDataLst>
          </p:nvPr>
        </p:nvSpPr>
        <p:spPr>
          <a:xfrm>
            <a:off x="287020" y="736600"/>
            <a:ext cx="10832465" cy="37846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、趋势策略为主：底仓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浮仓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）底仓：就是从个股突破开始，买入一直持有到破位为止，意在拿大波段。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注：并非拿就一定可以赚大，而是只有拿才有机会赚大。（让利润奔跑）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）浮仓：结果短期波动，做短差。对于个股上下震荡大的时候，可以增厚收益。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注：不要去盯买入与卖出的价格位置，你专注的是买入到卖出，而不是卖出到买入。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问：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元买只鸡，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元卖出去；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元买回来了，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元又卖出去。请问赚多少钱？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47165" y="709930"/>
            <a:ext cx="9641205" cy="560133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sz="2800" b="1">
                <a:solidFill>
                  <a:schemeClr val="bg1"/>
                </a:solidFill>
              </a:rPr>
              <a:t>底仓</a:t>
            </a:r>
            <a:r>
              <a:rPr lang="en-US" altLang="zh-CN" sz="2800" b="1">
                <a:solidFill>
                  <a:schemeClr val="bg1"/>
                </a:solidFill>
              </a:rPr>
              <a:t>=BS</a:t>
            </a:r>
            <a:endParaRPr lang="en-US" altLang="zh-CN" sz="2800" b="1">
              <a:solidFill>
                <a:schemeClr val="bg1"/>
              </a:solidFill>
            </a:endParaRPr>
          </a:p>
        </p:txBody>
      </p:sp>
      <p:sp>
        <p:nvSpPr>
          <p:cNvPr id="3" name="圆角矩形标注 2"/>
          <p:cNvSpPr/>
          <p:nvPr/>
        </p:nvSpPr>
        <p:spPr>
          <a:xfrm>
            <a:off x="1447165" y="4290060"/>
            <a:ext cx="1001395" cy="390525"/>
          </a:xfrm>
          <a:prstGeom prst="wedgeRoundRectCallout">
            <a:avLst>
              <a:gd name="adj1" fmla="val -6686"/>
              <a:gd name="adj2" fmla="val 88048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-2.49%</a:t>
            </a:r>
            <a:endParaRPr lang="en-US" altLang="zh-CN"/>
          </a:p>
        </p:txBody>
      </p:sp>
      <p:sp>
        <p:nvSpPr>
          <p:cNvPr id="4" name="圆角矩形标注 3"/>
          <p:cNvSpPr/>
          <p:nvPr/>
        </p:nvSpPr>
        <p:spPr>
          <a:xfrm>
            <a:off x="1877060" y="5752465"/>
            <a:ext cx="1007745" cy="390525"/>
          </a:xfrm>
          <a:prstGeom prst="wedgeRoundRectCallout">
            <a:avLst>
              <a:gd name="adj1" fmla="val 18313"/>
              <a:gd name="adj2" fmla="val -95691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-3.71%</a:t>
            </a:r>
            <a:endParaRPr lang="en-US" altLang="zh-CN"/>
          </a:p>
        </p:txBody>
      </p:sp>
      <p:sp>
        <p:nvSpPr>
          <p:cNvPr id="6" name="圆角矩形标注 5"/>
          <p:cNvSpPr/>
          <p:nvPr/>
        </p:nvSpPr>
        <p:spPr>
          <a:xfrm>
            <a:off x="2767330" y="4208780"/>
            <a:ext cx="953135" cy="390525"/>
          </a:xfrm>
          <a:prstGeom prst="wedgeRoundRectCallout">
            <a:avLst>
              <a:gd name="adj1" fmla="val -6686"/>
              <a:gd name="adj2" fmla="val 88048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-0.63%</a:t>
            </a:r>
            <a:endParaRPr lang="en-US" altLang="zh-CN"/>
          </a:p>
        </p:txBody>
      </p:sp>
      <p:sp>
        <p:nvSpPr>
          <p:cNvPr id="7" name="圆角矩形标注 6"/>
          <p:cNvSpPr/>
          <p:nvPr/>
        </p:nvSpPr>
        <p:spPr>
          <a:xfrm>
            <a:off x="3185160" y="5752465"/>
            <a:ext cx="989330" cy="390525"/>
          </a:xfrm>
          <a:prstGeom prst="wedgeRoundRectCallout">
            <a:avLst>
              <a:gd name="adj1" fmla="val 18313"/>
              <a:gd name="adj2" fmla="val -95691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-2.96%</a:t>
            </a:r>
            <a:endParaRPr lang="en-US" altLang="zh-CN"/>
          </a:p>
        </p:txBody>
      </p:sp>
      <p:sp>
        <p:nvSpPr>
          <p:cNvPr id="8" name="圆角矩形标注 7"/>
          <p:cNvSpPr/>
          <p:nvPr/>
        </p:nvSpPr>
        <p:spPr>
          <a:xfrm>
            <a:off x="4438650" y="4408170"/>
            <a:ext cx="998220" cy="390525"/>
          </a:xfrm>
          <a:prstGeom prst="wedgeRoundRectCallout">
            <a:avLst>
              <a:gd name="adj1" fmla="val -6686"/>
              <a:gd name="adj2" fmla="val 88048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5.68%</a:t>
            </a:r>
            <a:endParaRPr lang="en-US" altLang="zh-CN"/>
          </a:p>
        </p:txBody>
      </p:sp>
      <p:sp>
        <p:nvSpPr>
          <p:cNvPr id="9" name="圆角矩形标注 8"/>
          <p:cNvSpPr/>
          <p:nvPr/>
        </p:nvSpPr>
        <p:spPr>
          <a:xfrm>
            <a:off x="6096000" y="2700655"/>
            <a:ext cx="1298575" cy="626745"/>
          </a:xfrm>
          <a:prstGeom prst="wedgeRoundRectCallout">
            <a:avLst>
              <a:gd name="adj1" fmla="val 67457"/>
              <a:gd name="adj2" fmla="val 92451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248.3%</a:t>
            </a:r>
            <a:endParaRPr lang="en-US" altLang="zh-CN"/>
          </a:p>
        </p:txBody>
      </p:sp>
      <p:sp>
        <p:nvSpPr>
          <p:cNvPr id="10" name="圆角矩形标注 9"/>
          <p:cNvSpPr/>
          <p:nvPr/>
        </p:nvSpPr>
        <p:spPr>
          <a:xfrm>
            <a:off x="8470900" y="1020445"/>
            <a:ext cx="1035685" cy="390525"/>
          </a:xfrm>
          <a:prstGeom prst="wedgeRoundRectCallout">
            <a:avLst>
              <a:gd name="adj1" fmla="val 59574"/>
              <a:gd name="adj2" fmla="val 104308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/>
              <a:t>6.32%</a:t>
            </a:r>
            <a:endParaRPr lang="en-US" altLang="zh-CN"/>
          </a:p>
        </p:txBody>
      </p:sp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772160"/>
            <a:ext cx="1929130" cy="5523230"/>
          </a:xfrm>
          <a:prstGeom prst="rect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4925" y="772160"/>
            <a:ext cx="2971800" cy="4095750"/>
          </a:xfrm>
          <a:prstGeom prst="rect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10244" name="TextBox 1"/>
          <p:cNvSpPr txBox="1"/>
          <p:nvPr>
            <p:custDataLst>
              <p:tags r:id="rId3"/>
            </p:custDataLst>
          </p:nvPr>
        </p:nvSpPr>
        <p:spPr>
          <a:xfrm>
            <a:off x="5690870" y="736600"/>
            <a:ext cx="2958465" cy="51695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、代码：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XXXXXX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、校验：就是盘中出现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点，但是收盘后不是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点了，次日只要相应时间内开盘不是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点则卖出。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委托档位：个股可以考虑买卖三档。档位代表成交优先级。档位越高，成交概率大一些。</a:t>
            </a:r>
            <a:endParaRPr 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25800" y="1022350"/>
            <a:ext cx="487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400" b="1">
                <a:solidFill>
                  <a:srgbClr val="FF0000"/>
                </a:solidFill>
                <a:latin typeface="Calibri" panose="020F0502020204030204" charset="0"/>
              </a:rPr>
              <a:t>①</a:t>
            </a:r>
            <a:endParaRPr lang="zh-CN" altLang="en-US" sz="2400" b="1">
              <a:solidFill>
                <a:srgbClr val="FF0000"/>
              </a:solidFill>
              <a:latin typeface="Calibri" panose="020F050202020403020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43680" y="2870200"/>
            <a:ext cx="487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400" b="1">
                <a:solidFill>
                  <a:srgbClr val="FF0000"/>
                </a:solidFill>
                <a:latin typeface="Calibri" panose="020F0502020204030204" charset="0"/>
              </a:rPr>
              <a:t>②</a:t>
            </a:r>
            <a:endParaRPr lang="zh-CN" altLang="en-US" sz="2400" b="1">
              <a:solidFill>
                <a:srgbClr val="FF0000"/>
              </a:solidFill>
              <a:latin typeface="Calibri" panose="020F05020202040302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07535" y="3874770"/>
            <a:ext cx="487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400" b="1">
                <a:solidFill>
                  <a:srgbClr val="FF0000"/>
                </a:solidFill>
                <a:latin typeface="Calibri" panose="020F0502020204030204" charset="0"/>
              </a:rPr>
              <a:t>③</a:t>
            </a:r>
            <a:endParaRPr lang="zh-CN" altLang="en-US" sz="2400" b="1">
              <a:solidFill>
                <a:srgbClr val="FF0000"/>
              </a:solidFill>
              <a:latin typeface="Calibri" panose="020F050202020403020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074910" y="5213985"/>
            <a:ext cx="487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④</a:t>
            </a:r>
            <a:endParaRPr lang="zh-CN" altLang="en-US" sz="24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0005" y="772160"/>
            <a:ext cx="2981325" cy="5162550"/>
          </a:xfrm>
          <a:prstGeom prst="rect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11" name="文本框 10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sz="2800" b="1">
                <a:solidFill>
                  <a:schemeClr val="bg1"/>
                </a:solidFill>
              </a:rPr>
              <a:t>慧眼</a:t>
            </a:r>
            <a:r>
              <a:rPr lang="en-US" altLang="zh-CN" sz="2800" b="1">
                <a:solidFill>
                  <a:schemeClr val="bg1"/>
                </a:solidFill>
              </a:rPr>
              <a:t>K</a:t>
            </a:r>
            <a:r>
              <a:rPr lang="zh-CN" altLang="en-US" sz="2800" b="1">
                <a:solidFill>
                  <a:schemeClr val="bg1"/>
                </a:solidFill>
              </a:rPr>
              <a:t>线条件单</a:t>
            </a:r>
            <a:endParaRPr lang="zh-CN" altLang="en-US" sz="2800" b="1">
              <a:solidFill>
                <a:schemeClr val="bg1"/>
              </a:solidFill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sz="2800" b="1">
                <a:solidFill>
                  <a:schemeClr val="bg1"/>
                </a:solidFill>
              </a:rPr>
              <a:t>浮仓策略</a:t>
            </a:r>
            <a:endParaRPr lang="zh-CN" sz="2800" b="1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135" y="757555"/>
            <a:ext cx="11301730" cy="5651500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3728720" y="3086735"/>
            <a:ext cx="499745" cy="495300"/>
          </a:xfrm>
          <a:prstGeom prst="ellipse">
            <a:avLst/>
          </a:prstGeom>
          <a:solidFill>
            <a:srgbClr val="00B050">
              <a:alpha val="57000"/>
            </a:srgb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7340600" y="4526915"/>
            <a:ext cx="499745" cy="495300"/>
          </a:xfrm>
          <a:prstGeom prst="ellipse">
            <a:avLst/>
          </a:prstGeom>
          <a:solidFill>
            <a:srgbClr val="00B050">
              <a:alpha val="57000"/>
            </a:srgb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1410970" y="5913755"/>
            <a:ext cx="499745" cy="495300"/>
          </a:xfrm>
          <a:prstGeom prst="ellipse">
            <a:avLst/>
          </a:prstGeom>
          <a:solidFill>
            <a:srgbClr val="FF0000">
              <a:alpha val="48000"/>
            </a:srgb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5699760" y="5636260"/>
            <a:ext cx="499745" cy="495300"/>
          </a:xfrm>
          <a:prstGeom prst="ellipse">
            <a:avLst/>
          </a:prstGeom>
          <a:solidFill>
            <a:srgbClr val="FF0000">
              <a:alpha val="48000"/>
            </a:srgb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8871585" y="5808345"/>
            <a:ext cx="499745" cy="495300"/>
          </a:xfrm>
          <a:prstGeom prst="ellipse">
            <a:avLst/>
          </a:prstGeom>
          <a:solidFill>
            <a:srgbClr val="FF0000">
              <a:alpha val="48000"/>
            </a:srgb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" name="上箭头 10"/>
          <p:cNvSpPr/>
          <p:nvPr/>
        </p:nvSpPr>
        <p:spPr>
          <a:xfrm>
            <a:off x="1585595" y="3429000"/>
            <a:ext cx="323215" cy="2171700"/>
          </a:xfrm>
          <a:prstGeom prst="up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上箭头 11"/>
          <p:cNvSpPr/>
          <p:nvPr/>
        </p:nvSpPr>
        <p:spPr>
          <a:xfrm>
            <a:off x="5788025" y="3086735"/>
            <a:ext cx="323215" cy="2171700"/>
          </a:xfrm>
          <a:prstGeom prst="up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上箭头 12"/>
          <p:cNvSpPr/>
          <p:nvPr/>
        </p:nvSpPr>
        <p:spPr>
          <a:xfrm>
            <a:off x="8959850" y="2850515"/>
            <a:ext cx="323215" cy="2171700"/>
          </a:xfrm>
          <a:prstGeom prst="up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82955"/>
            <a:ext cx="12192000" cy="529209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954405"/>
            <a:ext cx="12192000" cy="531241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Box 1"/>
          <p:cNvSpPr txBox="1"/>
          <p:nvPr>
            <p:custDataLst>
              <p:tags r:id="rId1"/>
            </p:custDataLst>
          </p:nvPr>
        </p:nvSpPr>
        <p:spPr>
          <a:xfrm>
            <a:off x="1484630" y="1758315"/>
            <a:ext cx="10123170" cy="23063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如果没有一个交易规则，没有一个可视化的标准，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那么你怎么知道你的每一笔交易是对还是错呢？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是否：赚钱就是对的？亏钱就是错的？</a:t>
            </a:r>
            <a:endParaRPr lang="zh-CN" altLang="en-US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1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15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16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17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18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19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0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1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2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6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9.xml><?xml version="1.0" encoding="utf-8"?>
<p:tagLst xmlns:p="http://schemas.openxmlformats.org/presentationml/2006/main">
  <p:tag name="KSO_WPP_MARK_KEY" val="257877f6-fe8c-4c47-ab4c-274c99a6a791"/>
  <p:tag name="COMMONDATA" val="eyJoZGlkIjoiOWFhYzUwZWNmOTk3M2Y1MTI5MjBiOWM4Y2UyNjJjNzUifQ=="/>
  <p:tag name="commondata" val="eyJoZGlkIjoiNjIxZDM2NzczYzIxNjM3NjQ4OTA5MWY3NTZjMjQ0NWEifQ=="/>
</p:tagLst>
</file>

<file path=ppt/theme/theme1.xml><?xml version="1.0" encoding="utf-8"?>
<a:theme xmlns:a="http://schemas.openxmlformats.org/drawingml/2006/main" name="2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617</Words>
  <Application>WPS 演示</Application>
  <PresentationFormat>宽屏</PresentationFormat>
  <Paragraphs>82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9" baseType="lpstr">
      <vt:lpstr>Arial</vt:lpstr>
      <vt:lpstr>宋体</vt:lpstr>
      <vt:lpstr>Wingdings</vt:lpstr>
      <vt:lpstr>微软雅黑</vt:lpstr>
      <vt:lpstr>Wingdings</vt:lpstr>
      <vt:lpstr>优设标题黑</vt:lpstr>
      <vt:lpstr>微软雅黑 Light</vt:lpstr>
      <vt:lpstr>思源黑体 CN Normal</vt:lpstr>
      <vt:lpstr>思源黑体 CN Light</vt:lpstr>
      <vt:lpstr>思源黑体 CN Bold</vt:lpstr>
      <vt:lpstr>思源黑体 CN Regular</vt:lpstr>
      <vt:lpstr>Impact</vt:lpstr>
      <vt:lpstr>Calibri</vt:lpstr>
      <vt:lpstr>Arial Unicode MS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武</cp:lastModifiedBy>
  <cp:revision>759</cp:revision>
  <dcterms:created xsi:type="dcterms:W3CDTF">2019-06-19T02:08:00Z</dcterms:created>
  <dcterms:modified xsi:type="dcterms:W3CDTF">2026-09-06T10:06:41Z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59BC3DF784374FFE9248BDD012039189_13</vt:lpwstr>
  </property>
</Properties>
</file>