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4166" r:id="rId4"/>
    <p:sldId id="4167" r:id="rId5"/>
    <p:sldId id="4168" r:id="rId6"/>
    <p:sldId id="4143" r:id="rId7"/>
    <p:sldId id="4198" r:id="rId8"/>
    <p:sldId id="4193" r:id="rId9"/>
    <p:sldId id="4169" r:id="rId10"/>
    <p:sldId id="4127" r:id="rId11"/>
    <p:sldId id="4128" r:id="rId12"/>
    <p:sldId id="4172" r:id="rId13"/>
    <p:sldId id="1591" r:id="rId14"/>
    <p:sldId id="4200" r:id="rId15"/>
    <p:sldId id="4201" r:id="rId16"/>
    <p:sldId id="4202" r:id="rId17"/>
    <p:sldId id="4162" r:id="rId18"/>
    <p:sldId id="4183" r:id="rId19"/>
    <p:sldId id="4185" r:id="rId20"/>
    <p:sldId id="4184" r:id="rId21"/>
    <p:sldId id="4196" r:id="rId22"/>
    <p:sldId id="4189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3DA"/>
    <a:srgbClr val="F315F3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47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3.png"/><Relationship Id="rId3" Type="http://schemas.openxmlformats.org/officeDocument/2006/relationships/tags" Target="../tags/tag144.xml"/><Relationship Id="rId2" Type="http://schemas.openxmlformats.org/officeDocument/2006/relationships/image" Target="../media/image1.png"/><Relationship Id="rId1" Type="http://schemas.openxmlformats.org/officeDocument/2006/relationships/tags" Target="../tags/tag1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指数依旧强势，但热点会有轮动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" y="871855"/>
            <a:ext cx="5077460" cy="3893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225" y="871855"/>
            <a:ext cx="5229225" cy="790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695" y="1924050"/>
            <a:ext cx="5950585" cy="252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483225" y="4707255"/>
            <a:ext cx="5178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①各大指数</a:t>
            </a:r>
            <a:r>
              <a:rPr lang="zh-CN" altLang="en-US">
                <a:solidFill>
                  <a:srgbClr val="F315F3"/>
                </a:solidFill>
              </a:rPr>
              <a:t>年线金叉首年。</a:t>
            </a:r>
            <a:endParaRPr lang="zh-CN" altLang="en-US"/>
          </a:p>
          <a:p>
            <a:r>
              <a:rPr lang="zh-CN" altLang="en-US"/>
              <a:t>②班上考第一的轮流换。（板块轮动）</a:t>
            </a:r>
            <a:endParaRPr lang="zh-CN" altLang="en-US"/>
          </a:p>
          <a:p>
            <a:r>
              <a:rPr lang="zh-CN" altLang="en-US"/>
              <a:t>③但平均分依旧持续走高。（指数持续走高）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584960" y="5873750"/>
            <a:ext cx="7848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轮动行情，</a:t>
            </a:r>
            <a:r>
              <a:rPr lang="zh-CN" altLang="en-US" b="1">
                <a:solidFill>
                  <a:srgbClr val="E123DA"/>
                </a:solidFill>
              </a:rPr>
              <a:t>宽基类</a:t>
            </a:r>
            <a:r>
              <a:rPr lang="zh-CN" altLang="en-US">
                <a:solidFill>
                  <a:srgbClr val="FF0000"/>
                </a:solidFill>
              </a:rPr>
              <a:t>的布局依旧存在优势，可以部分仓位跟随指数盈利。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下周看点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下周看点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18895" y="1670685"/>
            <a:ext cx="10158095" cy="3320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科技类</a:t>
            </a:r>
            <a:r>
              <a:rPr lang="zh-CN" altLang="en-US"/>
              <a:t>（中线资金沉淀多，但短期有分歧，</a:t>
            </a:r>
            <a:r>
              <a:rPr lang="zh-CN" altLang="en-US">
                <a:solidFill>
                  <a:srgbClr val="0029DA"/>
                </a:solidFill>
              </a:rPr>
              <a:t>大阴线不过</a:t>
            </a:r>
            <a:r>
              <a:rPr lang="en-US" altLang="zh-CN">
                <a:solidFill>
                  <a:srgbClr val="0029DA"/>
                </a:solidFill>
              </a:rPr>
              <a:t>+</a:t>
            </a:r>
            <a:r>
              <a:rPr lang="zh-CN" altLang="en-US">
                <a:solidFill>
                  <a:srgbClr val="0029DA"/>
                </a:solidFill>
              </a:rPr>
              <a:t>资金翻绿</a:t>
            </a:r>
            <a:r>
              <a:rPr lang="zh-CN" altLang="en-US"/>
              <a:t>适当收一些仓位）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en-US">
                <a:solidFill>
                  <a:srgbClr val="FF0000"/>
                </a:solidFill>
              </a:rPr>
              <a:t>固态电池</a:t>
            </a:r>
            <a:r>
              <a:rPr lang="zh-CN" altLang="en-US"/>
              <a:t>（本周异动第一，找机会低吸）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>
                <a:solidFill>
                  <a:srgbClr val="FF0000"/>
                </a:solidFill>
              </a:rPr>
              <a:t>3.</a:t>
            </a:r>
            <a:r>
              <a:rPr lang="zh-CN" altLang="en-US">
                <a:solidFill>
                  <a:srgbClr val="FF0000"/>
                </a:solidFill>
              </a:rPr>
              <a:t>消费类</a:t>
            </a:r>
            <a:r>
              <a:rPr lang="zh-CN" altLang="en-US"/>
              <a:t>（有异动，低位首板股可以试试超级买入法）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>
                <a:solidFill>
                  <a:srgbClr val="F315F3"/>
                </a:solidFill>
              </a:rPr>
              <a:t>4.</a:t>
            </a:r>
            <a:r>
              <a:rPr lang="zh-CN" altLang="en-US">
                <a:solidFill>
                  <a:srgbClr val="F315F3"/>
                </a:solidFill>
              </a:rPr>
              <a:t>银行类</a:t>
            </a:r>
            <a:r>
              <a:rPr lang="zh-CN" altLang="en-US"/>
              <a:t>（资金活跃，和题材是</a:t>
            </a:r>
            <a:r>
              <a:rPr lang="zh-CN" altLang="en-US">
                <a:solidFill>
                  <a:srgbClr val="0029DA"/>
                </a:solidFill>
              </a:rPr>
              <a:t>跷跷板效应</a:t>
            </a:r>
            <a:r>
              <a:rPr lang="zh-CN" altLang="en-US"/>
              <a:t>，中期备选，等</a:t>
            </a:r>
            <a:r>
              <a:rPr lang="zh-CN" altLang="en-US">
                <a:solidFill>
                  <a:srgbClr val="F315F3"/>
                </a:solidFill>
              </a:rPr>
              <a:t>熊线上移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大单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40000"/>
              </a:lnSpc>
            </a:pP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仓位：</a:t>
            </a:r>
            <a:endParaRPr lang="zh-CN" altLang="en-US" sz="2000">
              <a:solidFill>
                <a:srgbClr val="FF0000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 </a:t>
            </a:r>
            <a:r>
              <a:rPr lang="en-US" altLang="zh-CN" sz="2000">
                <a:solidFill>
                  <a:srgbClr val="FF0000"/>
                </a:solidFill>
              </a:rPr>
              <a:t>2.0-2.5</a:t>
            </a:r>
            <a:r>
              <a:rPr lang="zh-CN" altLang="en-US" sz="2000">
                <a:solidFill>
                  <a:srgbClr val="FF0000"/>
                </a:solidFill>
              </a:rPr>
              <a:t>万亿（降到五成）</a:t>
            </a:r>
            <a:r>
              <a:rPr lang="en-US" altLang="zh-CN" sz="2000">
                <a:solidFill>
                  <a:srgbClr val="FF0000"/>
                </a:solidFill>
              </a:rPr>
              <a:t> </a:t>
            </a:r>
            <a:endParaRPr lang="en-US" altLang="zh-CN" sz="2000">
              <a:solidFill>
                <a:srgbClr val="FF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CN" sz="2000">
                <a:solidFill>
                  <a:srgbClr val="FF0000"/>
                </a:solidFill>
              </a:rPr>
              <a:t> 2.5--3.0</a:t>
            </a:r>
            <a:r>
              <a:rPr lang="zh-CN" altLang="en-US" sz="2000">
                <a:solidFill>
                  <a:srgbClr val="FF0000"/>
                </a:solidFill>
              </a:rPr>
              <a:t>（保持七成）</a:t>
            </a:r>
            <a:endParaRPr lang="zh-CN" altLang="en-US" sz="20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868680"/>
            <a:ext cx="4544695" cy="5546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固态电池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30" y="3982085"/>
            <a:ext cx="4041140" cy="2433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665" y="817245"/>
            <a:ext cx="3072765" cy="2962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920" y="817245"/>
            <a:ext cx="2867660" cy="2962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465" y="3869055"/>
            <a:ext cx="2952115" cy="2703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570345" y="5277485"/>
            <a:ext cx="18065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（目前调研最多）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大消费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878205"/>
            <a:ext cx="4685030" cy="4836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435" y="944880"/>
            <a:ext cx="3243580" cy="34855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40" y="1207135"/>
            <a:ext cx="3308350" cy="3516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055" y="2389505"/>
            <a:ext cx="3204845" cy="3667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55675" y="44583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9.4</a:t>
            </a:r>
            <a:r>
              <a:rPr lang="zh-CN" altLang="en-US">
                <a:highlight>
                  <a:srgbClr val="FFFF00"/>
                </a:highlight>
              </a:rPr>
              <a:t>大消费风口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参考主线淘金，把握趋势机会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4510" y="983615"/>
            <a:ext cx="60217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选主线：</a:t>
            </a:r>
            <a:r>
              <a:rPr lang="zh-CN" altLang="en-US"/>
              <a:t>涨停多，资金多，趋势强方向。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en-US">
                <a:solidFill>
                  <a:srgbClr val="FF0000"/>
                </a:solidFill>
              </a:rPr>
              <a:t>选突破：</a:t>
            </a:r>
            <a:r>
              <a:rPr lang="zh-CN" altLang="en-US"/>
              <a:t>突破股更有操作性。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3.</a:t>
            </a:r>
            <a:r>
              <a:rPr lang="zh-CN" altLang="en-US">
                <a:solidFill>
                  <a:srgbClr val="FF0000"/>
                </a:solidFill>
              </a:rPr>
              <a:t>选波段：</a:t>
            </a:r>
            <a:r>
              <a:rPr lang="zh-CN" altLang="en-US"/>
              <a:t>波段性强的个股更易于低吸把握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4.</a:t>
            </a:r>
            <a:r>
              <a:rPr lang="zh-CN" altLang="en-US">
                <a:solidFill>
                  <a:srgbClr val="FF0000"/>
                </a:solidFill>
              </a:rPr>
              <a:t>选绩优：</a:t>
            </a:r>
            <a:r>
              <a:rPr lang="zh-CN" altLang="en-US"/>
              <a:t>业绩好的，剔除雷标，降低踩雷概率。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5.</a:t>
            </a:r>
            <a:r>
              <a:rPr lang="zh-CN" altLang="en-US">
                <a:solidFill>
                  <a:srgbClr val="FF0000"/>
                </a:solidFill>
              </a:rPr>
              <a:t>选控盘：</a:t>
            </a:r>
            <a:r>
              <a:rPr lang="zh-CN" altLang="en-US"/>
              <a:t>有控盘沉淀的股有容错率，操作错了逢阳线卖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95" y="2760980"/>
            <a:ext cx="3969385" cy="3630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41375"/>
            <a:ext cx="5166995" cy="1257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25" y="2212975"/>
            <a:ext cx="4535805" cy="4354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135" y="2715895"/>
            <a:ext cx="1983740" cy="3745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460750" y="493077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跌破熊线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资金翻绿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逢阳线卖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控盘趋势股的选择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6880" y="823595"/>
            <a:ext cx="8220710" cy="5753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总_17572404345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1152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换挡上行，新老交替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2025.9.7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95885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市场超跌后迎来波段反弹，指数强势，题材分化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科技下跌后注意下周修复力度，去弱留强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新热点异动的观察把握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1840" y="502920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本周市场特点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881380"/>
            <a:ext cx="4022725" cy="3243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58750" y="4284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各大指数出现了</a:t>
            </a:r>
            <a:r>
              <a:rPr lang="en-US" altLang="zh-CN">
                <a:highlight>
                  <a:srgbClr val="FFFF00"/>
                </a:highlight>
              </a:rPr>
              <a:t>7</a:t>
            </a:r>
            <a:r>
              <a:rPr lang="zh-CN" altLang="en-US">
                <a:highlight>
                  <a:srgbClr val="FFFF00"/>
                </a:highlight>
              </a:rPr>
              <a:t>月以来的首次</a:t>
            </a:r>
            <a:r>
              <a:rPr lang="en-US" altLang="zh-CN">
                <a:highlight>
                  <a:srgbClr val="FFFF00"/>
                </a:highlight>
              </a:rPr>
              <a:t>S</a:t>
            </a:r>
            <a:r>
              <a:rPr lang="zh-CN" altLang="en-US">
                <a:highlight>
                  <a:srgbClr val="FFFF00"/>
                </a:highlight>
              </a:rPr>
              <a:t>点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0" y="881380"/>
            <a:ext cx="3780155" cy="3243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313555" y="4284980"/>
            <a:ext cx="3689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指数周线死叉，注意题材的分化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45170" y="4284980"/>
            <a:ext cx="3136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新热点异动，关注突破机会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475" y="881380"/>
            <a:ext cx="3928110" cy="3243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3763010" y="5271770"/>
            <a:ext cx="47910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个月以来的第一次分化，注意下周量能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315F3"/>
                </a:solidFill>
              </a:rPr>
              <a:t>七成：</a:t>
            </a:r>
            <a:r>
              <a:rPr lang="en-US" altLang="zh-CN"/>
              <a:t>2.5--3.0</a:t>
            </a:r>
            <a:r>
              <a:rPr lang="zh-CN" altLang="en-US"/>
              <a:t>万亿</a:t>
            </a:r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五成：</a:t>
            </a:r>
            <a:r>
              <a:rPr lang="en-US" altLang="zh-CN"/>
              <a:t>2.0--2.5</a:t>
            </a:r>
            <a:r>
              <a:rPr lang="zh-CN" altLang="en-US"/>
              <a:t>万亿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市场的分化（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" y="1032510"/>
            <a:ext cx="3716020" cy="4631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325" y="1032510"/>
            <a:ext cx="3232150" cy="4630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445" y="1032510"/>
            <a:ext cx="4090670" cy="4630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48335" y="5882005"/>
            <a:ext cx="10812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龙头高位大阴线，短线资金卖出，中线资金还来不及走，</a:t>
            </a:r>
            <a:r>
              <a:rPr lang="zh-CN" altLang="en-US">
                <a:solidFill>
                  <a:srgbClr val="FF0000"/>
                </a:solidFill>
              </a:rPr>
              <a:t>短期出现反复</a:t>
            </a:r>
            <a:r>
              <a:rPr lang="zh-CN" altLang="en-US"/>
              <a:t>的概率大。（规避降仓）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短期情绪和中期资金的对抗（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0" y="907415"/>
            <a:ext cx="5208905" cy="5432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155" y="906780"/>
            <a:ext cx="5453380" cy="5433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158230" y="2249805"/>
            <a:ext cx="4864100" cy="405765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800475" y="3429000"/>
            <a:ext cx="4229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短期预期兑现情绪下跌</a:t>
            </a:r>
            <a:r>
              <a:rPr lang="en-US" altLang="zh-CN">
                <a:highlight>
                  <a:srgbClr val="FFFF00"/>
                </a:highlight>
              </a:rPr>
              <a:t>VS</a:t>
            </a:r>
            <a:r>
              <a:rPr lang="zh-CN" altLang="en-US">
                <a:highlight>
                  <a:srgbClr val="FFFF00"/>
                </a:highlight>
              </a:rPr>
              <a:t>中期资金沉淀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科技类分化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029970"/>
            <a:ext cx="4547235" cy="2087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" y="3305810"/>
            <a:ext cx="4546600" cy="2154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973955" y="1778000"/>
            <a:ext cx="634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科创</a:t>
            </a:r>
            <a:r>
              <a:rPr lang="en-US" altLang="zh-CN" b="1">
                <a:solidFill>
                  <a:srgbClr val="FF0000"/>
                </a:solidFill>
              </a:rPr>
              <a:t>50</a:t>
            </a:r>
            <a:r>
              <a:rPr lang="zh-CN" altLang="en-US"/>
              <a:t>代表的高价科技股出现破位，</a:t>
            </a:r>
            <a:r>
              <a:rPr lang="zh-CN" altLang="en-US">
                <a:solidFill>
                  <a:srgbClr val="0029DA"/>
                </a:solidFill>
              </a:rPr>
              <a:t>下周反抽走弱的要减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73955" y="4135755"/>
            <a:ext cx="6551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创业板</a:t>
            </a:r>
            <a:r>
              <a:rPr lang="zh-CN" altLang="en-US"/>
              <a:t>代表的是（光模块</a:t>
            </a:r>
            <a:r>
              <a:rPr lang="en-US" altLang="zh-CN"/>
              <a:t>+</a:t>
            </a:r>
            <a:r>
              <a:rPr lang="zh-CN" altLang="en-US"/>
              <a:t>新能源），</a:t>
            </a:r>
            <a:r>
              <a:rPr lang="zh-CN" altLang="en-US">
                <a:solidFill>
                  <a:srgbClr val="F315F3"/>
                </a:solidFill>
              </a:rPr>
              <a:t>固态电池</a:t>
            </a:r>
            <a:r>
              <a:rPr lang="zh-CN" altLang="en-US"/>
              <a:t>拉升，导致</a:t>
            </a:r>
            <a:endParaRPr lang="zh-CN" altLang="en-US"/>
          </a:p>
          <a:p>
            <a:r>
              <a:rPr lang="zh-CN" altLang="en-US"/>
              <a:t>创业板开始强于科创</a:t>
            </a:r>
            <a:r>
              <a:rPr lang="en-US" altLang="zh-CN"/>
              <a:t>50</a:t>
            </a:r>
            <a:r>
              <a:rPr lang="zh-CN" altLang="en-US"/>
              <a:t>，</a:t>
            </a:r>
            <a:r>
              <a:rPr lang="zh-CN" altLang="en-US">
                <a:solidFill>
                  <a:srgbClr val="F315F3"/>
                </a:solidFill>
              </a:rPr>
              <a:t>固态电池</a:t>
            </a:r>
            <a:r>
              <a:rPr lang="zh-CN" altLang="en-US"/>
              <a:t>成为新异动方向。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创业板拉升的细分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75995"/>
            <a:ext cx="4242435" cy="4567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t="2318" b="12483"/>
          <a:stretch>
            <a:fillRect/>
          </a:stretch>
        </p:blipFill>
        <p:spPr>
          <a:xfrm>
            <a:off x="4531360" y="975995"/>
            <a:ext cx="3790315" cy="2453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b="15579"/>
          <a:stretch>
            <a:fillRect/>
          </a:stretch>
        </p:blipFill>
        <p:spPr>
          <a:xfrm>
            <a:off x="8446770" y="975995"/>
            <a:ext cx="3167380" cy="2453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6763385" y="2339340"/>
            <a:ext cx="4923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新能源为本周进攻派，下周考虑找机会低吸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360" y="3578225"/>
            <a:ext cx="3802380" cy="1965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770" y="3578225"/>
            <a:ext cx="3167380" cy="1965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27850" y="4439285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科技和金融有盘弱，反弹考虑收一些仓位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1185</Words>
  <Application>WPS 演示</Application>
  <PresentationFormat>宽屏</PresentationFormat>
  <Paragraphs>138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1034</cp:revision>
  <dcterms:created xsi:type="dcterms:W3CDTF">2019-06-19T02:08:00Z</dcterms:created>
  <dcterms:modified xsi:type="dcterms:W3CDTF">2025-09-07T10:21:16Z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