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33"/>
  </p:notesMasterIdLst>
  <p:sldIdLst>
    <p:sldId id="413" r:id="rId6"/>
    <p:sldId id="266" r:id="rId7"/>
    <p:sldId id="267" r:id="rId8"/>
    <p:sldId id="764" r:id="rId9"/>
    <p:sldId id="773" r:id="rId10"/>
    <p:sldId id="769" r:id="rId11"/>
    <p:sldId id="770" r:id="rId12"/>
    <p:sldId id="758" r:id="rId13"/>
    <p:sldId id="759" r:id="rId14"/>
    <p:sldId id="774" r:id="rId15"/>
    <p:sldId id="744" r:id="rId16"/>
    <p:sldId id="737" r:id="rId17"/>
    <p:sldId id="775" r:id="rId18"/>
    <p:sldId id="776" r:id="rId19"/>
    <p:sldId id="756" r:id="rId20"/>
    <p:sldId id="777" r:id="rId21"/>
    <p:sldId id="778" r:id="rId22"/>
    <p:sldId id="779" r:id="rId23"/>
    <p:sldId id="780" r:id="rId24"/>
    <p:sldId id="781" r:id="rId25"/>
    <p:sldId id="782" r:id="rId26"/>
    <p:sldId id="783" r:id="rId27"/>
    <p:sldId id="678" r:id="rId28"/>
    <p:sldId id="704" r:id="rId29"/>
    <p:sldId id="747" r:id="rId30"/>
    <p:sldId id="784" r:id="rId31"/>
    <p:sldId id="78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gs" Target="tags/tag67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9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6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4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5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tags" Target="../tags/tag4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7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798195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牛市洗盘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新主线爆发选股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8835" y="794385"/>
            <a:ext cx="8249285" cy="47224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4585" y="5691505"/>
            <a:ext cx="9890125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过去节奏：周五，周一，周二上涨，周三，周四兑现</a:t>
            </a:r>
            <a:endParaRPr lang="zh-CN" altLang="en-US"/>
          </a:p>
          <a:p>
            <a:pPr algn="ctr"/>
            <a:r>
              <a:rPr lang="zh-CN" altLang="en-US"/>
              <a:t>过去节奏：月底</a:t>
            </a:r>
            <a:r>
              <a:rPr lang="en-US" altLang="zh-CN"/>
              <a:t>+</a:t>
            </a:r>
            <a:r>
              <a:rPr lang="zh-CN" altLang="en-US"/>
              <a:t>月初诞生热点方向，本月大主线炒作，资金集中的抱团拉升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黄金起爆之主力拉升</a:t>
            </a:r>
            <a:endParaRPr lang="zh-CN" altLang="en-US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33730" y="5982970"/>
            <a:ext cx="10915650" cy="47180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/>
              <a:t>1.</a:t>
            </a:r>
            <a:r>
              <a:rPr lang="zh-CN" altLang="en-US"/>
              <a:t>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主力动向爆量，频繁爆量启动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0265" y="687070"/>
            <a:ext cx="7693660" cy="5219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9555" y="769620"/>
            <a:ext cx="8150860" cy="5177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3245" y="6089650"/>
            <a:ext cx="1112774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欣旺达，滚动增长，消费电子频繁大单异动，智能交易线首次上穿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主力动向爆量启动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545" y="2506980"/>
            <a:ext cx="3024505" cy="2406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460" y="1097280"/>
            <a:ext cx="5133975" cy="1657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955040"/>
            <a:ext cx="3133725" cy="5419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" y="2754630"/>
            <a:ext cx="5688965" cy="35337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39115" y="1301115"/>
            <a:ext cx="10915650" cy="301498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l"/>
            <a:r>
              <a:rPr lang="zh-CN"/>
              <a:t>热点启动后，别总盯着那些涨上天的，别人媳妇再漂亮也不是你的，做看的懂的：</a:t>
            </a:r>
            <a:endParaRPr lang="zh-CN"/>
          </a:p>
          <a:p>
            <a:pPr algn="l"/>
            <a:r>
              <a:rPr lang="en-US" altLang="zh-CN"/>
              <a:t>1.</a:t>
            </a:r>
            <a:r>
              <a:rPr lang="zh-CN" altLang="en-US"/>
              <a:t>热点概念</a:t>
            </a:r>
            <a:endParaRPr lang="zh-CN" altLang="en-US"/>
          </a:p>
          <a:p>
            <a:pPr algn="l"/>
            <a:r>
              <a:rPr lang="en-US" altLang="zh-CN"/>
              <a:t>2.</a:t>
            </a:r>
            <a:r>
              <a:rPr lang="zh-CN" altLang="en-US"/>
              <a:t>主力</a:t>
            </a:r>
            <a:r>
              <a:rPr lang="en-US" altLang="zh-CN"/>
              <a:t>+</a:t>
            </a:r>
            <a:r>
              <a:rPr lang="zh-CN" altLang="en-US"/>
              <a:t>游资共振</a:t>
            </a:r>
            <a:endParaRPr lang="zh-CN" altLang="en-US"/>
          </a:p>
          <a:p>
            <a:pPr algn="l"/>
            <a:r>
              <a:rPr lang="en-US" altLang="zh-CN"/>
              <a:t>3.</a:t>
            </a:r>
            <a:r>
              <a:rPr lang="zh-CN" altLang="en-US"/>
              <a:t>频繁大单异动，底部吸筹多</a:t>
            </a:r>
            <a:endParaRPr lang="zh-CN" altLang="en-US"/>
          </a:p>
          <a:p>
            <a:pPr algn="l"/>
            <a:r>
              <a:rPr lang="en-US" altLang="zh-CN"/>
              <a:t>4.</a:t>
            </a:r>
            <a:r>
              <a:rPr lang="zh-CN" altLang="en-US"/>
              <a:t>智能交易线上穿加速</a:t>
            </a:r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en-US" altLang="zh-CN"/>
              <a:t>5.</a:t>
            </a:r>
            <a:r>
              <a:rPr lang="zh-CN" altLang="en-US"/>
              <a:t>注意启动信号（游资入场，智能交易线上穿</a:t>
            </a:r>
            <a:r>
              <a:rPr lang="en-US" altLang="zh-CN"/>
              <a:t>+</a:t>
            </a:r>
            <a:r>
              <a:rPr lang="zh-CN" altLang="en-US"/>
              <a:t>金叉初期）</a:t>
            </a:r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zh-CN" altLang="en-US" sz="2800"/>
              <a:t>看懂主力，看懂资金，震荡才会有底气，信，信心，信念。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8975" y="1920875"/>
            <a:ext cx="7209790" cy="39135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5" y="725170"/>
            <a:ext cx="5722620" cy="42938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2000" y="5998210"/>
            <a:ext cx="1082230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锦浪科技，</a:t>
            </a:r>
            <a:r>
              <a:rPr lang="zh-CN">
                <a:sym typeface="+mn-ea"/>
              </a:rPr>
              <a:t>频繁大单异动，智能交易线首次上穿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控盘增加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成交量倍量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主力动向爆量启动，游资加速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9830" y="2908935"/>
            <a:ext cx="98393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48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黄金起爆之主力选股</a:t>
            </a:r>
            <a:endParaRPr lang="zh-CN" altLang="en-US" sz="48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883285"/>
            <a:ext cx="10287000" cy="55721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885" y="861060"/>
            <a:ext cx="9481820" cy="5135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5775" y="6101080"/>
            <a:ext cx="1096264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奥特维，滚动近利润增长，频繁大单异动，智能交易线首次上穿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17849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85920" y="26695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00120" y="355409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54600" y="15678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周末消息面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62120" y="14846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262120" y="32512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262120" y="23679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045075" y="2499360"/>
            <a:ext cx="6111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5054600" y="33343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黄金起爆主力拉升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635" y="1130935"/>
            <a:ext cx="8743950" cy="47364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5775" y="6101080"/>
            <a:ext cx="1115187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禾迈股份，滚动近利润增长，频繁大单异动，智能交易线首次上穿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816610"/>
            <a:ext cx="9624695" cy="50222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5775" y="6101080"/>
            <a:ext cx="1115187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盛达资源，滚动近利润增长，频繁大单异动，智能交易线首次上穿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主力动向爆量启动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950" y="831215"/>
            <a:ext cx="9591040" cy="5195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5775" y="6101080"/>
            <a:ext cx="1115187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/>
              <a:t>隆基绿能，频繁大单异动，智能交易线首次上穿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主力动向爆量启动，切割线游资活跃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周末消息面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85825" y="5713730"/>
            <a:ext cx="10412095" cy="76581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US"/>
              <a:t>9</a:t>
            </a:r>
            <a:r>
              <a:rPr lang="zh-CN" altLang="en-US"/>
              <a:t>月</a:t>
            </a:r>
            <a:r>
              <a:rPr lang="en-US" altLang="zh-CN"/>
              <a:t>18</a:t>
            </a:r>
            <a:r>
              <a:rPr lang="zh-CN" altLang="en-US"/>
              <a:t>号美联储议息，市场对</a:t>
            </a:r>
            <a:r>
              <a:rPr lang="en-US" altLang="zh-CN"/>
              <a:t>9</a:t>
            </a:r>
            <a:r>
              <a:rPr lang="zh-CN" altLang="en-US"/>
              <a:t>月降息</a:t>
            </a:r>
            <a:r>
              <a:rPr lang="en-US" altLang="zh-CN"/>
              <a:t>25</a:t>
            </a:r>
            <a:r>
              <a:rPr lang="zh-CN" altLang="en-US"/>
              <a:t>个基点的概率押注已经快达到</a:t>
            </a:r>
            <a:r>
              <a:rPr lang="en-US" altLang="zh-CN"/>
              <a:t>100%</a:t>
            </a:r>
            <a:r>
              <a:rPr lang="zh-CN" altLang="en-US"/>
              <a:t>了，对降</a:t>
            </a:r>
            <a:r>
              <a:rPr lang="en-US" altLang="zh-CN"/>
              <a:t>50</a:t>
            </a:r>
            <a:r>
              <a:rPr lang="zh-CN" altLang="en-US"/>
              <a:t>个基点的概率押注也快到了</a:t>
            </a:r>
            <a:r>
              <a:rPr lang="en-US" altLang="zh-CN"/>
              <a:t>20%</a:t>
            </a:r>
            <a:r>
              <a:rPr lang="zh-CN" altLang="en-US"/>
              <a:t>，提前利好预期。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9265" y="682625"/>
            <a:ext cx="5968365" cy="44094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7665" y="944880"/>
            <a:ext cx="114903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十四届全国政协经济委员会副主任易会满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涉嫌严重违纪违法</a:t>
            </a:r>
            <a:r>
              <a:rPr lang="zh-CN" altLang="en-US"/>
              <a:t>，目前正接受中央纪委国家监委纪律审查和监察调查。（中央纪委国家监委）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注：公开资料显示，易会满出生于</a:t>
            </a:r>
            <a:r>
              <a:rPr lang="en-US" altLang="zh-CN"/>
              <a:t>1964</a:t>
            </a:r>
            <a:r>
              <a:rPr lang="zh-CN" altLang="en-US"/>
              <a:t>年</a:t>
            </a:r>
            <a:r>
              <a:rPr lang="en-US" altLang="zh-CN"/>
              <a:t>12</a:t>
            </a:r>
            <a:r>
              <a:rPr lang="zh-CN" altLang="en-US"/>
              <a:t>月，浙江苍南人，曾在中国工商银行工作多年，</a:t>
            </a:r>
            <a:r>
              <a:rPr lang="en-US" altLang="zh-CN"/>
              <a:t>2008</a:t>
            </a:r>
            <a:r>
              <a:rPr lang="zh-CN" altLang="en-US"/>
              <a:t>年任工行副行长，</a:t>
            </a:r>
            <a:r>
              <a:rPr lang="en-US" altLang="zh-CN"/>
              <a:t>2013</a:t>
            </a:r>
            <a:r>
              <a:rPr lang="zh-CN" altLang="en-US"/>
              <a:t>年任工行行长。</a:t>
            </a:r>
            <a:r>
              <a:rPr lang="en-US" altLang="zh-CN"/>
              <a:t>2016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月，他担任中国工商银行党委书记、董事长。</a:t>
            </a:r>
            <a:r>
              <a:rPr lang="en-US" altLang="zh-CN"/>
              <a:t>2019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月，易会满出任中国证监会主席、党委书记，至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2</a:t>
            </a:r>
            <a:r>
              <a:rPr lang="zh-CN" altLang="en-US"/>
              <a:t>月被免去上述职务，任职</a:t>
            </a:r>
            <a:r>
              <a:rPr lang="en-US" altLang="zh-CN"/>
              <a:t>5</a:t>
            </a:r>
            <a:r>
              <a:rPr lang="zh-CN" altLang="en-US"/>
              <a:t>年有余。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6</a:t>
            </a:r>
            <a:r>
              <a:rPr lang="zh-CN" altLang="en-US"/>
              <a:t>月，易会满获增补为第十四届全国政协委员，并担任经济委员会驻会副主任，至此次被查。他是第十九届中央候补委员、第二十届中央委员。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滥发新股，利益的输送。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01933" y="3348673"/>
            <a:ext cx="6486525" cy="2962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90600" y="5622290"/>
            <a:ext cx="10475595" cy="92202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周三涨停板出现冰点的情绪【涨停过火后回落，冰点后涨停机会增加】，按照一个月一个主线领涨的节奏，</a:t>
            </a:r>
            <a:r>
              <a:rPr lang="en-US" altLang="zh-CN"/>
              <a:t>5</a:t>
            </a:r>
            <a:r>
              <a:rPr lang="zh-CN" altLang="en-US"/>
              <a:t>月新消费，</a:t>
            </a:r>
            <a:r>
              <a:rPr lang="en-US" altLang="zh-CN"/>
              <a:t>6</a:t>
            </a:r>
            <a:r>
              <a:rPr lang="zh-CN" altLang="en-US"/>
              <a:t>月稳定币</a:t>
            </a:r>
            <a:r>
              <a:rPr lang="en-US" altLang="zh-CN"/>
              <a:t> </a:t>
            </a:r>
            <a:r>
              <a:rPr lang="zh-CN" altLang="en-US"/>
              <a:t>数字货币，</a:t>
            </a:r>
            <a:r>
              <a:rPr lang="en-US" altLang="zh-CN"/>
              <a:t>7</a:t>
            </a:r>
            <a:r>
              <a:rPr lang="zh-CN" altLang="en-US"/>
              <a:t>月创新药，</a:t>
            </a:r>
            <a:r>
              <a:rPr lang="en-US" altLang="zh-CN"/>
              <a:t>8</a:t>
            </a:r>
            <a:r>
              <a:rPr lang="zh-CN" altLang="en-US"/>
              <a:t>月科技芯片</a:t>
            </a:r>
            <a:r>
              <a:rPr lang="en-US" altLang="zh-CN"/>
              <a:t>  </a:t>
            </a:r>
            <a:r>
              <a:rPr lang="zh-CN" altLang="en-US"/>
              <a:t>而每个月初的那几天，连续炒作的板块是容易成为当月主线的。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280" y="871220"/>
            <a:ext cx="8836025" cy="45694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96925" y="6054090"/>
            <a:ext cx="1059751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当日炒作，市场联动的主线，连续炒作，资金持续入场炒作，形成风口的机会，结构性行情的特征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190" y="953135"/>
            <a:ext cx="5297805" cy="4602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995" y="892175"/>
            <a:ext cx="301498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975" y="550545"/>
            <a:ext cx="2922905" cy="54076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23900" y="5918200"/>
            <a:ext cx="10571480" cy="64516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/>
              <a:t>固态电池连续炒作概念股：大东南，英联股份，黄金起爆：智能交易线首次上穿</a:t>
            </a:r>
            <a:r>
              <a:rPr lang="en-US" altLang="zh-CN"/>
              <a:t>+</a:t>
            </a:r>
            <a:r>
              <a:rPr lang="zh-CN" altLang="en-US"/>
              <a:t>控盘增加</a:t>
            </a:r>
            <a:r>
              <a:rPr lang="en-US" altLang="zh-CN"/>
              <a:t>+</a:t>
            </a:r>
            <a:r>
              <a:rPr lang="zh-CN" altLang="en-US"/>
              <a:t>成交量倍量</a:t>
            </a:r>
            <a:r>
              <a:rPr lang="en-US" altLang="zh-CN"/>
              <a:t>+</a:t>
            </a:r>
            <a:r>
              <a:rPr lang="zh-CN" altLang="en-US"/>
              <a:t>主力动向爆量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665" y="912495"/>
            <a:ext cx="9097010" cy="4927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39795" y="267335"/>
            <a:ext cx="5207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本周三：大东南，英联股份周五成功涨停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10383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3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4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5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6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7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8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39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365.25,&quot;left&quot;:275.6,&quot;top&quot;:116.9,&quot;width&quot;:603.6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WPS 演示</Application>
  <PresentationFormat>宽屏</PresentationFormat>
  <Paragraphs>94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1265</cp:revision>
  <dcterms:created xsi:type="dcterms:W3CDTF">2019-06-19T02:08:00Z</dcterms:created>
  <dcterms:modified xsi:type="dcterms:W3CDTF">2025-09-07T11:29:16Z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244ACA2EB60840989A6E7AD0DF89266E</vt:lpwstr>
  </property>
</Properties>
</file>