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435" r:id="rId3"/>
    <p:sldId id="586" r:id="rId4"/>
    <p:sldId id="602" r:id="rId5"/>
    <p:sldId id="623" r:id="rId6"/>
    <p:sldId id="605" r:id="rId7"/>
    <p:sldId id="624" r:id="rId8"/>
    <p:sldId id="616" r:id="rId9"/>
    <p:sldId id="625" r:id="rId10"/>
    <p:sldId id="621" r:id="rId11"/>
    <p:sldId id="626" r:id="rId12"/>
    <p:sldId id="622" r:id="rId13"/>
    <p:sldId id="617" r:id="rId14"/>
    <p:sldId id="618" r:id="rId15"/>
    <p:sldId id="272" r:id="rId16"/>
    <p:sldId id="627" r:id="rId17"/>
    <p:sldId id="628" r:id="rId18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02" userDrawn="1">
          <p15:clr>
            <a:srgbClr val="A4A3A4"/>
          </p15:clr>
        </p15:guide>
        <p15:guide id="3" pos="48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5ED1"/>
    <a:srgbClr val="B34500"/>
    <a:srgbClr val="FFBF75"/>
    <a:srgbClr val="FFD483"/>
    <a:srgbClr val="FFEFCE"/>
    <a:srgbClr val="FFD585"/>
    <a:srgbClr val="FFEFCF"/>
    <a:srgbClr val="FFEFCD"/>
    <a:srgbClr val="FFD983"/>
    <a:srgbClr val="EF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160"/>
        <p:guide pos="3802"/>
        <p:guide pos="4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gs" Target="tags/tag48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image" Target="../media/image5.png"/><Relationship Id="rId11" Type="http://schemas.openxmlformats.org/officeDocument/2006/relationships/image" Target="../media/image4.jpe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12" name="图片 11" descr="介绍页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8" name="图片 17" descr="logo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目录页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80" name="文本框 79"/>
          <p:cNvSpPr txBox="1"/>
          <p:nvPr userDrawn="1"/>
        </p:nvSpPr>
        <p:spPr>
          <a:xfrm>
            <a:off x="937260" y="2353945"/>
            <a:ext cx="2008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charset="-122"/>
                <a:ea typeface="优设标题黑" panose="00000500000000000000" charset="-122"/>
                <a:cs typeface="优设标题黑" panose="00000500000000000000" charset="-122"/>
              </a:rPr>
              <a:t>目录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charset="-122"/>
              <a:ea typeface="优设标题黑" panose="00000500000000000000" charset="-122"/>
              <a:cs typeface="优设标题黑" panose="00000500000000000000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982345" y="3213100"/>
            <a:ext cx="265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CATALOGUE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286131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3110865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336042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5" name="图片 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7" name="图片 6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657860" y="638238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39.xml"/><Relationship Id="rId4" Type="http://schemas.openxmlformats.org/officeDocument/2006/relationships/image" Target="../media/image18.png"/><Relationship Id="rId3" Type="http://schemas.openxmlformats.org/officeDocument/2006/relationships/tags" Target="../tags/tag38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5.xml"/><Relationship Id="rId1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6.xml"/><Relationship Id="rId1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4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image" Target="../media/image12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4.xml"/><Relationship Id="rId1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5.xml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5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方建伟 拷贝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趋势策略优势在哪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10244" name="TextBox 1"/>
          <p:cNvSpPr txBox="1"/>
          <p:nvPr>
            <p:custDataLst>
              <p:tags r:id="rId1"/>
            </p:custDataLst>
          </p:nvPr>
        </p:nvSpPr>
        <p:spPr>
          <a:xfrm>
            <a:off x="348615" y="1003300"/>
            <a:ext cx="10832465" cy="4800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以上图为例：</a:t>
            </a:r>
            <a:endParaRPr 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、盈利的有多少笔（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），亏损的有多少笔（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）：胜率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= 3/(3+4)=42.8%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、所有盈利总数额为（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260%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），所有亏损总数额为（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-9.8%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）：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盈亏比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= (260%/3)  /  (9.8%/4) = 35:1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注：以上样本不够多，仅作为理解两个关键数据教学用，样本越多，就越能找到有效方案。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772160"/>
            <a:ext cx="1929130" cy="552323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925" y="772160"/>
            <a:ext cx="2971800" cy="409575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10244" name="TextBox 1"/>
          <p:cNvSpPr txBox="1"/>
          <p:nvPr>
            <p:custDataLst>
              <p:tags r:id="rId3"/>
            </p:custDataLst>
          </p:nvPr>
        </p:nvSpPr>
        <p:spPr>
          <a:xfrm>
            <a:off x="5690870" y="736600"/>
            <a:ext cx="2958465" cy="51695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、代码：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、校验：就是盘中出现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点，但是收盘后不是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点了，次日只要相应时间内开盘不是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点则卖出。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委托档位：个股可以考虑买卖三档。档位代表成交优先级。档位越高，成交概率大一些。</a:t>
            </a:r>
            <a:endParaRPr 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25800" y="1022350"/>
            <a:ext cx="487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Calibri" panose="020F0502020204030204" charset="0"/>
              </a:rPr>
              <a:t>①</a:t>
            </a:r>
            <a:endParaRPr lang="zh-CN" altLang="en-US" sz="2400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43680" y="2870200"/>
            <a:ext cx="487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Calibri" panose="020F0502020204030204" charset="0"/>
              </a:rPr>
              <a:t>②</a:t>
            </a:r>
            <a:endParaRPr lang="zh-CN" altLang="en-US" sz="2400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07535" y="3874770"/>
            <a:ext cx="487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Calibri" panose="020F0502020204030204" charset="0"/>
              </a:rPr>
              <a:t>③</a:t>
            </a:r>
            <a:endParaRPr lang="zh-CN" altLang="en-US" sz="2400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74910" y="5213985"/>
            <a:ext cx="487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④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0005" y="772160"/>
            <a:ext cx="2981325" cy="516255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11" name="文本框 10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慧眼</a:t>
            </a:r>
            <a:r>
              <a:rPr lang="en-US" altLang="zh-CN" sz="2800" b="1">
                <a:solidFill>
                  <a:schemeClr val="bg1"/>
                </a:solidFill>
              </a:rPr>
              <a:t>K</a:t>
            </a:r>
            <a:r>
              <a:rPr lang="zh-CN" altLang="en-US" sz="2800" b="1">
                <a:solidFill>
                  <a:schemeClr val="bg1"/>
                </a:solidFill>
              </a:rPr>
              <a:t>线条件单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短线策略的优势在哪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940" y="970280"/>
            <a:ext cx="6286500" cy="457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9260" y="970280"/>
            <a:ext cx="5169535" cy="4852035"/>
          </a:xfrm>
          <a:prstGeom prst="rect">
            <a:avLst/>
          </a:prstGeom>
        </p:spPr>
      </p:pic>
      <p:sp>
        <p:nvSpPr>
          <p:cNvPr id="10244" name="TextBox 1"/>
          <p:cNvSpPr txBox="1"/>
          <p:nvPr>
            <p:custDataLst>
              <p:tags r:id="rId3"/>
            </p:custDataLst>
          </p:nvPr>
        </p:nvSpPr>
        <p:spPr>
          <a:xfrm>
            <a:off x="154940" y="5854065"/>
            <a:ext cx="11694795" cy="521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以上为特定条件、特定时间区间下的历史模拟业绩表现，不代表普遍现象，历史涨幅不预示其未来表现，过往收益亦不代表未来收益承诺。</a:t>
            </a: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市场有风险，投资需谨慎！</a:t>
            </a: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浮仓策略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635" y="861695"/>
            <a:ext cx="6286500" cy="4572000"/>
          </a:xfrm>
          <a:prstGeom prst="rect">
            <a:avLst/>
          </a:prstGeom>
        </p:spPr>
      </p:pic>
      <p:sp>
        <p:nvSpPr>
          <p:cNvPr id="10244" name="TextBox 1"/>
          <p:cNvSpPr txBox="1"/>
          <p:nvPr>
            <p:custDataLst>
              <p:tags r:id="rId2"/>
            </p:custDataLst>
          </p:nvPr>
        </p:nvSpPr>
        <p:spPr>
          <a:xfrm>
            <a:off x="154940" y="5854065"/>
            <a:ext cx="11694795" cy="521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以上为特定条件、特定时间区间下的历史模拟业绩表现，不代表普遍现象，历史涨幅不预示其未来表现，过往收益亦不代表未来收益承诺。</a:t>
            </a: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市场有风险，投资需谨慎！</a:t>
            </a: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1"/>
          <p:cNvSpPr txBox="1"/>
          <p:nvPr>
            <p:custDataLst>
              <p:tags r:id="rId3"/>
            </p:custDataLst>
          </p:nvPr>
        </p:nvSpPr>
        <p:spPr>
          <a:xfrm>
            <a:off x="6925945" y="861695"/>
            <a:ext cx="4747895" cy="3322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有效的交易系统，一定是有相应的标准。</a:t>
            </a:r>
            <a:endParaRPr 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买入之前，就已经定好了卖出的规则。</a:t>
            </a:r>
            <a:endParaRPr 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止损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-6%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15%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止盈，盈亏比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=2.5:1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短线的方法，就要想办法提高胜率。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" name="图片 34" descr="组 2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1890395"/>
            <a:ext cx="6927850" cy="714375"/>
          </a:xfrm>
          <a:prstGeom prst="rect">
            <a:avLst/>
          </a:prstGeom>
        </p:spPr>
      </p:pic>
      <p:pic>
        <p:nvPicPr>
          <p:cNvPr id="36" name="图片 35" descr="组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64000" y="2774950"/>
            <a:ext cx="6927850" cy="714375"/>
          </a:xfrm>
          <a:prstGeom prst="rect">
            <a:avLst/>
          </a:prstGeom>
        </p:spPr>
      </p:pic>
      <p:pic>
        <p:nvPicPr>
          <p:cNvPr id="37" name="图片 36" descr="组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3659505"/>
            <a:ext cx="6927850" cy="7143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932680" y="167322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行情分析</a:t>
            </a:r>
            <a:endParaRPr lang="en-US" altLang="zh-CN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4140200" y="159004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0 1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140200" y="335661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0 3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140200" y="247332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0 2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4932680" y="255651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风险与风格</a:t>
            </a:r>
            <a:endParaRPr lang="zh-CN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4932680" y="343979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趋势与短线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市场行情分析（</a:t>
            </a:r>
            <a:r>
              <a:rPr lang="en-US" altLang="zh-CN" sz="2800" b="1">
                <a:solidFill>
                  <a:schemeClr val="bg1"/>
                </a:solidFill>
              </a:rPr>
              <a:t>9</a:t>
            </a:r>
            <a:r>
              <a:rPr lang="en-US" altLang="zh-CN" sz="2800" b="1">
                <a:solidFill>
                  <a:schemeClr val="bg1"/>
                </a:solidFill>
              </a:rPr>
              <a:t>-1</a:t>
            </a:r>
            <a:r>
              <a:rPr lang="zh-CN" altLang="en-US" sz="2800" b="1">
                <a:solidFill>
                  <a:schemeClr val="bg1"/>
                </a:solidFill>
              </a:rPr>
              <a:t>）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259955" y="753110"/>
            <a:ext cx="4625340" cy="55321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1</a:t>
            </a:r>
            <a:r>
              <a:rPr lang="zh-CN" altLang="en-US"/>
              <a:t>、</a:t>
            </a:r>
            <a:r>
              <a:rPr lang="zh-CN"/>
              <a:t>当下处于</a:t>
            </a:r>
            <a:r>
              <a:rPr lang="en-US" altLang="zh-CN"/>
              <a:t>S</a:t>
            </a:r>
            <a:r>
              <a:rPr lang="zh-CN" altLang="en-US"/>
              <a:t>点区域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、平均股价正式回到牛线之内</a:t>
            </a:r>
            <a:endParaRPr lang="zh-CN" altLang="en-US"/>
          </a:p>
          <a:p>
            <a:r>
              <a:rPr lang="en-US" altLang="zh-CN"/>
              <a:t>3</a:t>
            </a:r>
            <a:r>
              <a:rPr lang="zh-CN" altLang="en-US"/>
              <a:t>、捕捞季节死叉，短期技术整理</a:t>
            </a:r>
            <a:endParaRPr lang="zh-CN" altLang="en-US"/>
          </a:p>
          <a:p>
            <a:r>
              <a:rPr lang="en-US" altLang="zh-CN"/>
              <a:t>4</a:t>
            </a:r>
            <a:r>
              <a:rPr lang="zh-CN" altLang="en-US"/>
              <a:t>、流动资金翻绿，但翻红也不难</a:t>
            </a:r>
            <a:endParaRPr lang="zh-CN" altLang="en-US"/>
          </a:p>
          <a:p>
            <a:endParaRPr lang="zh-CN" altLang="en-US"/>
          </a:p>
          <a:p>
            <a:endParaRPr lang="zh-CN"/>
          </a:p>
          <a:p>
            <a:r>
              <a:rPr lang="zh-CN" b="1">
                <a:solidFill>
                  <a:srgbClr val="FF0000"/>
                </a:solidFill>
              </a:rPr>
              <a:t>观点：</a:t>
            </a:r>
            <a:r>
              <a:rPr lang="en-US" altLang="zh-CN" b="1">
                <a:solidFill>
                  <a:srgbClr val="FF0000"/>
                </a:solidFill>
              </a:rPr>
              <a:t>7</a:t>
            </a:r>
            <a:r>
              <a:rPr lang="zh-CN" altLang="en-US" b="1">
                <a:solidFill>
                  <a:srgbClr val="FF0000"/>
                </a:solidFill>
              </a:rPr>
              <a:t>月的杀跌，正式结束了前面的行情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；</a:t>
            </a:r>
            <a:r>
              <a:rPr lang="en-US" altLang="zh-CN" b="1">
                <a:solidFill>
                  <a:srgbClr val="FF0000"/>
                </a:solidFill>
              </a:rPr>
              <a:t>8</a:t>
            </a:r>
            <a:r>
              <a:rPr lang="zh-CN" altLang="en-US" b="1">
                <a:solidFill>
                  <a:srgbClr val="FF0000"/>
                </a:solidFill>
              </a:rPr>
              <a:t>月上半月的反弹更多是针对</a:t>
            </a:r>
            <a:r>
              <a:rPr lang="en-US" altLang="zh-CN" b="1">
                <a:solidFill>
                  <a:srgbClr val="FF0000"/>
                </a:solidFill>
              </a:rPr>
              <a:t>7</a:t>
            </a:r>
            <a:r>
              <a:rPr lang="zh-CN" altLang="en-US" b="1">
                <a:solidFill>
                  <a:srgbClr val="FF0000"/>
                </a:solidFill>
              </a:rPr>
              <a:t>月的非理性杀跌，</a:t>
            </a:r>
            <a:r>
              <a:rPr lang="en-US" altLang="zh-CN" b="1">
                <a:solidFill>
                  <a:srgbClr val="FF0000"/>
                </a:solidFill>
              </a:rPr>
              <a:t>8</a:t>
            </a:r>
            <a:r>
              <a:rPr lang="zh-CN" altLang="en-US" b="1">
                <a:solidFill>
                  <a:srgbClr val="FF0000"/>
                </a:solidFill>
              </a:rPr>
              <a:t>月下半月整体在一个区间震荡整理；整理到现在，市场已经回归正常。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结合流动资金可以随时翻红，那么下一轮金叉极有可能就是一个</a:t>
            </a:r>
            <a:r>
              <a:rPr lang="en-US" altLang="zh-CN" b="1">
                <a:solidFill>
                  <a:srgbClr val="FF0000"/>
                </a:solidFill>
              </a:rPr>
              <a:t>B+</a:t>
            </a:r>
            <a:r>
              <a:rPr lang="zh-CN" altLang="en-US" b="1">
                <a:solidFill>
                  <a:srgbClr val="FF0000"/>
                </a:solidFill>
              </a:rPr>
              <a:t>红的行情。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策略：选好个股，做好准备。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endParaRPr lang="zh-CN" altLang="en-US"/>
          </a:p>
          <a:p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endParaRPr 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480" y="808355"/>
            <a:ext cx="6644640" cy="547687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市场行情分析（</a:t>
            </a:r>
            <a:r>
              <a:rPr lang="en-US" altLang="zh-CN" sz="2800" b="1">
                <a:solidFill>
                  <a:schemeClr val="bg1"/>
                </a:solidFill>
              </a:rPr>
              <a:t>9</a:t>
            </a:r>
            <a:r>
              <a:rPr lang="en-US" altLang="zh-CN" sz="2800" b="1">
                <a:solidFill>
                  <a:schemeClr val="bg1"/>
                </a:solidFill>
              </a:rPr>
              <a:t>-8</a:t>
            </a:r>
            <a:r>
              <a:rPr lang="zh-CN" altLang="en-US" sz="2800" b="1">
                <a:solidFill>
                  <a:schemeClr val="bg1"/>
                </a:solidFill>
              </a:rPr>
              <a:t>）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259955" y="753110"/>
            <a:ext cx="4625340" cy="55321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1</a:t>
            </a:r>
            <a:r>
              <a:rPr lang="zh-CN" altLang="en-US"/>
              <a:t>、</a:t>
            </a:r>
            <a:r>
              <a:rPr lang="zh-CN"/>
              <a:t>当下处于</a:t>
            </a:r>
            <a:r>
              <a:rPr lang="en-US" altLang="zh-CN"/>
              <a:t>S</a:t>
            </a:r>
            <a:r>
              <a:rPr lang="zh-CN" altLang="en-US"/>
              <a:t>点区域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、平均股价正式回到牛线之内</a:t>
            </a:r>
            <a:endParaRPr lang="zh-CN" altLang="en-US"/>
          </a:p>
          <a:p>
            <a:r>
              <a:rPr lang="en-US" altLang="zh-CN"/>
              <a:t>3</a:t>
            </a:r>
            <a:r>
              <a:rPr lang="zh-CN" altLang="en-US"/>
              <a:t>、捕捞季节金叉，短期技术反弹</a:t>
            </a:r>
            <a:endParaRPr lang="zh-CN" altLang="en-US"/>
          </a:p>
          <a:p>
            <a:r>
              <a:rPr lang="en-US" altLang="zh-CN"/>
              <a:t>4</a:t>
            </a:r>
            <a:r>
              <a:rPr lang="zh-CN" altLang="en-US"/>
              <a:t>、流动资金翻绿，但翻红也不难</a:t>
            </a:r>
            <a:endParaRPr lang="zh-CN" altLang="en-US"/>
          </a:p>
          <a:p>
            <a:endParaRPr lang="zh-CN" altLang="en-US"/>
          </a:p>
          <a:p>
            <a:endParaRPr lang="zh-CN"/>
          </a:p>
          <a:p>
            <a:r>
              <a:rPr lang="zh-CN" b="1">
                <a:solidFill>
                  <a:srgbClr val="FF0000"/>
                </a:solidFill>
              </a:rPr>
              <a:t>观点：明天将会是决定性的一天。向上突破需要量能的支持，则有望走出</a:t>
            </a:r>
            <a:r>
              <a:rPr lang="en-US" altLang="zh-CN" b="1">
                <a:solidFill>
                  <a:srgbClr val="FF0000"/>
                </a:solidFill>
              </a:rPr>
              <a:t>B+</a:t>
            </a:r>
            <a:r>
              <a:rPr lang="zh-CN" altLang="en-US" b="1">
                <a:solidFill>
                  <a:srgbClr val="FF0000"/>
                </a:solidFill>
              </a:rPr>
              <a:t>红行情；如若无法突破，仍然是</a:t>
            </a:r>
            <a:r>
              <a:rPr lang="en-US" altLang="zh-CN" b="1">
                <a:solidFill>
                  <a:srgbClr val="FF0000"/>
                </a:solidFill>
              </a:rPr>
              <a:t>S+</a:t>
            </a:r>
            <a:r>
              <a:rPr lang="zh-CN" altLang="en-US" b="1">
                <a:solidFill>
                  <a:srgbClr val="FF0000"/>
                </a:solidFill>
              </a:rPr>
              <a:t>绿，则标志本次短线结束，继续等待下一轮死叉的调整。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策略：红则持，绿则出。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endParaRPr lang="zh-CN" altLang="en-US"/>
          </a:p>
          <a:p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endParaRPr lang="zh-CN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210" y="816610"/>
            <a:ext cx="6965315" cy="45427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Box 1"/>
          <p:cNvSpPr txBox="1"/>
          <p:nvPr>
            <p:custDataLst>
              <p:tags r:id="rId1"/>
            </p:custDataLst>
          </p:nvPr>
        </p:nvSpPr>
        <p:spPr>
          <a:xfrm>
            <a:off x="1484630" y="1758315"/>
            <a:ext cx="10123170" cy="230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如果没有一个交易规则，没有一个可视化的标准，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那么你怎么知道你的每一笔交易是对还是错呢？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是否：赚钱就是对的？亏钱就是错的？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风险测试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348615" y="941070"/>
            <a:ext cx="11402695" cy="10706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 sz="3200" b="1" strike="sngStrik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3200" b="1" strike="sngStrik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、保守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3200" b="1" strike="sngStrik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3200" b="1" strike="sngStrik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、稳健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C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、平衡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D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、进取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E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、激进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44" name="TextBox 1"/>
          <p:cNvSpPr txBox="1"/>
          <p:nvPr>
            <p:custDataLst>
              <p:tags r:id="rId2"/>
            </p:custDataLst>
          </p:nvPr>
        </p:nvSpPr>
        <p:spPr>
          <a:xfrm>
            <a:off x="348615" y="2011680"/>
            <a:ext cx="10832465" cy="3322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一、考虑两个因素：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、能接受的最大回撤：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、心理期望收益：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1.5m~3m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二、考虑两个数据：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、胜率：例如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50%-60%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、盈亏比：合适比值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3:1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altLang="zh-CN" sz="2800" b="1">
                <a:solidFill>
                  <a:schemeClr val="bg1"/>
                </a:solidFill>
              </a:rPr>
              <a:t>B+</a:t>
            </a:r>
            <a:r>
              <a:rPr lang="zh-CN" altLang="en-US" sz="2800" b="1">
                <a:solidFill>
                  <a:schemeClr val="bg1"/>
                </a:solidFill>
              </a:rPr>
              <a:t>红</a:t>
            </a:r>
            <a:r>
              <a:rPr lang="zh-CN" sz="2800" b="1">
                <a:solidFill>
                  <a:schemeClr val="bg1"/>
                </a:solidFill>
              </a:rPr>
              <a:t>行情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10244" name="TextBox 1"/>
          <p:cNvSpPr txBox="1"/>
          <p:nvPr>
            <p:custDataLst>
              <p:tags r:id="rId1"/>
            </p:custDataLst>
          </p:nvPr>
        </p:nvSpPr>
        <p:spPr>
          <a:xfrm>
            <a:off x="287020" y="736600"/>
            <a:ext cx="10832465" cy="3784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、趋势策略为主：底仓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浮仓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）底仓：就是从个股突破开始，买入一直持有到破位为止，意在拿大波段。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注：并非拿就一定可以赚大，而是只有拿才有机会赚大。（让利润奔跑）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）浮仓：结果短期波动，做短差。对于个股上下震荡大的时候，可以增厚收益。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注：不要去盯买入与卖出的价格位置，你专注的是买入到卖出，而不是卖出到买入。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问：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元买只鸡，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元卖出去；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元买回来了，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元又卖出去。请问赚多少钱？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盈亏比更实际</a:t>
            </a:r>
            <a:endParaRPr lang="en-US" altLang="zh-CN" sz="2800" b="1">
              <a:solidFill>
                <a:schemeClr val="bg1"/>
              </a:solidFill>
            </a:endParaRPr>
          </a:p>
        </p:txBody>
      </p:sp>
      <p:sp>
        <p:nvSpPr>
          <p:cNvPr id="10244" name="TextBox 1"/>
          <p:cNvSpPr txBox="1"/>
          <p:nvPr>
            <p:custDataLst>
              <p:tags r:id="rId1"/>
            </p:custDataLst>
          </p:nvPr>
        </p:nvSpPr>
        <p:spPr>
          <a:xfrm>
            <a:off x="348615" y="1003300"/>
            <a:ext cx="10832465" cy="35744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、可以统计自己过往已经操作过的结果：已获利了结的个股的盈亏情况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、盈利的有多少笔（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），亏损的有多少笔（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）：胜率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= m/(m+n)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、所有盈利总数额为（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），所有亏损总数额为（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）：盈亏比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= (X/m) / (Y/n)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7165" y="709930"/>
            <a:ext cx="9641205" cy="56013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底仓</a:t>
            </a:r>
            <a:r>
              <a:rPr lang="en-US" altLang="zh-CN" sz="2800" b="1">
                <a:solidFill>
                  <a:schemeClr val="bg1"/>
                </a:solidFill>
              </a:rPr>
              <a:t>=BS</a:t>
            </a:r>
            <a:endParaRPr lang="en-US" altLang="zh-CN" sz="2800" b="1">
              <a:solidFill>
                <a:schemeClr val="bg1"/>
              </a:solidFill>
            </a:endParaRPr>
          </a:p>
        </p:txBody>
      </p:sp>
      <p:sp>
        <p:nvSpPr>
          <p:cNvPr id="3" name="圆角矩形标注 2"/>
          <p:cNvSpPr/>
          <p:nvPr/>
        </p:nvSpPr>
        <p:spPr>
          <a:xfrm>
            <a:off x="1447165" y="4290060"/>
            <a:ext cx="1001395" cy="390525"/>
          </a:xfrm>
          <a:prstGeom prst="wedgeRoundRectCallout">
            <a:avLst>
              <a:gd name="adj1" fmla="val -6686"/>
              <a:gd name="adj2" fmla="val 88048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-2.49%</a:t>
            </a:r>
            <a:endParaRPr lang="en-US" altLang="zh-CN"/>
          </a:p>
        </p:txBody>
      </p:sp>
      <p:sp>
        <p:nvSpPr>
          <p:cNvPr id="4" name="圆角矩形标注 3"/>
          <p:cNvSpPr/>
          <p:nvPr/>
        </p:nvSpPr>
        <p:spPr>
          <a:xfrm>
            <a:off x="1877060" y="5752465"/>
            <a:ext cx="1007745" cy="390525"/>
          </a:xfrm>
          <a:prstGeom prst="wedgeRoundRectCallout">
            <a:avLst>
              <a:gd name="adj1" fmla="val 18313"/>
              <a:gd name="adj2" fmla="val -95691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-3.71%</a:t>
            </a:r>
            <a:endParaRPr lang="en-US" altLang="zh-CN"/>
          </a:p>
        </p:txBody>
      </p:sp>
      <p:sp>
        <p:nvSpPr>
          <p:cNvPr id="6" name="圆角矩形标注 5"/>
          <p:cNvSpPr/>
          <p:nvPr/>
        </p:nvSpPr>
        <p:spPr>
          <a:xfrm>
            <a:off x="2767330" y="4208780"/>
            <a:ext cx="953135" cy="390525"/>
          </a:xfrm>
          <a:prstGeom prst="wedgeRoundRectCallout">
            <a:avLst>
              <a:gd name="adj1" fmla="val -6686"/>
              <a:gd name="adj2" fmla="val 88048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-0.63%</a:t>
            </a:r>
            <a:endParaRPr lang="en-US" altLang="zh-CN"/>
          </a:p>
        </p:txBody>
      </p:sp>
      <p:sp>
        <p:nvSpPr>
          <p:cNvPr id="7" name="圆角矩形标注 6"/>
          <p:cNvSpPr/>
          <p:nvPr/>
        </p:nvSpPr>
        <p:spPr>
          <a:xfrm>
            <a:off x="3185160" y="5752465"/>
            <a:ext cx="989330" cy="390525"/>
          </a:xfrm>
          <a:prstGeom prst="wedgeRoundRectCallout">
            <a:avLst>
              <a:gd name="adj1" fmla="val 18313"/>
              <a:gd name="adj2" fmla="val -95691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-2.96%</a:t>
            </a:r>
            <a:endParaRPr lang="en-US" altLang="zh-CN"/>
          </a:p>
        </p:txBody>
      </p:sp>
      <p:sp>
        <p:nvSpPr>
          <p:cNvPr id="8" name="圆角矩形标注 7"/>
          <p:cNvSpPr/>
          <p:nvPr/>
        </p:nvSpPr>
        <p:spPr>
          <a:xfrm>
            <a:off x="4438650" y="4408170"/>
            <a:ext cx="998220" cy="390525"/>
          </a:xfrm>
          <a:prstGeom prst="wedgeRoundRectCallout">
            <a:avLst>
              <a:gd name="adj1" fmla="val -6686"/>
              <a:gd name="adj2" fmla="val 88048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5.68%</a:t>
            </a:r>
            <a:endParaRPr lang="en-US" altLang="zh-CN"/>
          </a:p>
        </p:txBody>
      </p:sp>
      <p:sp>
        <p:nvSpPr>
          <p:cNvPr id="9" name="圆角矩形标注 8"/>
          <p:cNvSpPr/>
          <p:nvPr/>
        </p:nvSpPr>
        <p:spPr>
          <a:xfrm>
            <a:off x="6096000" y="2700655"/>
            <a:ext cx="1298575" cy="626745"/>
          </a:xfrm>
          <a:prstGeom prst="wedgeRoundRectCallout">
            <a:avLst>
              <a:gd name="adj1" fmla="val 67457"/>
              <a:gd name="adj2" fmla="val 92451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248.3%</a:t>
            </a:r>
            <a:endParaRPr lang="en-US" altLang="zh-CN"/>
          </a:p>
        </p:txBody>
      </p:sp>
      <p:sp>
        <p:nvSpPr>
          <p:cNvPr id="10" name="圆角矩形标注 9"/>
          <p:cNvSpPr/>
          <p:nvPr/>
        </p:nvSpPr>
        <p:spPr>
          <a:xfrm>
            <a:off x="8470900" y="1020445"/>
            <a:ext cx="1035685" cy="390525"/>
          </a:xfrm>
          <a:prstGeom prst="wedgeRoundRectCallout">
            <a:avLst>
              <a:gd name="adj1" fmla="val 59574"/>
              <a:gd name="adj2" fmla="val 104308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6.32%</a:t>
            </a:r>
            <a:endParaRPr lang="en-US" altLang="zh-CN"/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4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5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6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7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8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9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1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2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PP_MARK_KEY" val="257877f6-fe8c-4c47-ab4c-274c99a6a791"/>
  <p:tag name="COMMONDATA" val="eyJoZGlkIjoiOWFhYzUwZWNmOTk3M2Y1MTI5MjBiOWM4Y2UyNjJjNzUifQ=="/>
  <p:tag name="commondata" val="eyJoZGlkIjoiNjIxZDM2NzczYzIxNjM3NjQ4OTA5MWY3NTZjMjQ0NWEifQ=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1398</Words>
  <Application>WPS 演示</Application>
  <PresentationFormat>宽屏</PresentationFormat>
  <Paragraphs>145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Wingdings</vt:lpstr>
      <vt:lpstr>优设标题黑</vt:lpstr>
      <vt:lpstr>黑体</vt:lpstr>
      <vt:lpstr>微软雅黑 Light</vt:lpstr>
      <vt:lpstr>思源黑体 CN Normal</vt:lpstr>
      <vt:lpstr>思源黑体 CN Light</vt:lpstr>
      <vt:lpstr>思源黑体 CN Bold</vt:lpstr>
      <vt:lpstr>思源黑体 CN Regular</vt:lpstr>
      <vt:lpstr>Impact</vt:lpstr>
      <vt:lpstr>Calibri</vt:lpstr>
      <vt:lpstr>Arial Unicode MS</vt:lpstr>
      <vt:lpstr>优设标题黑</vt:lpstr>
      <vt:lpstr>文道标题黑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WPS_1225880857</cp:lastModifiedBy>
  <cp:revision>767</cp:revision>
  <dcterms:created xsi:type="dcterms:W3CDTF">2019-06-19T02:08:00Z</dcterms:created>
  <dcterms:modified xsi:type="dcterms:W3CDTF">2026-09-08T08:33:21Z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59BC3DF784374FFE9248BDD012039189_13</vt:lpwstr>
  </property>
</Properties>
</file>