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938" r:id="rId3"/>
    <p:sldId id="602" r:id="rId4"/>
    <p:sldId id="603" r:id="rId5"/>
    <p:sldId id="1844" r:id="rId6"/>
    <p:sldId id="1961" r:id="rId8"/>
    <p:sldId id="1989" r:id="rId9"/>
    <p:sldId id="607" r:id="rId10"/>
    <p:sldId id="2001" r:id="rId11"/>
    <p:sldId id="2008" r:id="rId12"/>
    <p:sldId id="2004" r:id="rId13"/>
    <p:sldId id="2000" r:id="rId14"/>
    <p:sldId id="2003" r:id="rId15"/>
    <p:sldId id="2005" r:id="rId16"/>
    <p:sldId id="2009" r:id="rId17"/>
    <p:sldId id="2002" r:id="rId18"/>
    <p:sldId id="1999" r:id="rId19"/>
    <p:sldId id="1747" r:id="rId20"/>
    <p:sldId id="1982" r:id="rId21"/>
    <p:sldId id="1616" r:id="rId22"/>
    <p:sldId id="1948" r:id="rId23"/>
    <p:sldId id="2010" r:id="rId24"/>
    <p:sldId id="2011" r:id="rId25"/>
    <p:sldId id="614" r:id="rId26"/>
    <p:sldId id="615" r:id="rId27"/>
    <p:sldId id="635" r:id="rId28"/>
    <p:sldId id="616" r:id="rId29"/>
    <p:sldId id="1991" r:id="rId30"/>
  </p:sldIdLst>
  <p:sldSz cx="12192000" cy="6858000"/>
  <p:notesSz cx="6858000" cy="9144000"/>
  <p:custDataLst>
    <p:tags r:id="rId3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6" userDrawn="1">
          <p15:clr>
            <a:srgbClr val="A4A3A4"/>
          </p15:clr>
        </p15:guide>
        <p15:guide id="2" pos="3883" userDrawn="1">
          <p15:clr>
            <a:srgbClr val="A4A3A4"/>
          </p15:clr>
        </p15:guide>
        <p15:guide id="3" pos="49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2" clrIdx="1"/>
  <p:cmAuthor id="3" name="PP" initials="P" lastIdx="1" clrIdx="2"/>
  <p:cmAuthor id="252404380" name="周伟杰" initials="周" lastIdx="1" clrIdx="3"/>
  <p:cmAuthor id="0" name="Mia Vida Villanueva" initials="MVV" lastIdx="1" clrIdx="0"/>
  <p:cmAuthor id="7" name="1206988966@qq.com" initials="1" lastIdx="1" clrIdx="2"/>
  <p:cmAuthor id="8" name="姜伟光" initials="姜" lastIdx="1" clrIdx="0"/>
  <p:cmAuthor id="6" name="ming qiu" initials="m" lastIdx="17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4500"/>
    <a:srgbClr val="FFBF75"/>
    <a:srgbClr val="FFD483"/>
    <a:srgbClr val="FFEFCE"/>
    <a:srgbClr val="FFD585"/>
    <a:srgbClr val="FFEFCF"/>
    <a:srgbClr val="FFEFCD"/>
    <a:srgbClr val="FFD983"/>
    <a:srgbClr val="EFDDFF"/>
    <a:srgbClr val="C166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9901" autoAdjust="0"/>
    <p:restoredTop sz="99761" autoAdjust="0"/>
  </p:normalViewPr>
  <p:slideViewPr>
    <p:cSldViewPr snapToGrid="0" showGuides="1">
      <p:cViewPr varScale="1">
        <p:scale>
          <a:sx n="111" d="100"/>
          <a:sy n="111" d="100"/>
        </p:scale>
        <p:origin x="882" y="102"/>
      </p:cViewPr>
      <p:guideLst>
        <p:guide orient="horz" pos="2226"/>
        <p:guide pos="3883"/>
        <p:guide pos="496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5" Type="http://schemas.openxmlformats.org/officeDocument/2006/relationships/tags" Target="tags/tag81.xml"/><Relationship Id="rId34" Type="http://schemas.openxmlformats.org/officeDocument/2006/relationships/commentAuthors" Target="commentAuthors.xml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image" Target="../media/image1.png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0" Type="http://schemas.openxmlformats.org/officeDocument/2006/relationships/tags" Target="../tags/tag15.xml"/><Relationship Id="rId2" Type="http://schemas.openxmlformats.org/officeDocument/2006/relationships/tags" Target="../tags/tag1.xml"/><Relationship Id="rId19" Type="http://schemas.openxmlformats.org/officeDocument/2006/relationships/tags" Target="../tags/tag14.xml"/><Relationship Id="rId18" Type="http://schemas.openxmlformats.org/officeDocument/2006/relationships/tags" Target="../tags/tag13.xml"/><Relationship Id="rId17" Type="http://schemas.openxmlformats.org/officeDocument/2006/relationships/tags" Target="../tags/tag12.xml"/><Relationship Id="rId16" Type="http://schemas.openxmlformats.org/officeDocument/2006/relationships/tags" Target="../tags/tag11.xml"/><Relationship Id="rId15" Type="http://schemas.openxmlformats.org/officeDocument/2006/relationships/tags" Target="../tags/tag10.xml"/><Relationship Id="rId14" Type="http://schemas.openxmlformats.org/officeDocument/2006/relationships/tags" Target="../tags/tag9.xml"/><Relationship Id="rId13" Type="http://schemas.openxmlformats.org/officeDocument/2006/relationships/tags" Target="../tags/tag8.xml"/><Relationship Id="rId12" Type="http://schemas.openxmlformats.org/officeDocument/2006/relationships/tags" Target="../tags/tag7.xml"/><Relationship Id="rId11" Type="http://schemas.openxmlformats.org/officeDocument/2006/relationships/image" Target="../media/image4.png"/><Relationship Id="rId10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image" Target="../media/image2.png"/><Relationship Id="rId7" Type="http://schemas.openxmlformats.org/officeDocument/2006/relationships/image" Target="../media/image5.png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.png"/><Relationship Id="rId8" Type="http://schemas.openxmlformats.org/officeDocument/2006/relationships/image" Target="../media/image2.png"/><Relationship Id="rId7" Type="http://schemas.openxmlformats.org/officeDocument/2006/relationships/image" Target="../media/image7.png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tags" Target="../tags/tag31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1" Type="http://schemas.openxmlformats.org/officeDocument/2006/relationships/image" Target="../media/image3.png"/><Relationship Id="rId10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7" Type="http://schemas.openxmlformats.org/officeDocument/2006/relationships/image" Target="../media/image2.png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4" name="图片 3" descr="PPT封面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经传logo白色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74650" y="289560"/>
            <a:ext cx="1797685" cy="405765"/>
          </a:xfrm>
          <a:prstGeom prst="rect">
            <a:avLst/>
          </a:prstGeom>
        </p:spPr>
      </p:pic>
      <p:pic>
        <p:nvPicPr>
          <p:cNvPr id="5" name="图片 4" descr="龙头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2871470" y="4571365"/>
            <a:ext cx="6231255" cy="46164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2723515" y="4541520"/>
            <a:ext cx="67983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5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月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4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日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-5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月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31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日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每周日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-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周四晚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20:15</a:t>
            </a:r>
            <a:endParaRPr lang="en-US" altLang="zh-CN" sz="2800">
              <a:solidFill>
                <a:srgbClr val="B34500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</a:endParaRPr>
          </a:p>
        </p:txBody>
      </p:sp>
      <p:grpSp>
        <p:nvGrpSpPr>
          <p:cNvPr id="23" name="组合 22"/>
          <p:cNvGrpSpPr/>
          <p:nvPr userDrawn="1"/>
        </p:nvGrpSpPr>
        <p:grpSpPr>
          <a:xfrm>
            <a:off x="1905" y="1270"/>
            <a:ext cx="12192000" cy="6858000"/>
            <a:chOff x="200" y="200"/>
            <a:chExt cx="19200" cy="10800"/>
          </a:xfrm>
        </p:grpSpPr>
        <p:sp>
          <p:nvSpPr>
            <p:cNvPr id="10" name="标题 1"/>
            <p:cNvSpPr>
              <a:spLocks noGrp="1"/>
            </p:cNvSpPr>
            <p:nvPr userDrawn="1">
              <p:custDataLst>
                <p:tags r:id="rId12"/>
              </p:custDataLst>
            </p:nvPr>
          </p:nvSpPr>
          <p:spPr>
            <a:xfrm>
              <a:off x="2088" y="1640"/>
              <a:ext cx="15432" cy="4048"/>
            </a:xfrm>
            <a:prstGeom prst="rect">
              <a:avLst/>
            </a:prstGeom>
          </p:spPr>
          <p:txBody>
            <a:bodyPr vert="horz" lIns="90000" tIns="46800" rIns="90000" bIns="46800" rtlCol="0" anchor="b" anchorCtr="0">
              <a:normAutofit/>
            </a:bodyPr>
            <a:lstStyle>
              <a:lvl1pPr algn="ctr">
                <a:defRPr sz="6000"/>
              </a:lvl1pPr>
            </a:lstStyle>
            <a:p>
              <a:r>
                <a:rPr lang="zh-CN" altLang="en-US" dirty="0"/>
                <a:t>单击此处编辑标题</a:t>
              </a:r>
              <a:endParaRPr lang="zh-CN" altLang="en-US" dirty="0"/>
            </a:p>
          </p:txBody>
        </p:sp>
        <p:sp>
          <p:nvSpPr>
            <p:cNvPr id="11" name="副标题 2"/>
            <p:cNvSpPr>
              <a:spLocks noGrp="1"/>
            </p:cNvSpPr>
            <p:nvPr userDrawn="1">
              <p:custDataLst>
                <p:tags r:id="rId13"/>
              </p:custDataLst>
            </p:nvPr>
          </p:nvSpPr>
          <p:spPr>
            <a:xfrm>
              <a:off x="2088" y="5807"/>
              <a:ext cx="15432" cy="2319"/>
            </a:xfrm>
            <a:prstGeom prst="rect">
              <a:avLst/>
            </a:prstGeom>
          </p:spPr>
          <p:txBody>
            <a:bodyPr vert="horz" lIns="90000" tIns="46800" rIns="90000" bIns="46800" rtlCol="0">
              <a:normAutofit/>
            </a:bodyPr>
            <a:lstStyle>
              <a:lvl1pPr marL="0" indent="0" algn="ctr">
                <a:lnSpc>
                  <a:spcPct val="110000"/>
                </a:lnSpc>
                <a:buNone/>
                <a:defRPr sz="2400" spc="200">
                  <a:uFillTx/>
                </a:defRPr>
              </a:lvl1pPr>
              <a:lvl2pPr marL="457200" indent="0" algn="ctr">
                <a:buNone/>
                <a:defRPr sz="2000"/>
              </a:lvl2pPr>
              <a:lvl3pPr marL="914400" indent="0" algn="ctr">
                <a:buNone/>
                <a:defRPr sz="1800"/>
              </a:lvl3pPr>
              <a:lvl4pPr marL="1371600" indent="0" algn="ctr">
                <a:buNone/>
                <a:defRPr sz="1600"/>
              </a:lvl4pPr>
              <a:lvl5pPr marL="1828800" indent="0" algn="ctr">
                <a:buNone/>
                <a:defRPr sz="1600"/>
              </a:lvl5pPr>
              <a:lvl6pPr marL="2286000" indent="0" algn="ctr">
                <a:buNone/>
                <a:defRPr sz="1600"/>
              </a:lvl6pPr>
              <a:lvl7pPr marL="2743200" indent="0" algn="ctr">
                <a:buNone/>
                <a:defRPr sz="1600"/>
              </a:lvl7pPr>
              <a:lvl8pPr marL="3200400" indent="0" algn="ctr">
                <a:buNone/>
                <a:defRPr sz="1600"/>
              </a:lvl8pPr>
              <a:lvl9pPr marL="3657600" indent="0" algn="ctr">
                <a:buNone/>
                <a:defRPr sz="1600"/>
              </a:lvl9pPr>
            </a:lstStyle>
            <a:p>
              <a:r>
                <a:rPr lang="zh-CN" altLang="en-US" dirty="0"/>
                <a:t>单击此处编辑副标题</a:t>
              </a:r>
              <a:endParaRPr lang="zh-CN" altLang="en-US" dirty="0"/>
            </a:p>
          </p:txBody>
        </p:sp>
        <p:sp>
          <p:nvSpPr>
            <p:cNvPr id="12" name="日期占位符 15"/>
            <p:cNvSpPr>
              <a:spLocks noGrp="1"/>
            </p:cNvSpPr>
            <p:nvPr userDrawn="1">
              <p:custDataLst>
                <p:tags r:id="rId14"/>
              </p:custDataLst>
            </p:nvPr>
          </p:nvSpPr>
          <p:spPr>
            <a:xfrm>
              <a:off x="1164" y="10144"/>
              <a:ext cx="4252" cy="49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000" kern="1200" baseline="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60FBDFE-C587-4B4C-A407-44438C67B59E}" type="datetimeFigureOut">
                <a:rPr lang="zh-CN" altLang="en-US" smtClean="0"/>
              </a:fld>
              <a:endParaRPr lang="zh-CN" altLang="en-US"/>
            </a:p>
          </p:txBody>
        </p:sp>
        <p:sp>
          <p:nvSpPr>
            <p:cNvPr id="14" name="灯片编号占位符 17"/>
            <p:cNvSpPr>
              <a:spLocks noGrp="1"/>
            </p:cNvSpPr>
            <p:nvPr userDrawn="1">
              <p:custDataLst>
                <p:tags r:id="rId15"/>
              </p:custDataLst>
            </p:nvPr>
          </p:nvSpPr>
          <p:spPr>
            <a:xfrm>
              <a:off x="14180" y="10144"/>
              <a:ext cx="4252" cy="49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defPPr>
                <a:defRPr lang="zh-CN"/>
              </a:defPPr>
              <a:lvl1pPr marL="0" algn="r" defTabSz="914400" rtl="0" eaLnBrk="1" latinLnBrk="0" hangingPunct="1">
                <a:defRPr sz="1000" kern="1200" baseline="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49AE70B2-8BF9-45C0-BB95-33D1B9D3A854}" type="slidenum">
                <a:rPr lang="zh-CN" altLang="en-US" smtClean="0"/>
              </a:fld>
              <a:endParaRPr lang="zh-CN" altLang="en-US" dirty="0"/>
            </a:p>
          </p:txBody>
        </p:sp>
        <p:pic>
          <p:nvPicPr>
            <p:cNvPr id="15" name="图片 14" descr="PPT封面"/>
            <p:cNvPicPr>
              <a:picLocks noChangeAspect="1"/>
            </p:cNvPicPr>
            <p:nvPr userDrawn="1">
              <p:custDataLst>
                <p:tags r:id="rId16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200" y="200"/>
              <a:ext cx="19200" cy="10800"/>
            </a:xfrm>
            <a:prstGeom prst="rect">
              <a:avLst/>
            </a:prstGeom>
          </p:spPr>
        </p:pic>
        <p:pic>
          <p:nvPicPr>
            <p:cNvPr id="19" name="图片 18" descr="经传logo白色"/>
            <p:cNvPicPr>
              <a:picLocks noChangeAspect="1"/>
            </p:cNvPicPr>
            <p:nvPr userDrawn="1">
              <p:custDataLst>
                <p:tags r:id="rId17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790" y="656"/>
              <a:ext cx="2831" cy="639"/>
            </a:xfrm>
            <a:prstGeom prst="rect">
              <a:avLst/>
            </a:prstGeom>
          </p:spPr>
        </p:pic>
        <p:pic>
          <p:nvPicPr>
            <p:cNvPr id="20" name="图片 19" descr="龙头"/>
            <p:cNvPicPr>
              <a:picLocks noChangeAspect="1"/>
            </p:cNvPicPr>
            <p:nvPr userDrawn="1">
              <p:custDataLst>
                <p:tags r:id="rId18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6106" y="570"/>
              <a:ext cx="2775" cy="529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 userDrawn="1">
              <p:custDataLst>
                <p:tags r:id="rId19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4722" y="7399"/>
              <a:ext cx="9813" cy="727"/>
            </a:xfrm>
            <a:prstGeom prst="rect">
              <a:avLst/>
            </a:prstGeom>
          </p:spPr>
        </p:pic>
        <p:sp>
          <p:nvSpPr>
            <p:cNvPr id="22" name="文本框 21"/>
            <p:cNvSpPr txBox="1"/>
            <p:nvPr userDrawn="1">
              <p:custDataLst>
                <p:tags r:id="rId20"/>
              </p:custDataLst>
            </p:nvPr>
          </p:nvSpPr>
          <p:spPr>
            <a:xfrm>
              <a:off x="4489" y="7352"/>
              <a:ext cx="1070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4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月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1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日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-4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月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30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日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  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每周日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-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周四晚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20:15</a:t>
              </a:r>
              <a:endPara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目录页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7" name="图片 6" descr="组 214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945495" y="6012180"/>
            <a:ext cx="1246505" cy="20193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标题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8" name="图片 7" descr="龙头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封面 拷贝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3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78180" y="3141345"/>
            <a:ext cx="8807450" cy="2936240"/>
          </a:xfrm>
          <a:prstGeom prst="rect">
            <a:avLst/>
          </a:prstGeom>
        </p:spPr>
      </p:pic>
      <p:pic>
        <p:nvPicPr>
          <p:cNvPr id="11" name="图片 10" descr="经传logo白色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-635" y="800100"/>
            <a:ext cx="12192635" cy="6057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635" y="6465570"/>
            <a:ext cx="1219136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sz="10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经传多赢投资顾问:苏柏安 | 执业编号:A1120619080002  </a:t>
            </a:r>
            <a:r>
              <a:rPr sz="10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基金从业编号：A20250613005386</a:t>
            </a:r>
            <a:endParaRPr sz="10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  <a:sym typeface="+mn-ea"/>
            </a:endParaRPr>
          </a:p>
          <a:p>
            <a:pPr algn="ctr"/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Medium" panose="020B0600000000000000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000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Medium" panose="020B0600000000000000" charset="-122"/>
              <a:sym typeface="+mn-ea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920x1080 -总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 descr="PPT封面 拷贝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4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687513" y="2974340"/>
            <a:ext cx="8816975" cy="2508250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2128520" y="3119120"/>
            <a:ext cx="7934325" cy="205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60000"/>
              </a:lnSpc>
            </a:pPr>
            <a:r>
              <a:rPr lang="zh-CN" altLang="en-US" sz="16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我司所有工作人员均不允许推荐股票、不允许承诺收益、不允许代客理财、不允许合作分成、不允许私下收款，如您发现有任何违规行为，可联系400-9088-988向我们反馈!风险提示:所有信息及观点均来源于公开信息及经传软件信号显示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600">
              <a:solidFill>
                <a:schemeClr val="tx1">
                  <a:lumMod val="50000"/>
                  <a:lumOff val="50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1855788" y="1877060"/>
            <a:ext cx="8480425" cy="937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500" b="1">
                <a:gradFill>
                  <a:gsLst>
                    <a:gs pos="0">
                      <a:srgbClr val="FFEFCF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经传多赢,让投资遇见美好!</a:t>
            </a:r>
            <a:endParaRPr lang="zh-CN" altLang="en-US" sz="5500" b="1">
              <a:gradFill>
                <a:gsLst>
                  <a:gs pos="0">
                    <a:srgbClr val="FFEFCF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tags" Target="../tags/tag40.xml"/><Relationship Id="rId15" Type="http://schemas.openxmlformats.org/officeDocument/2006/relationships/tags" Target="../tags/tag39.xml"/><Relationship Id="rId14" Type="http://schemas.openxmlformats.org/officeDocument/2006/relationships/tags" Target="../tags/tag38.xml"/><Relationship Id="rId13" Type="http://schemas.openxmlformats.org/officeDocument/2006/relationships/tags" Target="../tags/tag37.xml"/><Relationship Id="rId12" Type="http://schemas.openxmlformats.org/officeDocument/2006/relationships/tags" Target="../tags/tag36.xml"/><Relationship Id="rId11" Type="http://schemas.openxmlformats.org/officeDocument/2006/relationships/tags" Target="../tags/tag35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2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6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43.xml"/><Relationship Id="rId4" Type="http://schemas.openxmlformats.org/officeDocument/2006/relationships/tags" Target="../tags/tag42.xml"/><Relationship Id="rId3" Type="http://schemas.openxmlformats.org/officeDocument/2006/relationships/image" Target="../media/image13.png"/><Relationship Id="rId2" Type="http://schemas.openxmlformats.org/officeDocument/2006/relationships/tags" Target="../tags/tag41.xml"/><Relationship Id="rId1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52.xml"/><Relationship Id="rId1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53.xml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54.xml"/><Relationship Id="rId1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55.xml"/><Relationship Id="rId1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56.xml"/><Relationship Id="rId1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57.xml"/><Relationship Id="rId1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2.xml"/><Relationship Id="rId7" Type="http://schemas.openxmlformats.org/officeDocument/2006/relationships/slideLayout" Target="../slideLayouts/slideLayout5.xml"/><Relationship Id="rId6" Type="http://schemas.openxmlformats.org/officeDocument/2006/relationships/tags" Target="../tags/tag59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tags" Target="../tags/tag58.xml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60.xml"/><Relationship Id="rId1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61.xml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62.xml"/><Relationship Id="rId1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4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65.xml"/><Relationship Id="rId1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66.xml"/><Relationship Id="rId1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6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68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7" Type="http://schemas.openxmlformats.org/officeDocument/2006/relationships/tags" Target="../tags/tag73.xml"/><Relationship Id="rId6" Type="http://schemas.openxmlformats.org/officeDocument/2006/relationships/image" Target="../media/image40.png"/><Relationship Id="rId5" Type="http://schemas.openxmlformats.org/officeDocument/2006/relationships/tags" Target="../tags/tag72.xml"/><Relationship Id="rId4" Type="http://schemas.openxmlformats.org/officeDocument/2006/relationships/image" Target="../media/image39.png"/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tags" Target="../tags/tag69.xml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image" Target="../media/image44.png"/><Relationship Id="rId8" Type="http://schemas.openxmlformats.org/officeDocument/2006/relationships/tags" Target="../tags/tag78.xml"/><Relationship Id="rId7" Type="http://schemas.openxmlformats.org/officeDocument/2006/relationships/image" Target="../media/image43.png"/><Relationship Id="rId6" Type="http://schemas.openxmlformats.org/officeDocument/2006/relationships/tags" Target="../tags/tag77.xml"/><Relationship Id="rId5" Type="http://schemas.openxmlformats.org/officeDocument/2006/relationships/image" Target="../media/image42.png"/><Relationship Id="rId4" Type="http://schemas.openxmlformats.org/officeDocument/2006/relationships/tags" Target="../tags/tag76.xml"/><Relationship Id="rId3" Type="http://schemas.openxmlformats.org/officeDocument/2006/relationships/tags" Target="../tags/tag75.xml"/><Relationship Id="rId2" Type="http://schemas.openxmlformats.org/officeDocument/2006/relationships/image" Target="../media/image41.png"/><Relationship Id="rId11" Type="http://schemas.openxmlformats.org/officeDocument/2006/relationships/slideLayout" Target="../slideLayouts/slideLayout5.xml"/><Relationship Id="rId10" Type="http://schemas.openxmlformats.org/officeDocument/2006/relationships/tags" Target="../tags/tag79.xml"/><Relationship Id="rId1" Type="http://schemas.openxmlformats.org/officeDocument/2006/relationships/tags" Target="../tags/tag7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8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45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46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47.xml"/><Relationship Id="rId1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48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49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50.xml"/><Relationship Id="rId1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51.xml"/><Relationship Id="rId1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977265" y="3206115"/>
            <a:ext cx="404876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9</a:t>
            </a:r>
            <a:r>
              <a:rPr lang="zh-CN" alt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月</a:t>
            </a:r>
            <a:r>
              <a:rPr lang="en-US" altLang="zh-CN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8</a:t>
            </a:r>
            <a:r>
              <a:rPr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日 </a:t>
            </a:r>
            <a:r>
              <a:rPr 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20:15</a:t>
            </a:r>
            <a:endParaRPr lang="zh-CN" altLang="en-US" sz="3000" dirty="0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90550" y="1544320"/>
            <a:ext cx="8933815" cy="12039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zh-CN" sz="6000" dirty="0">
                <a:gradFill>
                  <a:gsLst>
                    <a:gs pos="0">
                      <a:srgbClr val="FFEFCE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Medium" panose="020B0600000000000000" charset="-122"/>
              </a:rPr>
              <a:t>双紫强势，龙头回档②</a:t>
            </a:r>
            <a:endParaRPr lang="zh-CN" sz="6000" dirty="0">
              <a:gradFill>
                <a:gsLst>
                  <a:gs pos="0">
                    <a:srgbClr val="FFEFCE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Medium" panose="020B06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254760" y="4012565"/>
            <a:ext cx="13436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苏柏安</a:t>
            </a:r>
            <a:endParaRPr lang="zh-CN" altLang="en-US" sz="2600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499995" y="3943985"/>
            <a:ext cx="41789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执业编号</a:t>
            </a:r>
            <a:r>
              <a:rPr lang="en-US" altLang="zh-CN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:A1120619080002</a:t>
            </a:r>
            <a:endParaRPr lang="en-US" altLang="zh-CN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  <a:p>
            <a:r>
              <a:rPr lang="zh-CN" altLang="en-US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基金从业编号：</a:t>
            </a:r>
            <a:r>
              <a:rPr lang="en-US" altLang="zh-CN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A20250613005386</a:t>
            </a:r>
            <a:endParaRPr lang="en-US" altLang="zh-CN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265" y="4033520"/>
            <a:ext cx="314325" cy="619125"/>
          </a:xfrm>
          <a:prstGeom prst="rect">
            <a:avLst/>
          </a:prstGeom>
        </p:spPr>
      </p:pic>
      <p:pic>
        <p:nvPicPr>
          <p:cNvPr id="3" name="图片 2" descr="苏柏安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324850" y="861060"/>
            <a:ext cx="3269615" cy="524256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1254760" y="4544695"/>
            <a:ext cx="6466840" cy="1370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经传投资顾问，金融专业出身，坚持以资金推动论为研究核心，擅长主题风口擒龙头，独创软件经典战法：三色/三紫战法、价值龙头战法等，提倡用简单的方法稳健获利，同获2022</a:t>
            </a:r>
            <a:r>
              <a:rPr lang="en-US" altLang="zh-CN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/</a:t>
            </a:r>
            <a:r>
              <a:rPr lang="en-US" altLang="zh-CN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2024/2025</a:t>
            </a: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年度经传金牌投顾。</a:t>
            </a:r>
            <a:endParaRPr lang="zh-CN" altLang="en-US" sz="1600">
              <a:solidFill>
                <a:schemeClr val="tx1">
                  <a:lumMod val="85000"/>
                  <a:lumOff val="1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6960" y="824230"/>
            <a:ext cx="9286875" cy="56927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文本框 10"/>
          <p:cNvSpPr txBox="1"/>
          <p:nvPr userDrawn="1"/>
        </p:nvSpPr>
        <p:spPr>
          <a:xfrm>
            <a:off x="2576195" y="95250"/>
            <a:ext cx="70396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底部启动，双紫加强，主升龙头可能</a:t>
            </a:r>
            <a:endParaRPr lang="zh-CN" altLang="en-US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413510" y="4875530"/>
            <a:ext cx="4064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tx1"/>
                </a:solidFill>
                <a:highlight>
                  <a:srgbClr val="FFFF00"/>
                </a:highlight>
              </a:rPr>
              <a:t>红色柱子：机构资金</a:t>
            </a:r>
            <a:endParaRPr lang="zh-CN" altLang="en-US" b="1">
              <a:solidFill>
                <a:schemeClr val="tx1"/>
              </a:solidFill>
              <a:highlight>
                <a:srgbClr val="FFFF00"/>
              </a:highlight>
            </a:endParaRPr>
          </a:p>
          <a:p>
            <a:r>
              <a:rPr lang="zh-CN" altLang="en-US" b="1">
                <a:solidFill>
                  <a:schemeClr val="tx1"/>
                </a:solidFill>
                <a:highlight>
                  <a:srgbClr val="FFFF00"/>
                </a:highlight>
              </a:rPr>
              <a:t>紫色柱子：游资资金</a:t>
            </a:r>
            <a:endParaRPr lang="zh-CN" altLang="en-US" b="1">
              <a:solidFill>
                <a:schemeClr val="tx1"/>
              </a:solidFill>
              <a:highlight>
                <a:srgbClr val="FFFF00"/>
              </a:highlight>
            </a:endParaRPr>
          </a:p>
          <a:p>
            <a:r>
              <a:rPr lang="zh-CN" altLang="en-US" b="1">
                <a:solidFill>
                  <a:schemeClr val="tx1"/>
                </a:solidFill>
                <a:highlight>
                  <a:srgbClr val="FFFF00"/>
                </a:highlight>
              </a:rPr>
              <a:t>柱子增加是加仓，柱子减少是减仓</a:t>
            </a:r>
            <a:endParaRPr lang="zh-CN" altLang="en-US" b="1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300980" y="205803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highlight>
                  <a:srgbClr val="FFFF00"/>
                </a:highlight>
              </a:rPr>
              <a:t>强支撑不能跌破</a:t>
            </a:r>
            <a:endParaRPr lang="zh-CN" altLang="en-US" b="1">
              <a:highlight>
                <a:srgbClr val="FFFF00"/>
              </a:highlight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940685" y="396811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highlight>
                  <a:srgbClr val="FFFF00"/>
                </a:highlight>
              </a:rPr>
              <a:t>主力动向</a:t>
            </a:r>
            <a:r>
              <a:rPr lang="en-US" altLang="zh-CN" b="1">
                <a:highlight>
                  <a:srgbClr val="FFFF00"/>
                </a:highlight>
              </a:rPr>
              <a:t>-</a:t>
            </a:r>
            <a:r>
              <a:rPr lang="zh-CN" altLang="en-US" b="1">
                <a:highlight>
                  <a:srgbClr val="FFFF00"/>
                </a:highlight>
              </a:rPr>
              <a:t>大单紫柱</a:t>
            </a:r>
            <a:endParaRPr lang="zh-CN" altLang="en-US" b="1">
              <a:highlight>
                <a:srgbClr val="FFFF00"/>
              </a:highlight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2260" y="829945"/>
            <a:ext cx="8795385" cy="569023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文本框 10"/>
          <p:cNvSpPr txBox="1"/>
          <p:nvPr userDrawn="1"/>
        </p:nvSpPr>
        <p:spPr>
          <a:xfrm>
            <a:off x="2870200" y="95250"/>
            <a:ext cx="70396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主题猎手</a:t>
            </a:r>
            <a:r>
              <a:rPr lang="en-US" alt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--</a:t>
            </a: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风口龙头（上海电影）</a:t>
            </a:r>
            <a:endParaRPr lang="zh-CN" altLang="en-US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2575" y="905510"/>
            <a:ext cx="3019425" cy="21431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文本框 4"/>
          <p:cNvSpPr txBox="1"/>
          <p:nvPr/>
        </p:nvSpPr>
        <p:spPr>
          <a:xfrm>
            <a:off x="7477760" y="15773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highlight>
                  <a:srgbClr val="FFFF00"/>
                </a:highlight>
              </a:rPr>
              <a:t>多重龙头</a:t>
            </a:r>
            <a:endParaRPr lang="zh-CN" altLang="en-US" b="1">
              <a:highlight>
                <a:srgbClr val="FFFF00"/>
              </a:highlight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15365" y="3429000"/>
            <a:ext cx="4064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highlight>
                  <a:srgbClr val="FFFF00"/>
                </a:highlight>
              </a:rPr>
              <a:t>主力动向紫色</a:t>
            </a:r>
            <a:endParaRPr lang="zh-CN" altLang="en-US" b="1">
              <a:highlight>
                <a:srgbClr val="FFFF00"/>
              </a:highlight>
            </a:endParaRPr>
          </a:p>
          <a:p>
            <a:endParaRPr lang="zh-CN" altLang="en-US" b="1">
              <a:highlight>
                <a:srgbClr val="FFFF00"/>
              </a:highlight>
            </a:endParaRPr>
          </a:p>
          <a:p>
            <a:r>
              <a:rPr lang="zh-CN" altLang="en-US" b="1">
                <a:highlight>
                  <a:srgbClr val="FFFF00"/>
                </a:highlight>
              </a:rPr>
              <a:t>主力状态紫色</a:t>
            </a:r>
            <a:endParaRPr lang="zh-CN" altLang="en-US" b="1">
              <a:highlight>
                <a:srgbClr val="FFFF00"/>
              </a:highlight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329940" y="278638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highlight>
                  <a:srgbClr val="FFFF00"/>
                </a:highlight>
              </a:rPr>
              <a:t>不跌破强支撑</a:t>
            </a:r>
            <a:endParaRPr lang="zh-CN" altLang="en-US" b="1">
              <a:highlight>
                <a:srgbClr val="FFFF00"/>
              </a:highlight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591810" y="4722495"/>
            <a:ext cx="5949950" cy="13093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10000"/>
              </a:lnSpc>
            </a:pPr>
            <a:r>
              <a:rPr lang="zh-CN" altLang="en-US" b="1">
                <a:highlight>
                  <a:srgbClr val="FFFF00"/>
                </a:highlight>
              </a:rPr>
              <a:t>拆解个股拉升逻辑：</a:t>
            </a:r>
            <a:endParaRPr lang="zh-CN" altLang="en-US" b="1">
              <a:highlight>
                <a:srgbClr val="FFFF00"/>
              </a:highlight>
            </a:endParaRPr>
          </a:p>
          <a:p>
            <a:pPr>
              <a:lnSpc>
                <a:spcPct val="110000"/>
              </a:lnSpc>
            </a:pPr>
            <a:r>
              <a:rPr lang="zh-CN" altLang="en-US" b="1">
                <a:highlight>
                  <a:srgbClr val="FFFF00"/>
                </a:highlight>
              </a:rPr>
              <a:t>① 涨停启动时符合双紫信号 = 主力动向紫+主力状态紫；</a:t>
            </a:r>
            <a:endParaRPr lang="zh-CN" altLang="en-US" b="1">
              <a:highlight>
                <a:srgbClr val="FFFF00"/>
              </a:highlight>
            </a:endParaRPr>
          </a:p>
          <a:p>
            <a:pPr>
              <a:lnSpc>
                <a:spcPct val="110000"/>
              </a:lnSpc>
            </a:pPr>
            <a:r>
              <a:rPr lang="zh-CN" altLang="en-US" b="1">
                <a:highlight>
                  <a:srgbClr val="FFFF00"/>
                </a:highlight>
              </a:rPr>
              <a:t>② 回踩过程中资金小幅流出，是洗盘，若跌破支撑走；</a:t>
            </a:r>
            <a:endParaRPr lang="zh-CN" altLang="en-US" b="1">
              <a:highlight>
                <a:srgbClr val="FFFF00"/>
              </a:highlight>
            </a:endParaRPr>
          </a:p>
          <a:p>
            <a:pPr>
              <a:lnSpc>
                <a:spcPct val="110000"/>
              </a:lnSpc>
            </a:pPr>
            <a:r>
              <a:rPr lang="zh-CN" altLang="en-US" b="1">
                <a:highlight>
                  <a:srgbClr val="FFFF00"/>
                </a:highlight>
              </a:rPr>
              <a:t>③ 资金回流拉升，其中主力状态 红紫递增；</a:t>
            </a:r>
            <a:endParaRPr lang="zh-CN" altLang="en-US" b="1">
              <a:highlight>
                <a:srgbClr val="FFFF00"/>
              </a:highlight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87425" y="766445"/>
            <a:ext cx="9605010" cy="57251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文本框 10"/>
          <p:cNvSpPr txBox="1"/>
          <p:nvPr userDrawn="1"/>
        </p:nvSpPr>
        <p:spPr>
          <a:xfrm>
            <a:off x="2870200" y="95250"/>
            <a:ext cx="70396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主题猎手</a:t>
            </a:r>
            <a:r>
              <a:rPr lang="en-US" alt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--</a:t>
            </a:r>
            <a:r>
              <a:rPr 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双紫细节（芒果超媒）</a:t>
            </a:r>
            <a:endParaRPr lang="zh-CN" altLang="en-US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845810" y="4124325"/>
            <a:ext cx="4064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highlight>
                  <a:srgbClr val="FFFF00"/>
                </a:highlight>
              </a:rPr>
              <a:t>红色柱子：机构资金</a:t>
            </a:r>
            <a:endParaRPr lang="zh-CN" altLang="en-US" b="1">
              <a:highlight>
                <a:srgbClr val="FFFF00"/>
              </a:highlight>
            </a:endParaRPr>
          </a:p>
          <a:p>
            <a:r>
              <a:rPr lang="zh-CN" altLang="en-US" b="1">
                <a:highlight>
                  <a:srgbClr val="FFFF00"/>
                </a:highlight>
              </a:rPr>
              <a:t>紫色柱子：游资资金</a:t>
            </a:r>
            <a:endParaRPr lang="zh-CN" altLang="en-US" b="1">
              <a:highlight>
                <a:srgbClr val="FFFF00"/>
              </a:highlight>
            </a:endParaRPr>
          </a:p>
          <a:p>
            <a:r>
              <a:rPr lang="zh-CN" altLang="en-US" b="1">
                <a:highlight>
                  <a:srgbClr val="FFFF00"/>
                </a:highlight>
              </a:rPr>
              <a:t>柱子增加是加仓，柱子减少是减仓</a:t>
            </a:r>
            <a:endParaRPr lang="zh-CN" altLang="en-US" b="1">
              <a:highlight>
                <a:srgbClr val="FFFF00"/>
              </a:highlight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424805" y="242570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highlight>
                  <a:srgbClr val="FFFF00"/>
                </a:highlight>
              </a:rPr>
              <a:t>强支撑不能跌破</a:t>
            </a:r>
            <a:endParaRPr lang="zh-CN" altLang="en-US" b="1">
              <a:highlight>
                <a:srgbClr val="FFFF00"/>
              </a:highlight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232660" y="332105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highlight>
                  <a:srgbClr val="FFFF00"/>
                </a:highlight>
              </a:rPr>
              <a:t>大单紫柱</a:t>
            </a:r>
            <a:endParaRPr lang="zh-CN" altLang="en-US" b="1">
              <a:highlight>
                <a:srgbClr val="FFFF00"/>
              </a:highlight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02385" y="835025"/>
            <a:ext cx="9106535" cy="568833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文本框 10"/>
          <p:cNvSpPr txBox="1"/>
          <p:nvPr userDrawn="1"/>
        </p:nvSpPr>
        <p:spPr>
          <a:xfrm>
            <a:off x="2870200" y="95250"/>
            <a:ext cx="70396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风口龙头</a:t>
            </a:r>
            <a:r>
              <a:rPr lang="en-US" alt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--</a:t>
            </a:r>
            <a:r>
              <a:rPr 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双紫教学</a:t>
            </a:r>
            <a:endParaRPr lang="zh-CN" altLang="en-US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151755" y="264096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highlight>
                  <a:srgbClr val="FFFF00"/>
                </a:highlight>
              </a:rPr>
              <a:t>强支撑不能</a:t>
            </a:r>
            <a:r>
              <a:rPr lang="zh-CN" altLang="en-US" b="1">
                <a:highlight>
                  <a:srgbClr val="FFFF00"/>
                </a:highlight>
              </a:rPr>
              <a:t>跌破</a:t>
            </a:r>
            <a:endParaRPr lang="zh-CN" altLang="en-US" b="1">
              <a:highlight>
                <a:srgbClr val="FFFF00"/>
              </a:highlight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697355" y="3525520"/>
            <a:ext cx="4064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highlight>
                  <a:srgbClr val="FFFF00"/>
                </a:highlight>
              </a:rPr>
              <a:t>双紫强势</a:t>
            </a:r>
            <a:endParaRPr lang="zh-CN" altLang="en-US" b="1">
              <a:highlight>
                <a:srgbClr val="FFFF00"/>
              </a:highlight>
            </a:endParaRPr>
          </a:p>
          <a:p>
            <a:endParaRPr lang="zh-CN" altLang="en-US" b="1">
              <a:highlight>
                <a:srgbClr val="FFFF00"/>
              </a:highlight>
            </a:endParaRPr>
          </a:p>
          <a:p>
            <a:r>
              <a:rPr lang="zh-CN" altLang="en-US" b="1">
                <a:highlight>
                  <a:srgbClr val="FFFF00"/>
                </a:highlight>
              </a:rPr>
              <a:t>注意游资紫色进场</a:t>
            </a:r>
            <a:r>
              <a:rPr lang="en-US" altLang="zh-CN" b="1">
                <a:highlight>
                  <a:srgbClr val="FFFF00"/>
                </a:highlight>
              </a:rPr>
              <a:t>/</a:t>
            </a:r>
            <a:r>
              <a:rPr lang="zh-CN" altLang="en-US" b="1">
                <a:highlight>
                  <a:srgbClr val="FFFF00"/>
                </a:highlight>
              </a:rPr>
              <a:t>离场</a:t>
            </a:r>
            <a:endParaRPr lang="zh-CN" altLang="en-US" b="1">
              <a:highlight>
                <a:srgbClr val="FFFF00"/>
              </a:highlight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44700" y="496379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b="1">
                <a:highlight>
                  <a:srgbClr val="FFFF00"/>
                </a:highlight>
              </a:rPr>
              <a:t>流动资金人气活跃</a:t>
            </a:r>
            <a:endParaRPr lang="zh-CN" b="1">
              <a:highlight>
                <a:srgbClr val="FFFF00"/>
              </a:highlight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4730" y="782320"/>
            <a:ext cx="9145270" cy="57505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文本框 10"/>
          <p:cNvSpPr txBox="1"/>
          <p:nvPr userDrawn="1"/>
        </p:nvSpPr>
        <p:spPr>
          <a:xfrm>
            <a:off x="2870200" y="95250"/>
            <a:ext cx="70396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风口龙头</a:t>
            </a:r>
            <a:r>
              <a:rPr lang="en-US" alt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--</a:t>
            </a:r>
            <a:r>
              <a:rPr 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双紫教学</a:t>
            </a:r>
            <a:endParaRPr lang="zh-CN" altLang="en-US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276215" y="263715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highlight>
                  <a:srgbClr val="FFFF00"/>
                </a:highlight>
              </a:rPr>
              <a:t>强支撑不能</a:t>
            </a:r>
            <a:r>
              <a:rPr lang="zh-CN" altLang="en-US" b="1">
                <a:highlight>
                  <a:srgbClr val="FFFF00"/>
                </a:highlight>
              </a:rPr>
              <a:t>跌破</a:t>
            </a:r>
            <a:endParaRPr lang="zh-CN" altLang="en-US" b="1">
              <a:highlight>
                <a:srgbClr val="FFFF00"/>
              </a:highlight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572895" y="3353435"/>
            <a:ext cx="4064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highlight>
                  <a:srgbClr val="FFFF00"/>
                </a:highlight>
              </a:rPr>
              <a:t>双紫强势</a:t>
            </a:r>
            <a:endParaRPr lang="zh-CN" altLang="en-US" b="1">
              <a:highlight>
                <a:srgbClr val="FFFF00"/>
              </a:highlight>
            </a:endParaRPr>
          </a:p>
          <a:p>
            <a:endParaRPr lang="zh-CN" altLang="en-US" b="1">
              <a:highlight>
                <a:srgbClr val="FFFF00"/>
              </a:highlight>
            </a:endParaRPr>
          </a:p>
          <a:p>
            <a:r>
              <a:rPr lang="zh-CN" altLang="en-US" b="1">
                <a:highlight>
                  <a:srgbClr val="FFFF00"/>
                </a:highlight>
              </a:rPr>
              <a:t>注意游资紫色进场</a:t>
            </a:r>
            <a:r>
              <a:rPr lang="en-US" altLang="zh-CN" b="1">
                <a:highlight>
                  <a:srgbClr val="FFFF00"/>
                </a:highlight>
              </a:rPr>
              <a:t>/</a:t>
            </a:r>
            <a:r>
              <a:rPr lang="zh-CN" altLang="en-US" b="1">
                <a:highlight>
                  <a:srgbClr val="FFFF00"/>
                </a:highlight>
              </a:rPr>
              <a:t>离场</a:t>
            </a:r>
            <a:endParaRPr lang="zh-CN" altLang="en-US" b="1">
              <a:highlight>
                <a:srgbClr val="FFFF00"/>
              </a:highlight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44700" y="471551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b="1">
                <a:highlight>
                  <a:srgbClr val="FFFF00"/>
                </a:highlight>
              </a:rPr>
              <a:t>流动资金人气活跃</a:t>
            </a:r>
            <a:endParaRPr lang="zh-CN" b="1">
              <a:highlight>
                <a:srgbClr val="FFFF00"/>
              </a:highlight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 userDrawn="1"/>
        </p:nvSpPr>
        <p:spPr>
          <a:xfrm>
            <a:off x="2870200" y="95250"/>
            <a:ext cx="70396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看懂机会看懂风险，剩下是执行力</a:t>
            </a:r>
            <a:endParaRPr lang="zh-CN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8970" y="909320"/>
            <a:ext cx="10617200" cy="557085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018790" y="113030"/>
            <a:ext cx="81959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短线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双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B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双紫（强者恒强）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3745" y="848360"/>
            <a:ext cx="5027930" cy="55410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4765" y="3263265"/>
            <a:ext cx="3619500" cy="20193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240" y="1501140"/>
            <a:ext cx="3609975" cy="17621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1710" y="1724025"/>
            <a:ext cx="3581400" cy="34099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6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2419350" y="61595"/>
            <a:ext cx="73533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ctr">
              <a:buClrTx/>
              <a:buSzTx/>
              <a:buFontTx/>
            </a:pPr>
            <a:r>
              <a:rPr lang="zh-CN" altLang="en-US" sz="3600" spc="-2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短线逻辑，龙头</a:t>
            </a:r>
            <a:r>
              <a:rPr lang="en-US" altLang="zh-CN" sz="3600" spc="-2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/</a:t>
            </a:r>
            <a:r>
              <a:rPr lang="zh-CN" altLang="en-US" sz="3600" spc="-2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涨停股</a:t>
            </a:r>
            <a:endParaRPr lang="zh-CN" altLang="en-US" sz="3600" spc="-2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" y="1167765"/>
            <a:ext cx="11049000" cy="527685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 userDrawn="1"/>
        </p:nvSpPr>
        <p:spPr>
          <a:xfrm>
            <a:off x="2400300" y="95250"/>
            <a:ext cx="77539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中线业绩</a:t>
            </a:r>
            <a:r>
              <a:rPr lang="en-US" alt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+</a:t>
            </a: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底部启动</a:t>
            </a:r>
            <a:r>
              <a:rPr lang="en-US" alt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+</a:t>
            </a: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周金叉</a:t>
            </a:r>
            <a:r>
              <a:rPr lang="en-US" alt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+</a:t>
            </a: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控盘资金</a:t>
            </a:r>
            <a:endParaRPr lang="zh-CN" altLang="en-US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61335" y="1195705"/>
            <a:ext cx="9031605" cy="51460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90" y="2012950"/>
            <a:ext cx="3346450" cy="227266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245995" y="135255"/>
            <a:ext cx="73533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ctr">
              <a:buClrTx/>
              <a:buSzTx/>
              <a:buFontTx/>
            </a:pPr>
            <a:r>
              <a:rPr lang="zh-CN" altLang="en-US" sz="3600" spc="-2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中长逻辑，做好未来的投资</a:t>
            </a:r>
            <a:endParaRPr lang="zh-CN" altLang="en-US" sz="3600" spc="-2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9135" y="1202690"/>
            <a:ext cx="10793730" cy="498729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176645" y="1549400"/>
            <a:ext cx="5437505" cy="2897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90000"/>
              </a:lnSpc>
            </a:pPr>
            <a:r>
              <a:rPr 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+mn-ea"/>
              </a:rPr>
              <a:t>行情解读</a:t>
            </a:r>
            <a:endParaRPr lang="en-US" altLang="zh-CN" sz="3200" dirty="0">
              <a:solidFill>
                <a:schemeClr val="tx1">
                  <a:lumMod val="75000"/>
                  <a:lumOff val="2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+mn-ea"/>
            </a:endParaRPr>
          </a:p>
          <a:p>
            <a:pPr>
              <a:lnSpc>
                <a:spcPct val="19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+mn-ea"/>
              </a:rPr>
              <a:t>双紫龙头思路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+mn-ea"/>
            </a:endParaRPr>
          </a:p>
          <a:p>
            <a:pPr>
              <a:lnSpc>
                <a:spcPct val="19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+mn-ea"/>
              </a:rPr>
              <a:t>操作注意事项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137785" y="1588453"/>
            <a:ext cx="955040" cy="4590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70000"/>
              </a:lnSpc>
            </a:pPr>
            <a:r>
              <a:rPr lang="zh-CN" altLang="en-US" sz="35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01</a:t>
            </a:r>
            <a:r>
              <a:rPr lang="en-US" altLang="zh-CN" sz="32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/</a:t>
            </a:r>
            <a:endParaRPr lang="zh-CN" altLang="en-US" sz="35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r>
              <a:rPr lang="zh-CN" altLang="en-US" sz="35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02</a:t>
            </a:r>
            <a:r>
              <a:rPr lang="en-US" altLang="zh-CN" sz="32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/</a:t>
            </a:r>
            <a:endParaRPr lang="zh-CN" altLang="en-US" sz="35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r>
              <a:rPr lang="zh-CN" altLang="en-US" sz="35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03</a:t>
            </a:r>
            <a:r>
              <a:rPr lang="en-US" altLang="zh-CN" sz="32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/</a:t>
            </a:r>
            <a:endParaRPr lang="zh-CN" altLang="en-US" sz="32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endParaRPr lang="zh-CN" altLang="en-US" sz="35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endParaRPr lang="en-US" altLang="zh-CN" sz="32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25" y="1219835"/>
            <a:ext cx="12192000" cy="4761230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2"/>
            </p:custDataLst>
          </p:nvPr>
        </p:nvSpPr>
        <p:spPr>
          <a:xfrm>
            <a:off x="2218055" y="149225"/>
            <a:ext cx="101942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一人单干很累！互相监督提醒，共同提升执行力</a:t>
            </a:r>
            <a:endParaRPr kumimoji="0" lang="zh-CN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14010" y="111061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rgbClr val="EFDDFF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03</a:t>
            </a:r>
            <a:endParaRPr lang="en-US" altLang="zh-CN" sz="7200">
              <a:solidFill>
                <a:srgbClr val="EFDDFF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056765" y="2926715"/>
            <a:ext cx="847344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8000" dirty="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操作注意事项</a:t>
            </a:r>
            <a:endParaRPr lang="zh-CN" sz="8000" dirty="0">
              <a:gradFill>
                <a:gsLst>
                  <a:gs pos="0">
                    <a:srgbClr val="FFEFCE"/>
                  </a:gs>
                  <a:gs pos="100000">
                    <a:srgbClr val="FFD9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5397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炒股心法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1860" y="1275715"/>
            <a:ext cx="10506710" cy="43065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90000"/>
              </a:lnSpc>
            </a:pP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1.锁定政策大方向，尽量专注某几个热点主题做好研究（</a:t>
            </a:r>
            <a:r>
              <a:rPr lang="zh-CN" altLang="en-US" sz="2000" dirty="0">
                <a:solidFill>
                  <a:srgbClr val="FF0000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一定要坚持看主题分析</a:t>
            </a: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）。</a:t>
            </a:r>
            <a:endParaRPr lang="zh-CN" altLang="en-US" sz="2000" dirty="0">
              <a:latin typeface="思源黑体 CN Medium" panose="020B0600000000000000" charset="-122"/>
              <a:ea typeface="思源黑体 CN Medium" panose="020B0600000000000000" charset="-122"/>
            </a:endParaRPr>
          </a:p>
          <a:p>
            <a:pPr>
              <a:lnSpc>
                <a:spcPct val="190000"/>
              </a:lnSpc>
            </a:pP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2.一旦出现主题行情机会，一定要重视选股机会（</a:t>
            </a:r>
            <a:r>
              <a:rPr lang="zh-CN" altLang="en-US" sz="2000" dirty="0">
                <a:solidFill>
                  <a:srgbClr val="FF0000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政策、趋势、资金、人气、涨停</a:t>
            </a: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等）</a:t>
            </a:r>
            <a:endParaRPr lang="zh-CN" altLang="en-US" sz="2000" dirty="0">
              <a:latin typeface="思源黑体 CN Medium" panose="020B0600000000000000" charset="-122"/>
              <a:ea typeface="思源黑体 CN Medium" panose="020B0600000000000000" charset="-122"/>
            </a:endParaRPr>
          </a:p>
          <a:p>
            <a:pPr>
              <a:lnSpc>
                <a:spcPct val="190000"/>
              </a:lnSpc>
            </a:pP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3.平时买股不要超过3只，行情再好买股也不超过5只。人的精力是有限，</a:t>
            </a:r>
            <a:r>
              <a:rPr lang="zh-CN" altLang="en-US" sz="2000" dirty="0">
                <a:solidFill>
                  <a:srgbClr val="FF0000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股票越多，操作越不稳定</a:t>
            </a: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，通常越容易亏钱。 </a:t>
            </a:r>
            <a:endParaRPr lang="zh-CN" altLang="en-US" sz="2000" dirty="0">
              <a:latin typeface="思源黑体 CN Medium" panose="020B0600000000000000" charset="-122"/>
              <a:ea typeface="思源黑体 CN Medium" panose="020B0600000000000000" charset="-122"/>
            </a:endParaRPr>
          </a:p>
          <a:p>
            <a:pPr>
              <a:lnSpc>
                <a:spcPct val="190000"/>
              </a:lnSpc>
            </a:pP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4.散户之所以能赚钱，就是一波行情/一只个股把波段做好了，</a:t>
            </a:r>
            <a:r>
              <a:rPr lang="zh-CN" altLang="en-US" sz="2000" dirty="0">
                <a:solidFill>
                  <a:srgbClr val="FF0000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敢于上仓位，敢于止盈止损</a:t>
            </a: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。</a:t>
            </a:r>
            <a:endParaRPr lang="zh-CN" altLang="en-US" sz="2000" dirty="0">
              <a:latin typeface="思源黑体 CN Medium" panose="020B0600000000000000" charset="-122"/>
              <a:ea typeface="思源黑体 CN Medium" panose="020B0600000000000000" charset="-122"/>
            </a:endParaRPr>
          </a:p>
          <a:p>
            <a:pPr>
              <a:lnSpc>
                <a:spcPct val="190000"/>
              </a:lnSpc>
            </a:pP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(重点在于选股操作的盈利模式)，时时刻刻要记住</a:t>
            </a:r>
            <a:r>
              <a:rPr lang="zh-CN" altLang="en-US" sz="2000" dirty="0">
                <a:solidFill>
                  <a:srgbClr val="FF0000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保护本金</a:t>
            </a: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最重要，其次是</a:t>
            </a:r>
            <a:r>
              <a:rPr lang="zh-CN" altLang="en-US" sz="2000" dirty="0">
                <a:solidFill>
                  <a:srgbClr val="FF0000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保护利润</a:t>
            </a: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。  </a:t>
            </a:r>
            <a:endParaRPr lang="zh-CN" altLang="en-US" sz="2000" dirty="0">
              <a:latin typeface="思源黑体 CN Medium" panose="020B0600000000000000" charset="-122"/>
              <a:ea typeface="思源黑体 CN Medium" panose="020B0600000000000000" charset="-122"/>
            </a:endParaRPr>
          </a:p>
          <a:p>
            <a:pPr>
              <a:lnSpc>
                <a:spcPct val="190000"/>
              </a:lnSpc>
            </a:pP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5.选择大于努力，个股选对行业、业绩、热点、资金（</a:t>
            </a:r>
            <a:r>
              <a:rPr lang="zh-CN" altLang="en-US" sz="2000" dirty="0">
                <a:solidFill>
                  <a:srgbClr val="FF0000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只赚能力圈范围内的钱</a:t>
            </a: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）  。</a:t>
            </a:r>
            <a:endParaRPr lang="zh-CN" altLang="en-US" sz="2000" dirty="0"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9"/>
          <p:cNvSpPr txBox="1"/>
          <p:nvPr>
            <p:custDataLst>
              <p:tags r:id="rId1"/>
            </p:custDataLst>
          </p:nvPr>
        </p:nvSpPr>
        <p:spPr>
          <a:xfrm>
            <a:off x="75565" y="5397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Heavy" panose="020B0A00000000000000" pitchFamily="34" charset="-122"/>
                <a:ea typeface="思源黑体 CN Heavy" panose="020B0A00000000000000" pitchFamily="34" charset="-122"/>
                <a:sym typeface="+mn-ea"/>
              </a:rPr>
              <a:t>交易小结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sym typeface="+mn-ea"/>
            </a:endParaRPr>
          </a:p>
        </p:txBody>
      </p:sp>
      <p:sp>
        <p:nvSpPr>
          <p:cNvPr id="7" name="TextBox 6"/>
          <p:cNvSpPr txBox="1"/>
          <p:nvPr>
            <p:custDataLst>
              <p:tags r:id="rId2"/>
            </p:custDataLst>
          </p:nvPr>
        </p:nvSpPr>
        <p:spPr>
          <a:xfrm>
            <a:off x="589280" y="1400810"/>
            <a:ext cx="7404735" cy="44348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买卖点</a:t>
            </a:r>
            <a:r>
              <a:rPr lang="en-US" altLang="zh-CN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---</a:t>
            </a:r>
            <a:r>
              <a:rPr lang="zh-CN" altLang="en-US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捕捞季节（</a:t>
            </a:r>
            <a:r>
              <a:rPr lang="en-US" altLang="zh-CN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b="1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天</a:t>
            </a:r>
            <a:r>
              <a:rPr lang="zh-CN" altLang="en-US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原则）</a:t>
            </a:r>
            <a:endParaRPr lang="en-US" altLang="zh-CN" sz="1600" b="1" smtClean="0">
              <a:solidFill>
                <a:schemeClr val="tx1"/>
              </a:solidFill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买股是建立在趋势</a:t>
            </a:r>
            <a:r>
              <a:rPr lang="en-US" altLang="zh-CN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资金都符合的阶段，做大概率的事情才能有好的预期</a:t>
            </a:r>
            <a:endParaRPr lang="en-US" altLang="zh-CN" sz="1600" b="1" smtClean="0">
              <a:solidFill>
                <a:schemeClr val="tx1"/>
              </a:solidFill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买股</a:t>
            </a:r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en-US" altLang="zh-CN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、买在捕捞季节死叉末端的回档，资金保持（一般死叉数柱子</a:t>
            </a:r>
            <a:r>
              <a:rPr lang="en-US" altLang="zh-CN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3-4</a:t>
            </a:r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根是调整充分）</a:t>
            </a:r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特别注意：金叉出现之前的埋伏买股，都只能买一次，而且是底仓。金叉形成确认再加仓，利用浮仓操作。</a:t>
            </a:r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en-US" altLang="zh-CN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、稳健买点：智能辅助线</a:t>
            </a:r>
            <a:r>
              <a:rPr lang="en-US" altLang="zh-CN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蓝线平台附近、金叉刚形成（柱子第</a:t>
            </a:r>
            <a:r>
              <a:rPr lang="en-US" altLang="zh-CN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1-2</a:t>
            </a:r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根合适，如金叉超过</a:t>
            </a:r>
            <a:r>
              <a:rPr lang="en-US" altLang="zh-CN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3-4</a:t>
            </a:r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根柱子之后，注意随时调整，乖离率高，谨慎追买，控制仓位）</a:t>
            </a:r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en-US" altLang="zh-CN" sz="16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告诉自己：回档买永远是更稳健，更省心；追高买需要控制仓位，执行力较高。</a:t>
            </a:r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（好股票一定会有买点，追求波段，买不到一飞冲天。大阳线是符合预期，涨停是锦上添花）</a:t>
            </a:r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一旦不及预期，预期之外的破位，观察资金和趋势是否都走坏，决定是否坚决离场，卖出保护本金</a:t>
            </a:r>
            <a:endParaRPr lang="zh-CN" altLang="en-US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8296275" y="864870"/>
            <a:ext cx="3754755" cy="31210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l="293"/>
          <a:stretch>
            <a:fillRect/>
          </a:stretch>
        </p:blipFill>
        <p:spPr>
          <a:xfrm>
            <a:off x="8763000" y="3724910"/>
            <a:ext cx="3051810" cy="26517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7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94030" y="822325"/>
            <a:ext cx="7490460" cy="561467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文本框 9"/>
          <p:cNvSpPr txBox="1"/>
          <p:nvPr>
            <p:custDataLst>
              <p:tags r:id="rId3"/>
            </p:custDataLst>
          </p:nvPr>
        </p:nvSpPr>
        <p:spPr>
          <a:xfrm>
            <a:off x="219710" y="2857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4200" b="1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sym typeface="+mn-ea"/>
              </a:rPr>
              <a:t>点关注，不迷路</a:t>
            </a:r>
            <a:endParaRPr lang="zh-CN" sz="4200" b="1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336280" y="3257550"/>
            <a:ext cx="2820670" cy="317944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8336280" y="834390"/>
            <a:ext cx="3596640" cy="242316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075670" y="3257550"/>
            <a:ext cx="837565" cy="3178810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14010" y="111061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rgbClr val="EFDDFF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01</a:t>
            </a:r>
            <a:endParaRPr lang="en-US" altLang="zh-CN" sz="7200">
              <a:solidFill>
                <a:srgbClr val="EFDDFF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983105" y="3011170"/>
            <a:ext cx="847344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660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行情解读</a:t>
            </a:r>
            <a:endParaRPr lang="zh-CN" sz="6600">
              <a:gradFill>
                <a:gsLst>
                  <a:gs pos="0">
                    <a:srgbClr val="FFEFCE"/>
                  </a:gs>
                  <a:gs pos="100000">
                    <a:srgbClr val="FFD9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030" y="951865"/>
            <a:ext cx="6386195" cy="247713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6095" y="816610"/>
            <a:ext cx="4263390" cy="56261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文本框 7"/>
          <p:cNvSpPr txBox="1"/>
          <p:nvPr/>
        </p:nvSpPr>
        <p:spPr>
          <a:xfrm>
            <a:off x="2334895" y="85090"/>
            <a:ext cx="73533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600" spc="-200">
                <a:solidFill>
                  <a:schemeClr val="bg2"/>
                </a:solidFill>
              </a:rPr>
              <a:t>震荡区间，资金为王</a:t>
            </a:r>
            <a:endParaRPr lang="zh-CN" altLang="en-US" sz="3600" spc="-200">
              <a:solidFill>
                <a:schemeClr val="bg2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80745" y="4056380"/>
            <a:ext cx="417068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提醒自己，提醒执行力 ！  </a:t>
            </a:r>
            <a:endParaRPr lang="zh-CN" altLang="en-US" b="1"/>
          </a:p>
          <a:p>
            <a:r>
              <a:rPr lang="zh-CN" altLang="en-US" b="1"/>
              <a:t>用好软件工具，在市场比看谁犯的错少，自然收获就大！</a:t>
            </a:r>
            <a:endParaRPr lang="zh-CN" altLang="en-US" b="1"/>
          </a:p>
          <a:p>
            <a:endParaRPr lang="zh-CN" altLang="en-US" b="1"/>
          </a:p>
          <a:p>
            <a:r>
              <a:rPr lang="zh-CN" altLang="en-US" b="1"/>
              <a:t>下雨要带伞，天寒要衣裳，天晴备干粮，凡事早打算，莫等遇事再慌忙</a:t>
            </a:r>
            <a:endParaRPr lang="zh-CN" altLang="en-US" b="1"/>
          </a:p>
        </p:txBody>
      </p:sp>
      <p:sp>
        <p:nvSpPr>
          <p:cNvPr id="11" name="文本框 10"/>
          <p:cNvSpPr txBox="1"/>
          <p:nvPr/>
        </p:nvSpPr>
        <p:spPr>
          <a:xfrm>
            <a:off x="4690745" y="132270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highlight>
                  <a:srgbClr val="FFFF00"/>
                </a:highlight>
              </a:rPr>
              <a:t>8</a:t>
            </a:r>
            <a:r>
              <a:rPr lang="zh-CN" altLang="en-US">
                <a:highlight>
                  <a:srgbClr val="FFFF00"/>
                </a:highlight>
              </a:rPr>
              <a:t>月</a:t>
            </a:r>
            <a:r>
              <a:rPr lang="en-US" altLang="zh-CN">
                <a:highlight>
                  <a:srgbClr val="FFFF00"/>
                </a:highlight>
              </a:rPr>
              <a:t>30</a:t>
            </a:r>
            <a:r>
              <a:rPr lang="zh-CN" altLang="en-US">
                <a:highlight>
                  <a:srgbClr val="FFFF00"/>
                </a:highlight>
              </a:rPr>
              <a:t>日</a:t>
            </a:r>
            <a:endParaRPr lang="zh-CN" altLang="en-US">
              <a:highlight>
                <a:srgbClr val="FFFF00"/>
              </a:highlight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538970" y="1548765"/>
            <a:ext cx="10102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highlight>
                  <a:srgbClr val="FFFF00"/>
                </a:highlight>
              </a:rPr>
              <a:t>9</a:t>
            </a:r>
            <a:r>
              <a:rPr lang="zh-CN" altLang="en-US">
                <a:highlight>
                  <a:srgbClr val="FFFF00"/>
                </a:highlight>
              </a:rPr>
              <a:t>月</a:t>
            </a:r>
            <a:r>
              <a:rPr lang="en-US" altLang="zh-CN">
                <a:highlight>
                  <a:srgbClr val="FFFF00"/>
                </a:highlight>
              </a:rPr>
              <a:t>7</a:t>
            </a:r>
            <a:r>
              <a:rPr lang="zh-CN" altLang="en-US">
                <a:highlight>
                  <a:srgbClr val="FFFF00"/>
                </a:highlight>
              </a:rPr>
              <a:t>日</a:t>
            </a:r>
            <a:endParaRPr lang="zh-CN" altLang="en-US">
              <a:highlight>
                <a:srgbClr val="FFFF00"/>
              </a:highlight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115" y="904875"/>
            <a:ext cx="7503160" cy="551243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文本框 6"/>
          <p:cNvSpPr txBox="1"/>
          <p:nvPr/>
        </p:nvSpPr>
        <p:spPr>
          <a:xfrm>
            <a:off x="2487930" y="57785"/>
            <a:ext cx="73533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sz="3600" spc="-200">
                <a:solidFill>
                  <a:schemeClr val="bg2"/>
                </a:solidFill>
              </a:rPr>
              <a:t>涨一天跌一天，心态放平！</a:t>
            </a:r>
            <a:endParaRPr lang="zh-CN" sz="3600" spc="-200">
              <a:solidFill>
                <a:schemeClr val="bg2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710815" y="2007870"/>
            <a:ext cx="4064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highlight>
                  <a:srgbClr val="FFFF00"/>
                </a:highlight>
              </a:rPr>
              <a:t>牛熊线走平。震荡日线金叉</a:t>
            </a:r>
            <a:endParaRPr lang="zh-CN" altLang="en-US">
              <a:highlight>
                <a:srgbClr val="FFFF00"/>
              </a:highlight>
            </a:endParaRPr>
          </a:p>
          <a:p>
            <a:r>
              <a:rPr lang="zh-CN" altLang="en-US">
                <a:highlight>
                  <a:srgbClr val="FFFF00"/>
                </a:highlight>
              </a:rPr>
              <a:t>【买阴卖阳，高抛低吸】</a:t>
            </a:r>
            <a:endParaRPr lang="zh-CN" altLang="en-US">
              <a:highlight>
                <a:srgbClr val="FFFF00"/>
              </a:highlight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349625" y="562419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highlight>
                  <a:srgbClr val="FFFF00"/>
                </a:highlight>
              </a:rPr>
              <a:t>构筑底背离，涨跌一天，磨心态</a:t>
            </a:r>
            <a:endParaRPr lang="zh-CN" altLang="en-US">
              <a:highlight>
                <a:srgbClr val="FFFF00"/>
              </a:highlight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661275" y="2368550"/>
            <a:ext cx="4417695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 b="1"/>
              <a:t>大盘平均股价信号显示： </a:t>
            </a:r>
            <a:endParaRPr lang="zh-CN" altLang="en-US" sz="1600" b="1"/>
          </a:p>
          <a:p>
            <a:r>
              <a:rPr lang="en-US" altLang="zh-CN" sz="1600" b="1">
                <a:solidFill>
                  <a:srgbClr val="FF0000"/>
                </a:solidFill>
              </a:rPr>
              <a:t>S</a:t>
            </a:r>
            <a:r>
              <a:rPr lang="zh-CN" altLang="en-US" sz="1600" b="1">
                <a:solidFill>
                  <a:srgbClr val="FF0000"/>
                </a:solidFill>
              </a:rPr>
              <a:t>点区域+金叉</a:t>
            </a:r>
            <a:r>
              <a:rPr lang="en-US" altLang="zh-CN" sz="1600" b="1">
                <a:solidFill>
                  <a:srgbClr val="FF0000"/>
                </a:solidFill>
              </a:rPr>
              <a:t>2</a:t>
            </a:r>
            <a:r>
              <a:rPr lang="zh-CN" altLang="en-US" sz="1600" b="1">
                <a:solidFill>
                  <a:srgbClr val="FF0000"/>
                </a:solidFill>
              </a:rPr>
              <a:t>天+资金绿</a:t>
            </a:r>
            <a:r>
              <a:rPr lang="zh-CN" altLang="en-US" sz="1600" b="1"/>
              <a:t>，建议仓位0-3层内。操作上【</a:t>
            </a:r>
            <a:r>
              <a:rPr lang="zh-CN" altLang="en-US" sz="1600" b="1">
                <a:sym typeface="+mn-ea"/>
              </a:rPr>
              <a:t>买阴卖阳，高抛低吸</a:t>
            </a:r>
            <a:r>
              <a:rPr lang="zh-CN" altLang="en-US" sz="1600" b="1"/>
              <a:t>】，练手仓学习为主；  </a:t>
            </a:r>
            <a:endParaRPr lang="zh-CN" altLang="en-US" sz="1600" b="1"/>
          </a:p>
          <a:p>
            <a:endParaRPr lang="en-US" altLang="zh-CN" sz="1600" b="1"/>
          </a:p>
          <a:p>
            <a:r>
              <a:rPr lang="zh-CN" altLang="en-US" sz="1600" b="1"/>
              <a:t>两种情况： </a:t>
            </a:r>
            <a:endParaRPr lang="zh-CN" altLang="en-US" sz="1600" b="1"/>
          </a:p>
          <a:p>
            <a:r>
              <a:rPr lang="zh-CN" altLang="en-US" sz="1600" b="1"/>
              <a:t>一种是，可能直接放量大阳线</a:t>
            </a:r>
            <a:r>
              <a:rPr lang="en-US" altLang="zh-CN" sz="1600" b="1">
                <a:solidFill>
                  <a:srgbClr val="FF0000"/>
                </a:solidFill>
              </a:rPr>
              <a:t>B</a:t>
            </a:r>
            <a:r>
              <a:rPr lang="zh-CN" altLang="en-US" sz="1600" b="1">
                <a:solidFill>
                  <a:srgbClr val="FF0000"/>
                </a:solidFill>
              </a:rPr>
              <a:t>点</a:t>
            </a:r>
            <a:r>
              <a:rPr lang="zh-CN" altLang="en-US" sz="1600" b="1"/>
              <a:t>，打破弱势箱体修复上缺口，然后再增仓；     </a:t>
            </a:r>
            <a:endParaRPr lang="zh-CN" altLang="en-US" sz="1600" b="1"/>
          </a:p>
          <a:p>
            <a:endParaRPr lang="zh-CN" altLang="en-US" sz="1600" b="1"/>
          </a:p>
          <a:p>
            <a:r>
              <a:rPr lang="zh-CN" altLang="en-US" sz="1600" b="1"/>
              <a:t>另一种是，震荡磨 继续多重底背离，休息或练手仓试错低吸， 但对</a:t>
            </a:r>
            <a:r>
              <a:rPr lang="zh-CN" altLang="en-US" sz="1600" b="1">
                <a:solidFill>
                  <a:srgbClr val="FF0000"/>
                </a:solidFill>
              </a:rPr>
              <a:t>选资金强势股要求较高</a:t>
            </a:r>
            <a:r>
              <a:rPr lang="zh-CN" altLang="en-US" sz="1600" b="1"/>
              <a:t>。   后市出现回落或中大阴我是</a:t>
            </a:r>
            <a:r>
              <a:rPr lang="zh-CN" altLang="en-US" sz="1600" b="1">
                <a:solidFill>
                  <a:srgbClr val="FF0000"/>
                </a:solidFill>
              </a:rPr>
              <a:t>看积极的</a:t>
            </a:r>
            <a:r>
              <a:rPr lang="zh-CN" altLang="en-US" sz="1600" b="1"/>
              <a:t>。</a:t>
            </a:r>
            <a:endParaRPr lang="zh-CN" altLang="en-US" sz="1600" b="1"/>
          </a:p>
        </p:txBody>
      </p:sp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2487930" y="57785"/>
            <a:ext cx="73533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600" spc="-200">
                <a:solidFill>
                  <a:schemeClr val="bg2"/>
                </a:solidFill>
              </a:rPr>
              <a:t>聊心态</a:t>
            </a:r>
            <a:r>
              <a:rPr lang="en-US" altLang="zh-CN" sz="3600" spc="-200">
                <a:solidFill>
                  <a:schemeClr val="bg2"/>
                </a:solidFill>
              </a:rPr>
              <a:t> </a:t>
            </a:r>
            <a:r>
              <a:rPr lang="zh-CN" altLang="en-US" sz="3600" spc="-200">
                <a:solidFill>
                  <a:schemeClr val="bg2"/>
                </a:solidFill>
              </a:rPr>
              <a:t>聊执行力</a:t>
            </a:r>
            <a:endParaRPr lang="zh-CN" altLang="en-US" sz="3600" spc="-200">
              <a:solidFill>
                <a:schemeClr val="bg2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7160" y="1511300"/>
            <a:ext cx="5895340" cy="16617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b="1"/>
              <a:t>茶需慢慢熬，心急则味散；股需耐心炒，心急则被套</a:t>
            </a:r>
            <a:endParaRPr lang="zh-CN" altLang="en-US" b="1"/>
          </a:p>
          <a:p>
            <a:endParaRPr lang="zh-CN" altLang="en-US" b="1"/>
          </a:p>
          <a:p>
            <a:r>
              <a:rPr lang="zh-CN" altLang="en-US" b="1"/>
              <a:t>学习战法遇到股票失败，不要掉信心！</a:t>
            </a:r>
            <a:endParaRPr lang="zh-CN" altLang="en-US" b="1"/>
          </a:p>
          <a:p>
            <a:r>
              <a:rPr lang="zh-CN" altLang="en-US" b="1"/>
              <a:t>坚持理念方法：大赚小亏+坚持方法正确，坚持概率模式</a:t>
            </a:r>
            <a:endParaRPr lang="zh-CN" altLang="en-US" b="1"/>
          </a:p>
          <a:p>
            <a:endParaRPr lang="zh-CN" altLang="en-US" b="1"/>
          </a:p>
          <a:p>
            <a:r>
              <a:rPr lang="zh-CN" altLang="en-US" b="1">
                <a:solidFill>
                  <a:srgbClr val="FF0000"/>
                </a:solidFill>
              </a:rPr>
              <a:t>只做强势资金的个股，有资金有机会，没资金没机会，买套也要套在强势股才有可能解套</a:t>
            </a:r>
            <a:endParaRPr lang="zh-CN" altLang="en-US" b="1">
              <a:solidFill>
                <a:srgbClr val="FF0000"/>
              </a:solidFill>
            </a:endParaRPr>
          </a:p>
          <a:p>
            <a:endParaRPr lang="zh-CN" altLang="en-US" b="1"/>
          </a:p>
          <a:p>
            <a:endParaRPr lang="zh-CN" altLang="en-US" b="1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32500" y="1364615"/>
            <a:ext cx="6095365" cy="44659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7210" y="4114800"/>
            <a:ext cx="2529205" cy="195262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0554335" y="1398905"/>
            <a:ext cx="16376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highlight>
                  <a:srgbClr val="FFFF00"/>
                </a:highlight>
              </a:rPr>
              <a:t>案例不作推荐</a:t>
            </a:r>
            <a:endParaRPr lang="zh-CN" altLang="en-US">
              <a:highlight>
                <a:srgbClr val="FFFF00"/>
              </a:highlight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14010" y="111061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rgbClr val="EFDDFF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02</a:t>
            </a:r>
            <a:endParaRPr lang="en-US" altLang="zh-CN" sz="7200">
              <a:solidFill>
                <a:srgbClr val="EFDDFF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635125" y="3027045"/>
            <a:ext cx="907224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6600" dirty="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双紫龙头思路</a:t>
            </a:r>
            <a:endParaRPr lang="zh-CN" sz="6600" dirty="0">
              <a:gradFill>
                <a:gsLst>
                  <a:gs pos="0">
                    <a:srgbClr val="FFEFCE"/>
                  </a:gs>
                  <a:gs pos="100000">
                    <a:srgbClr val="FFD9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 userDrawn="1"/>
        </p:nvSpPr>
        <p:spPr>
          <a:xfrm>
            <a:off x="3271520" y="95250"/>
            <a:ext cx="81972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龙头强势股特征，资金为王</a:t>
            </a:r>
            <a:endParaRPr lang="zh-CN" altLang="en-US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5985" y="813435"/>
            <a:ext cx="10045065" cy="565340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 userDrawn="1"/>
        </p:nvSpPr>
        <p:spPr>
          <a:xfrm>
            <a:off x="2870200" y="95250"/>
            <a:ext cx="70396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双紫思路</a:t>
            </a:r>
            <a:endParaRPr lang="zh-CN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8480" y="864235"/>
            <a:ext cx="11349990" cy="560895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ags/tag11.xml><?xml version="1.0" encoding="utf-8"?>
<p:tagLst xmlns:p="http://schemas.openxmlformats.org/presentationml/2006/main">
  <p:tag name="KSO_WM_UNIT_PLACING_PICTURE_USER_VIEWPORT" val="{&quot;height&quot;:10800,&quot;width&quot;:19200}"/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41.xml><?xml version="1.0" encoding="utf-8"?>
<p:tagLst xmlns:p="http://schemas.openxmlformats.org/presentationml/2006/main">
  <p:tag name="KSO_WM_UNIT_PLACING_PICTURE_USER_VIEWPORT" val="{&quot;height&quot;:10800,&quot;width&quot;:6737}"/>
  <p:tag name="KSO_WM_BEAUTIFY_FLAG" val=""/>
</p:tagLst>
</file>

<file path=ppt/tags/tag42.xml><?xml version="1.0" encoding="utf-8"?>
<p:tagLst xmlns:p="http://schemas.openxmlformats.org/presentationml/2006/main">
  <p:tag name="KSO_WM_UNIT_PLACING_PICTURE_USER_VIEWPORT" val="{&quot;height&quot;:2082,&quot;width&quot;:10544}"/>
  <p:tag name="KSO_WM_BEAUTIFY_FLAG" val=""/>
</p:tagLst>
</file>

<file path=ppt/tags/tag4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.xml><?xml version="1.0" encoding="utf-8"?>
<p:tagLst xmlns:p="http://schemas.openxmlformats.org/presentationml/2006/main">
  <p:tag name="KSO_WM_UNIT_PLACING_PICTURE_USER_VIEWPORT" val="{&quot;height&quot;:10800,&quot;width&quot;:19200}"/>
</p:tagLst>
</file>

<file path=ppt/tags/tag6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ags/tag8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81.xml><?xml version="1.0" encoding="utf-8"?>
<p:tagLst xmlns:p="http://schemas.openxmlformats.org/presentationml/2006/main">
  <p:tag name="COMMONDATA" val="eyJoZGlkIjoiOWFhYzUwZWNmOTk3M2Y1MTI5MjBiOWM4Y2UyNjJjNzUifQ=="/>
  <p:tag name="KSO_WPP_MARK_KEY" val="257877f6-fe8c-4c47-ab4c-274c99a6a791"/>
  <p:tag name="commondata" val="eyJoZGlkIjoiODkyZjYyMmI5MzU5YjIyMzEwMjc4NWEyNTE0ZDZmMWIifQ==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heme/theme1.xml><?xml version="1.0" encoding="utf-8"?>
<a:theme xmlns:a="http://schemas.openxmlformats.org/drawingml/2006/main" name="2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1663</Words>
  <Application>WPS 演示</Application>
  <PresentationFormat>宽屏</PresentationFormat>
  <Paragraphs>170</Paragraphs>
  <Slides>27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25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53" baseType="lpstr">
      <vt:lpstr>Arial</vt:lpstr>
      <vt:lpstr>宋体</vt:lpstr>
      <vt:lpstr>Wingdings</vt:lpstr>
      <vt:lpstr>微软雅黑</vt:lpstr>
      <vt:lpstr>Wingdings</vt:lpstr>
      <vt:lpstr>思源黑体 CN Medium</vt:lpstr>
      <vt:lpstr>黑体</vt:lpstr>
      <vt:lpstr>思源黑体 CN Normal</vt:lpstr>
      <vt:lpstr>思源黑体 CN Light</vt:lpstr>
      <vt:lpstr>思源黑体 CN Bold</vt:lpstr>
      <vt:lpstr>Noto Sans S Chinese Medium</vt:lpstr>
      <vt:lpstr>DIN Black</vt:lpstr>
      <vt:lpstr>KSOFDDF4E7ED</vt:lpstr>
      <vt:lpstr>Segoe Print</vt:lpstr>
      <vt:lpstr>Arial Unicode MS</vt:lpstr>
      <vt:lpstr>Calibri</vt:lpstr>
      <vt:lpstr>思源黑体 CN Heavy</vt:lpstr>
      <vt:lpstr>KSOF954951BB</vt:lpstr>
      <vt:lpstr>Noto Sans S Chinese Medium</vt:lpstr>
      <vt:lpstr>思源黑体 CN Medium</vt:lpstr>
      <vt:lpstr>思源黑体 CN Normal</vt:lpstr>
      <vt:lpstr>方正宝黑体 简 Medium</vt:lpstr>
      <vt:lpstr>兰米黑体</vt:lpstr>
      <vt:lpstr>FT Thymes Medium</vt:lpstr>
      <vt:lpstr>DIN Pro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siren</cp:lastModifiedBy>
  <cp:revision>2483</cp:revision>
  <dcterms:created xsi:type="dcterms:W3CDTF">2019-06-19T02:08:00Z</dcterms:created>
  <dcterms:modified xsi:type="dcterms:W3CDTF">2026-09-08T09:38:06Z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2052-12.1.0.28505</vt:lpwstr>
  </property>
  <property fmtid="{D5CDD505-2E9C-101B-9397-08002B2CF9AE}" pid="3" name="ICV">
    <vt:lpwstr>9CFE74C9946A4C69843920DE3B0B819A_13</vt:lpwstr>
  </property>
</Properties>
</file>