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60" r:id="rId3"/>
    <p:sldId id="321" r:id="rId4"/>
    <p:sldId id="322" r:id="rId5"/>
    <p:sldId id="340" r:id="rId6"/>
    <p:sldId id="341" r:id="rId7"/>
    <p:sldId id="313" r:id="rId8"/>
    <p:sldId id="314" r:id="rId9"/>
    <p:sldId id="315" r:id="rId10"/>
    <p:sldId id="264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78.xml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87.xml"/><Relationship Id="rId11" Type="http://schemas.openxmlformats.org/officeDocument/2006/relationships/image" Target="../media/image15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9.xml"/><Relationship Id="rId2" Type="http://schemas.openxmlformats.org/officeDocument/2006/relationships/image" Target="../media/image16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1.xml"/><Relationship Id="rId2" Type="http://schemas.openxmlformats.org/officeDocument/2006/relationships/image" Target="../media/image17.png"/><Relationship Id="rId1" Type="http://schemas.openxmlformats.org/officeDocument/2006/relationships/tags" Target="../tags/tag9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image" Target="../media/image20.png"/><Relationship Id="rId7" Type="http://schemas.openxmlformats.org/officeDocument/2006/relationships/tags" Target="../tags/tag96.xml"/><Relationship Id="rId6" Type="http://schemas.openxmlformats.org/officeDocument/2006/relationships/image" Target="../media/image19.png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image" Target="../media/image18.png"/><Relationship Id="rId2" Type="http://schemas.openxmlformats.org/officeDocument/2006/relationships/tags" Target="../tags/tag93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image" Target="../media/image21.png"/><Relationship Id="rId1" Type="http://schemas.openxmlformats.org/officeDocument/2006/relationships/tags" Target="../tags/tag9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再度缩量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00B050"/>
                </a:solidFill>
              </a:rPr>
              <a:t>流动资金。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00B050"/>
                </a:solidFill>
              </a:rPr>
              <a:t>主线</a:t>
            </a:r>
            <a:r>
              <a:rPr lang="en-US" altLang="zh-CN" sz="2200" b="1">
                <a:solidFill>
                  <a:srgbClr val="00B050"/>
                </a:solidFill>
              </a:rPr>
              <a:t>→</a:t>
            </a:r>
            <a:r>
              <a:rPr lang="zh-CN" altLang="en-US" sz="2200" b="1">
                <a:solidFill>
                  <a:srgbClr val="00B050"/>
                </a:solidFill>
              </a:rPr>
              <a:t>持续性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3820" y="4453255"/>
            <a:ext cx="12107545" cy="2074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/>
              <a:t>S</a:t>
            </a:r>
            <a:r>
              <a:rPr lang="zh-CN" altLang="en-US"/>
              <a:t>点</a:t>
            </a:r>
            <a:r>
              <a:rPr lang="en-US" altLang="zh-CN"/>
              <a:t>+</a:t>
            </a:r>
            <a:r>
              <a:rPr lang="zh-CN" altLang="en-US"/>
              <a:t>流动资金持续翻绿（</a:t>
            </a:r>
            <a:r>
              <a:rPr lang="en-US" altLang="zh-CN"/>
              <a:t>1.64</a:t>
            </a:r>
            <a:r>
              <a:rPr lang="zh-CN" altLang="en-US"/>
              <a:t>万亿）</a:t>
            </a:r>
            <a:r>
              <a:rPr lang="en-US" altLang="zh-CN"/>
              <a:t>+</a:t>
            </a:r>
            <a:r>
              <a:rPr lang="zh-CN" altLang="en-US"/>
              <a:t>短线上攻向下</a:t>
            </a:r>
            <a:r>
              <a:rPr lang="en-US" altLang="zh-CN"/>
              <a:t>→</a:t>
            </a:r>
            <a:r>
              <a:rPr lang="zh-CN" altLang="en-US" b="1">
                <a:solidFill>
                  <a:srgbClr val="FF0000"/>
                </a:solidFill>
              </a:rPr>
              <a:t>仓位管理</a:t>
            </a:r>
            <a:r>
              <a:rPr lang="zh-CN" altLang="en-US"/>
              <a:t>。</a:t>
            </a:r>
            <a:endParaRPr lang="zh-CN" altLang="en-US"/>
          </a:p>
          <a:p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 sz="1500">
                <a:solidFill>
                  <a:schemeClr val="tx1"/>
                </a:solidFill>
              </a:rPr>
              <a:t>难点：市场每天都有大涨的票，但活跃大涨的票也很快会出现日内大回调，大涨票与回调票往往是同一批票交替出现。</a:t>
            </a:r>
            <a:endParaRPr lang="zh-CN" altLang="en-US" sz="1500">
              <a:solidFill>
                <a:schemeClr val="tx1"/>
              </a:solidFill>
            </a:endParaRPr>
          </a:p>
          <a:p>
            <a:r>
              <a:rPr lang="zh-CN" altLang="en-US" sz="1500">
                <a:solidFill>
                  <a:schemeClr val="tx1"/>
                </a:solidFill>
              </a:rPr>
              <a:t>做对其中一段节奏才能盈利，否则就是亏损（例如分歧低吸能赚，追涨就容易吃面）。</a:t>
            </a:r>
            <a:endParaRPr lang="zh-CN" altLang="en-US" sz="1500">
              <a:solidFill>
                <a:schemeClr val="tx1"/>
              </a:solidFill>
            </a:endParaRPr>
          </a:p>
          <a:p>
            <a:r>
              <a:rPr lang="zh-CN" altLang="en-US" sz="1500">
                <a:solidFill>
                  <a:schemeClr val="tx1"/>
                </a:solidFill>
              </a:rPr>
              <a:t>赚钱效应的好坏对比：好</a:t>
            </a:r>
            <a:r>
              <a:rPr lang="en-US" altLang="zh-CN" sz="1500">
                <a:solidFill>
                  <a:schemeClr val="tx1"/>
                </a:solidFill>
              </a:rPr>
              <a:t>--</a:t>
            </a:r>
            <a:r>
              <a:rPr lang="zh-CN" altLang="en-US" sz="1500">
                <a:solidFill>
                  <a:schemeClr val="tx1"/>
                </a:solidFill>
              </a:rPr>
              <a:t>只需聚焦到一个板块，各种节奏或多或少都能赚钱。差</a:t>
            </a:r>
            <a:r>
              <a:rPr lang="en-US" altLang="zh-CN" sz="1500">
                <a:solidFill>
                  <a:schemeClr val="tx1"/>
                </a:solidFill>
              </a:rPr>
              <a:t>--</a:t>
            </a:r>
            <a:r>
              <a:rPr lang="zh-CN" altLang="en-US" sz="1500">
                <a:solidFill>
                  <a:schemeClr val="tx1"/>
                </a:solidFill>
              </a:rPr>
              <a:t>不但要聚焦对板块，还必须踩中节奏，才有可能赚钱。</a:t>
            </a:r>
            <a:endParaRPr lang="zh-CN" altLang="en-US" sz="1500">
              <a:solidFill>
                <a:schemeClr val="tx1"/>
              </a:solidFill>
            </a:endParaRPr>
          </a:p>
          <a:p>
            <a:endParaRPr lang="en-US" altLang="zh-CN" sz="1500">
              <a:solidFill>
                <a:schemeClr val="tx1"/>
              </a:solidFill>
            </a:endParaRPr>
          </a:p>
          <a:p>
            <a:r>
              <a:rPr lang="zh-CN" altLang="en-US" sz="1500">
                <a:solidFill>
                  <a:schemeClr val="tx1"/>
                </a:solidFill>
              </a:rPr>
              <a:t>当前处于轮动期，节奏至关重要，因此需要耐心观察、低频聚焦，试图读懂每一个节奏往往是大亏的源泉。</a:t>
            </a:r>
            <a:endParaRPr lang="zh-CN" altLang="en-US" sz="1500">
              <a:solidFill>
                <a:schemeClr val="tx1"/>
              </a:solidFill>
            </a:endParaRPr>
          </a:p>
          <a:p>
            <a:r>
              <a:rPr lang="zh-CN" altLang="en-US" sz="1500">
                <a:solidFill>
                  <a:schemeClr val="tx1"/>
                </a:solidFill>
              </a:rPr>
              <a:t>稳健者建议考虑右侧思维：轮动期继续控仓，等待势态真正明朗（右侧介入）。</a:t>
            </a:r>
            <a:endParaRPr lang="zh-CN" altLang="en-US" sz="150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065" y="531495"/>
            <a:ext cx="7896860" cy="39096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轮动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主线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3820" y="4453255"/>
            <a:ext cx="1129538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b="1">
                <a:solidFill>
                  <a:schemeClr val="tx1"/>
                </a:solidFill>
              </a:rPr>
              <a:t>1，判断标准：以一段时间内日内最强板块的</a:t>
            </a:r>
            <a:r>
              <a:rPr lang="zh-CN" altLang="en-US" sz="1500" b="1">
                <a:solidFill>
                  <a:srgbClr val="FF0000"/>
                </a:solidFill>
              </a:rPr>
              <a:t>上榜频次和涨停规模</a:t>
            </a:r>
            <a:r>
              <a:rPr lang="zh-CN" altLang="en-US" sz="1500" b="1">
                <a:solidFill>
                  <a:schemeClr val="tx1"/>
                </a:solidFill>
              </a:rPr>
              <a:t>、</a:t>
            </a:r>
            <a:r>
              <a:rPr lang="zh-CN" altLang="en-US" sz="1500">
                <a:solidFill>
                  <a:srgbClr val="FF0000"/>
                </a:solidFill>
              </a:rPr>
              <a:t>资金体量</a:t>
            </a:r>
            <a:r>
              <a:rPr lang="zh-CN" altLang="en-US" sz="1500" b="1">
                <a:solidFill>
                  <a:schemeClr val="tx1"/>
                </a:solidFill>
              </a:rPr>
              <a:t>，区分市场是主升行情还是轮动行情，本质是判断市场资金是否形成统一合力。</a:t>
            </a:r>
            <a:endParaRPr lang="zh-CN" altLang="en-US" sz="1500" b="1">
              <a:solidFill>
                <a:schemeClr val="tx1"/>
              </a:solidFill>
            </a:endParaRPr>
          </a:p>
          <a:p>
            <a:r>
              <a:rPr lang="zh-CN" altLang="en-US" sz="1500" b="1">
                <a:solidFill>
                  <a:schemeClr val="tx1"/>
                </a:solidFill>
              </a:rPr>
              <a:t>2、主升行情特征：单一板块持续霸榜日内前列，无断层空档，涨停家数、成交资金体量远超其他板块，属于确定性赛道主线行情，典型如6月</a:t>
            </a:r>
            <a:r>
              <a:rPr lang="en-US" altLang="zh-CN" sz="1500" b="1">
                <a:solidFill>
                  <a:schemeClr val="tx1"/>
                </a:solidFill>
              </a:rPr>
              <a:t>AI</a:t>
            </a:r>
            <a:r>
              <a:rPr lang="zh-CN" altLang="en-US" sz="1500" b="1">
                <a:solidFill>
                  <a:schemeClr val="tx1"/>
                </a:solidFill>
              </a:rPr>
              <a:t>硬件板块行情。</a:t>
            </a:r>
            <a:endParaRPr lang="zh-CN" altLang="en-US" sz="1500" b="1">
              <a:solidFill>
                <a:schemeClr val="tx1"/>
              </a:solidFill>
            </a:endParaRPr>
          </a:p>
          <a:p>
            <a:r>
              <a:rPr lang="zh-CN" altLang="en-US" sz="1500" b="1">
                <a:solidFill>
                  <a:schemeClr val="tx1"/>
                </a:solidFill>
              </a:rPr>
              <a:t>3、轮动行情特征：无固定绝对主线，日内最强板块频繁切换，多个活跃板块体量相近、相互竞争，形成行情第一梯队，无板块能持续领跑，当前超一个月反弹的农业板块仅为轮动环境下的结构性强势题材，并非主线赛道行情。</a:t>
            </a:r>
            <a:endParaRPr lang="zh-CN" altLang="en-US" sz="1500" b="1">
              <a:solidFill>
                <a:schemeClr val="tx1"/>
              </a:solidFill>
            </a:endParaRPr>
          </a:p>
          <a:p>
            <a:endParaRPr lang="en-US" altLang="zh-CN" sz="1500" b="1">
              <a:solidFill>
                <a:schemeClr val="tx1"/>
              </a:solidFill>
            </a:endParaRPr>
          </a:p>
          <a:p>
            <a:r>
              <a:rPr lang="zh-CN" altLang="en-US" sz="1500" b="1">
                <a:solidFill>
                  <a:schemeClr val="tx1"/>
                </a:solidFill>
              </a:rPr>
              <a:t>交易策略差异：主升行情主打聚焦主线、接力追高、持股格局，资金持续聚焦主线，持股和追高胜率更高；轮动行情主打梯队聚焦、分歧低吸、快进快出，规避高潮追高，把握板块回流溢价。</a:t>
            </a:r>
            <a:endParaRPr lang="zh-CN" altLang="en-US" sz="1500" b="1">
              <a:solidFill>
                <a:schemeClr val="tx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6760" y="598170"/>
            <a:ext cx="10697845" cy="37776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99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1468</Words>
  <Application>WPS 演示</Application>
  <PresentationFormat>宽屏</PresentationFormat>
  <Paragraphs>150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FFont-Family</vt:lpstr>
      <vt:lpstr>Arial Unicode MS</vt:lpstr>
      <vt:lpstr>Calibri</vt:lpstr>
      <vt:lpstr>KSOFBD28ECAF</vt:lpstr>
      <vt:lpstr>KSOFDDF4E7ED</vt:lpstr>
      <vt:lpstr>KSOFD723FC5D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337</cp:revision>
  <dcterms:created xsi:type="dcterms:W3CDTF">2019-06-19T02:08:00Z</dcterms:created>
  <dcterms:modified xsi:type="dcterms:W3CDTF">2026-09-10T12:47:29Z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09928DD688D44268A9CFCE7D4464A918_13</vt:lpwstr>
  </property>
</Properties>
</file>