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0"/>
  </p:handoutMasterIdLst>
  <p:sldIdLst>
    <p:sldId id="868" r:id="rId3"/>
    <p:sldId id="877" r:id="rId5"/>
    <p:sldId id="869" r:id="rId6"/>
    <p:sldId id="1227" r:id="rId7"/>
    <p:sldId id="1559" r:id="rId8"/>
    <p:sldId id="1573" r:id="rId9"/>
    <p:sldId id="1347" r:id="rId10"/>
    <p:sldId id="1623" r:id="rId11"/>
    <p:sldId id="1630" r:id="rId12"/>
    <p:sldId id="1629" r:id="rId13"/>
    <p:sldId id="1628" r:id="rId14"/>
    <p:sldId id="1617" r:id="rId15"/>
    <p:sldId id="1627" r:id="rId16"/>
    <p:sldId id="1624" r:id="rId17"/>
    <p:sldId id="1622" r:id="rId18"/>
    <p:sldId id="1621" r:id="rId19"/>
    <p:sldId id="1620" r:id="rId20"/>
    <p:sldId id="1565" r:id="rId21"/>
    <p:sldId id="1566" r:id="rId22"/>
    <p:sldId id="1568" r:id="rId23"/>
    <p:sldId id="1541" r:id="rId24"/>
    <p:sldId id="1547" r:id="rId25"/>
    <p:sldId id="1546" r:id="rId26"/>
    <p:sldId id="1553" r:id="rId27"/>
    <p:sldId id="1554" r:id="rId28"/>
    <p:sldId id="1556" r:id="rId29"/>
    <p:sldId id="1557" r:id="rId30"/>
    <p:sldId id="1558" r:id="rId31"/>
    <p:sldId id="1571" r:id="rId32"/>
    <p:sldId id="878" r:id="rId33"/>
    <p:sldId id="1514" r:id="rId34"/>
    <p:sldId id="1555" r:id="rId35"/>
    <p:sldId id="1507" r:id="rId36"/>
    <p:sldId id="1426" r:id="rId37"/>
    <p:sldId id="1545" r:id="rId38"/>
    <p:sldId id="1355" r:id="rId39"/>
  </p:sldIdLst>
  <p:sldSz cx="12192000" cy="6858000"/>
  <p:notesSz cx="6858000" cy="9144000"/>
  <p:custDataLst>
    <p:tags r:id="rId4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74B51B9C-2394-4000-B978-C54F0EA5A971}">
          <p14:sldIdLst>
            <p14:sldId id="868"/>
          </p14:sldIdLst>
        </p14:section>
        <p14:section name="盘面环境" id="{0FAB2159-73A3-4A3D-BF11-FAB3EBC96C18}">
          <p14:sldIdLst>
            <p14:sldId id="877"/>
            <p14:sldId id="869"/>
            <p14:sldId id="1227"/>
            <p14:sldId id="1559"/>
            <p14:sldId id="1573"/>
            <p14:sldId id="1347"/>
            <p14:sldId id="1623"/>
            <p14:sldId id="1630"/>
            <p14:sldId id="1629"/>
            <p14:sldId id="1628"/>
            <p14:sldId id="1617"/>
            <p14:sldId id="1627"/>
            <p14:sldId id="1624"/>
            <p14:sldId id="1622"/>
            <p14:sldId id="1621"/>
            <p14:sldId id="1620"/>
            <p14:sldId id="1565"/>
            <p14:sldId id="1566"/>
            <p14:sldId id="1568"/>
            <p14:sldId id="1541"/>
            <p14:sldId id="1547"/>
            <p14:sldId id="1546"/>
            <p14:sldId id="1553"/>
            <p14:sldId id="1554"/>
            <p14:sldId id="1556"/>
            <p14:sldId id="1557"/>
            <p14:sldId id="1558"/>
            <p14:sldId id="1571"/>
          </p14:sldIdLst>
        </p14:section>
        <p14:section name="市场节奏" id="{D8B0A2C5-1F55-4F56-9B21-CF550DA541C3}">
          <p14:sldIdLst>
            <p14:sldId id="878"/>
            <p14:sldId id="1514"/>
            <p14:sldId id="1555"/>
            <p14:sldId id="1507"/>
            <p14:sldId id="1426"/>
            <p14:sldId id="1545"/>
            <p14:sldId id="1355"/>
          </p14:sldIdLst>
        </p14:section>
        <p14:section name="无标题节" id="{5F52EC0A-C796-4C5F-8D81-8C50DD54411E}">
          <p14:sldIdLst/>
        </p14:section>
      </p14:sectionLst>
    </p:ext>
    <p:ext uri="{EFAFB233-063F-42B5-8137-9DF3F51BA10A}">
      <p15:sldGuideLst xmlns:p15="http://schemas.microsoft.com/office/powerpoint/2012/main">
        <p15:guide id="1" pos="6994" userDrawn="1">
          <p15:clr>
            <a:srgbClr val="A4A3A4"/>
          </p15:clr>
        </p15:guide>
        <p15:guide id="4" pos="710" userDrawn="1">
          <p15:clr>
            <a:srgbClr val="A4A3A4"/>
          </p15:clr>
        </p15:guide>
        <p15:guide id="5" orient="horz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十二 猪肠" initials="十二" lastIdx="1" clrIdx="0"/>
  <p:cmAuthor id="2" name="Administrat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5452"/>
    <a:srgbClr val="FFFA9D"/>
    <a:srgbClr val="FFFFFF"/>
    <a:srgbClr val="ED000E"/>
    <a:srgbClr val="4E83FA"/>
    <a:srgbClr val="FF4E00"/>
    <a:srgbClr val="FF7900"/>
    <a:srgbClr val="0089CF"/>
    <a:srgbClr val="F31BF3"/>
    <a:srgbClr val="8ED8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8" autoAdjust="0"/>
    <p:restoredTop sz="91436" autoAdjust="0"/>
  </p:normalViewPr>
  <p:slideViewPr>
    <p:cSldViewPr snapToGrid="0" showGuides="1">
      <p:cViewPr varScale="1">
        <p:scale>
          <a:sx n="97" d="100"/>
          <a:sy n="97" d="100"/>
        </p:scale>
        <p:origin x="516" y="90"/>
      </p:cViewPr>
      <p:guideLst>
        <p:guide pos="6994"/>
        <p:guide pos="710"/>
        <p:guide orient="horz" pos="2160"/>
      </p:guideLst>
    </p:cSldViewPr>
  </p:slideViewPr>
  <p:notesTextViewPr>
    <p:cViewPr>
      <p:scale>
        <a:sx n="200" d="100"/>
        <a:sy n="200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5" Type="http://schemas.openxmlformats.org/officeDocument/2006/relationships/tags" Target="tags/tag28.xml"/><Relationship Id="rId44" Type="http://schemas.openxmlformats.org/officeDocument/2006/relationships/commentAuthors" Target="commentAuthors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177E-A36A-4FAC-A81D-A76AEDFB431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4.xml"/><Relationship Id="rId8" Type="http://schemas.openxmlformats.org/officeDocument/2006/relationships/image" Target="../media/image9.png"/><Relationship Id="rId7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tags" Target="../tags/tag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1831658"/>
            <a:ext cx="7820008" cy="1012991"/>
          </a:xfrm>
          <a:prstGeom prst="rect">
            <a:avLst/>
          </a:prstGeom>
        </p:spPr>
        <p:txBody>
          <a:bodyPr/>
          <a:lstStyle>
            <a:lvl1pPr marL="0" indent="0" algn="just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None/>
              <a:defRPr lang="zh-CN" alt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7594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just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  <a:endParaRPr lang="zh-CN" altLang="en-US" sz="1050" kern="1200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图下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5629869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None/>
              <a:defRPr lang="zh-CN" alt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62776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</a:rPr>
              <a:t>风险提示：观点基于软件数据与理论模型分析，仅供参考，不构成买卖建议，市场有风险，投资需谨慎</a:t>
            </a:r>
            <a:endParaRPr lang="zh-CN" altLang="en-US" sz="105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2766508" y="1827101"/>
            <a:ext cx="6663600" cy="3733200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_双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7594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just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  <a:endParaRPr lang="zh-CN" altLang="en-US" sz="1050" kern="1200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1128713" y="2271881"/>
            <a:ext cx="4832350" cy="2718197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/>
          </a:p>
        </p:txBody>
      </p:sp>
      <p:sp>
        <p:nvSpPr>
          <p:cNvPr id="19" name="图片占位符 2"/>
          <p:cNvSpPr>
            <a:spLocks noGrp="1"/>
          </p:cNvSpPr>
          <p:nvPr>
            <p:ph type="pic" sz="quarter" idx="12"/>
          </p:nvPr>
        </p:nvSpPr>
        <p:spPr>
          <a:xfrm>
            <a:off x="6231336" y="2271881"/>
            <a:ext cx="4832350" cy="2718197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3" hasCustomPrompt="1"/>
          </p:nvPr>
        </p:nvSpPr>
        <p:spPr>
          <a:xfrm>
            <a:off x="2517221" y="5354223"/>
            <a:ext cx="2055334" cy="34040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kumimoji="0" lang="zh-CN" altLang="en-US" sz="2000" b="0" i="0" u="none" strike="noStrike" kern="1200" cap="none" spc="15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dirty="0"/>
              <a:t>文本</a:t>
            </a:r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4" name="文本占位符 10"/>
          <p:cNvSpPr>
            <a:spLocks noGrp="1"/>
          </p:cNvSpPr>
          <p:nvPr>
            <p:ph type="body" sz="quarter" idx="14" hasCustomPrompt="1"/>
          </p:nvPr>
        </p:nvSpPr>
        <p:spPr>
          <a:xfrm>
            <a:off x="7619844" y="5354223"/>
            <a:ext cx="2055334" cy="34040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kumimoji="0" lang="zh-CN" altLang="en-US" sz="2000" b="0" i="0" u="none" strike="noStrike" kern="1200" cap="none" spc="15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dirty="0"/>
              <a:t>文本</a:t>
            </a:r>
            <a:r>
              <a:rPr lang="en-US" altLang="zh-CN" dirty="0"/>
              <a:t>2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290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2787435" y="-750208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弧形 14"/>
            <p:cNvSpPr/>
            <p:nvPr userDrawn="1"/>
          </p:nvSpPr>
          <p:spPr>
            <a:xfrm>
              <a:off x="1393825" y="1785620"/>
              <a:ext cx="3341370" cy="3341370"/>
            </a:xfrm>
            <a:prstGeom prst="arc">
              <a:avLst>
                <a:gd name="adj1" fmla="val 16200000"/>
                <a:gd name="adj2" fmla="val 5393041"/>
              </a:avLst>
            </a:prstGeom>
            <a:ln>
              <a:gradFill>
                <a:gsLst>
                  <a:gs pos="0">
                    <a:srgbClr val="FAFBFD">
                      <a:alpha val="0"/>
                    </a:srgbClr>
                  </a:gs>
                  <a:gs pos="100000">
                    <a:schemeClr val="bg1"/>
                  </a:gs>
                </a:gsLst>
                <a:lin ang="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zh-CN" altLang="en-US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01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02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  <p:sp>
        <p:nvSpPr>
          <p:cNvPr id="32" name="弧形 31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03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  <p:sp>
        <p:nvSpPr>
          <p:cNvPr id="29" name="弧形 28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04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  <p:sp>
        <p:nvSpPr>
          <p:cNvPr id="29" name="弧形 28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PPT封面 拷贝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143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1" y="791210"/>
            <a:ext cx="12191364" cy="6066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endParaRPr lang="zh-CN" altLang="en-US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530860" y="6582410"/>
            <a:ext cx="1113028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  <a:sym typeface="+mn-ea"/>
              </a:rPr>
              <a:t>经传多赢投资顾问：张明科</a:t>
            </a: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  <a:sym typeface="+mn-ea"/>
              </a:rPr>
              <a:t>丨执业编号：A1120619100001</a:t>
            </a: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  <a:sym typeface="+mn-ea"/>
              </a:rPr>
              <a:t>  </a:t>
            </a: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  <a:sym typeface="+mn-ea"/>
              </a:rPr>
              <a:t>风险提示:观点基于软件数据和理论模型分析，仅供参考，不构成投资建议，股市有风险，投资需谨慎。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思源黑体 CN Normal" panose="020B0400000000000000" pitchFamily="34" charset="-122"/>
            </a:endParaRPr>
          </a:p>
        </p:txBody>
      </p:sp>
      <p:pic>
        <p:nvPicPr>
          <p:cNvPr id="16" name="图片 15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4005" y="200025"/>
            <a:ext cx="1797685" cy="405765"/>
          </a:xfrm>
          <a:prstGeom prst="rect">
            <a:avLst/>
          </a:prstGeom>
        </p:spPr>
      </p:pic>
      <p:pic>
        <p:nvPicPr>
          <p:cNvPr id="13" name="图片 12" descr="龙头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00310" y="254635"/>
            <a:ext cx="1762125" cy="335915"/>
          </a:xfrm>
          <a:prstGeom prst="rect">
            <a:avLst/>
          </a:prstGeom>
        </p:spPr>
      </p:pic>
      <p:sp>
        <p:nvSpPr>
          <p:cNvPr id="9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3471863" y="69925"/>
            <a:ext cx="5248274" cy="6223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914400" rtl="0" eaLnBrk="1" latinLnBrk="0" hangingPunct="1">
              <a:spcAft>
                <a:spcPts val="0"/>
              </a:spcAft>
              <a:buNone/>
              <a:defRPr lang="zh-CN" altLang="en-US" sz="4200" u="none" strike="noStrike" kern="1200" cap="none" spc="-200" normalizeH="0" baseline="0" dirty="0">
                <a:gradFill>
                  <a:gsLst>
                    <a:gs pos="0">
                      <a:srgbClr val="FFEFCE"/>
                    </a:gs>
                    <a:gs pos="100000">
                      <a:srgbClr val="FFD483"/>
                    </a:gs>
                  </a:gsLst>
                  <a:lin ang="5400000" scaled="0"/>
                </a:gradFill>
                <a:uFillTx/>
                <a:latin typeface="Noto Sans S Chinese Bold" panose="020B0800000000000000" charset="-122"/>
                <a:ea typeface="Noto Sans S Chinese Bold" panose="020B0800000000000000" charset="-122"/>
                <a:cs typeface="+mn-cs"/>
              </a:defRPr>
            </a:lvl1pPr>
          </a:lstStyle>
          <a:p>
            <a:pPr marL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</a:pPr>
            <a:endParaRPr lang="zh-CN" altLang="en-US" dirty="0"/>
          </a:p>
        </p:txBody>
      </p:sp>
      <p:sp>
        <p:nvSpPr>
          <p:cNvPr id="14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5691299"/>
            <a:ext cx="7820008" cy="5444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2000" b="1" u="none" strike="noStrike" kern="1200" cap="none" spc="150" normalizeH="0" baseline="0" dirty="0">
                <a:solidFill>
                  <a:srgbClr val="B34500"/>
                </a:solidFill>
                <a:uFillTx/>
                <a:latin typeface="思源黑体 CN Regular" panose="020B0500000000000000" pitchFamily="34" charset="-122"/>
                <a:ea typeface="思源黑体 CN Regular" panose="020B0500000000000000" pitchFamily="3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5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2270224" y="1086636"/>
            <a:ext cx="7656168" cy="4289274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C:\Users\Administrator\Desktop\图片2.png图片2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239713" y="271780"/>
            <a:ext cx="11739880" cy="6456680"/>
          </a:xfrm>
          <a:prstGeom prst="rect">
            <a:avLst/>
          </a:prstGeom>
        </p:spPr>
      </p:pic>
      <p:pic>
        <p:nvPicPr>
          <p:cNvPr id="2" name="图片 1" descr="C:\Users\Administrator\Desktop\背景.png背景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 descr="标签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48285" y="230505"/>
            <a:ext cx="1635125" cy="322580"/>
          </a:xfrm>
          <a:prstGeom prst="rect">
            <a:avLst/>
          </a:prstGeom>
        </p:spPr>
      </p:pic>
      <p:pic>
        <p:nvPicPr>
          <p:cNvPr id="6" name="图片 5" descr="C:\Users\Administrator\Desktop\图片1.png图片1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10452100" y="255270"/>
            <a:ext cx="1492885" cy="342900"/>
          </a:xfrm>
          <a:prstGeom prst="rect">
            <a:avLst/>
          </a:prstGeom>
        </p:spPr>
      </p:pic>
      <p:sp>
        <p:nvSpPr>
          <p:cNvPr id="9" name="圆角矩形 8"/>
          <p:cNvSpPr/>
          <p:nvPr userDrawn="1"/>
        </p:nvSpPr>
        <p:spPr>
          <a:xfrm>
            <a:off x="0" y="737870"/>
            <a:ext cx="12193200" cy="612076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>
            <p:custDataLst>
              <p:tags r:id="rId9"/>
            </p:custDataLst>
          </p:nvPr>
        </p:nvSpPr>
        <p:spPr>
          <a:xfrm>
            <a:off x="1270" y="6597650"/>
            <a:ext cx="12190730" cy="260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经传多赢资深投顾：罗雪奎</a:t>
            </a:r>
            <a:r>
              <a:rPr lang="en-US" altLang="zh-CN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(A1120616080001)观点基于软件数据和理论模型分析，仅供参考，不构成</a:t>
            </a:r>
            <a:r>
              <a:rPr lang="zh-CN" altLang="en-US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投资</a:t>
            </a:r>
            <a:r>
              <a:rPr lang="en-US" altLang="zh-CN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建议，</a:t>
            </a:r>
            <a:r>
              <a:rPr lang="zh-CN" altLang="en-US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市场</a:t>
            </a:r>
            <a:r>
              <a:rPr lang="en-US" altLang="zh-CN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有风险，投资需谨慎</a:t>
            </a:r>
            <a:r>
              <a:rPr lang="zh-CN" altLang="en-US" sz="1100">
                <a:solidFill>
                  <a:schemeClr val="bg1">
                    <a:lumMod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  <a:sym typeface="+mn-ea"/>
              </a:rPr>
              <a:t>！</a:t>
            </a:r>
            <a:endParaRPr lang="zh-CN" altLang="en-US" sz="1100">
              <a:solidFill>
                <a:srgbClr val="9D9C97"/>
              </a:solidFill>
              <a:latin typeface="Noto Sans S Chinese Medium" panose="020B0600000000000000" charset="-122"/>
              <a:ea typeface="Noto Sans S Chinese Medium" panose="020B0600000000000000" charset="-122"/>
              <a:cs typeface="Noto Sans S Chinese Medium" panose="020B0600000000000000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tags" Target="../tags/tag5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11461750"/>
            <a:ext cx="12192000" cy="29781500"/>
            <a:chOff x="0" y="-11461750"/>
            <a:chExt cx="12192000" cy="29781500"/>
          </a:xfrm>
        </p:grpSpPr>
        <p:grpSp>
          <p:nvGrpSpPr>
            <p:cNvPr id="15" name="组合 14"/>
            <p:cNvGrpSpPr/>
            <p:nvPr userDrawn="1"/>
          </p:nvGrpSpPr>
          <p:grpSpPr>
            <a:xfrm>
              <a:off x="0" y="-11461750"/>
              <a:ext cx="12192000" cy="1790700"/>
              <a:chOff x="0" y="-11461750"/>
              <a:chExt cx="12192000" cy="1790700"/>
            </a:xfrm>
          </p:grpSpPr>
          <p:sp>
            <p:nvSpPr>
              <p:cNvPr id="7" name="星形: 七角 6"/>
              <p:cNvSpPr/>
              <p:nvPr userDrawn="1"/>
            </p:nvSpPr>
            <p:spPr>
              <a:xfrm>
                <a:off x="0" y="-114617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星形: 七角 7"/>
              <p:cNvSpPr/>
              <p:nvPr userDrawn="1"/>
            </p:nvSpPr>
            <p:spPr>
              <a:xfrm>
                <a:off x="10401300" y="-114617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 userDrawn="1"/>
          </p:nvGrpSpPr>
          <p:grpSpPr>
            <a:xfrm>
              <a:off x="0" y="16529050"/>
              <a:ext cx="12192000" cy="1790700"/>
              <a:chOff x="0" y="16529050"/>
              <a:chExt cx="12192000" cy="1790700"/>
            </a:xfrm>
          </p:grpSpPr>
          <p:sp>
            <p:nvSpPr>
              <p:cNvPr id="11" name="星形: 七角 10"/>
              <p:cNvSpPr/>
              <p:nvPr userDrawn="1"/>
            </p:nvSpPr>
            <p:spPr>
              <a:xfrm>
                <a:off x="0" y="165290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星形: 七角 11"/>
              <p:cNvSpPr/>
              <p:nvPr userDrawn="1"/>
            </p:nvSpPr>
            <p:spPr>
              <a:xfrm>
                <a:off x="10401300" y="165290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custDataLst>
      <p:tags r:id="rId1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image" Target="../media/image2.png"/><Relationship Id="rId23" Type="http://schemas.openxmlformats.org/officeDocument/2006/relationships/notesSlide" Target="../notesSlides/notesSlide1.x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23.xml"/><Relationship Id="rId20" Type="http://schemas.openxmlformats.org/officeDocument/2006/relationships/tags" Target="../tags/tag22.xml"/><Relationship Id="rId2" Type="http://schemas.openxmlformats.org/officeDocument/2006/relationships/image" Target="../media/image11.png"/><Relationship Id="rId19" Type="http://schemas.openxmlformats.org/officeDocument/2006/relationships/tags" Target="../tags/tag21.xml"/><Relationship Id="rId18" Type="http://schemas.openxmlformats.org/officeDocument/2006/relationships/tags" Target="../tags/tag20.xml"/><Relationship Id="rId17" Type="http://schemas.openxmlformats.org/officeDocument/2006/relationships/tags" Target="../tags/tag19.xml"/><Relationship Id="rId16" Type="http://schemas.openxmlformats.org/officeDocument/2006/relationships/tags" Target="../tags/tag18.xml"/><Relationship Id="rId15" Type="http://schemas.openxmlformats.org/officeDocument/2006/relationships/tags" Target="../tags/tag17.xml"/><Relationship Id="rId14" Type="http://schemas.openxmlformats.org/officeDocument/2006/relationships/tags" Target="../tags/tag16.xml"/><Relationship Id="rId13" Type="http://schemas.openxmlformats.org/officeDocument/2006/relationships/tags" Target="../tags/tag15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67.png"/><Relationship Id="rId8" Type="http://schemas.openxmlformats.org/officeDocument/2006/relationships/image" Target="../media/image66.png"/><Relationship Id="rId7" Type="http://schemas.openxmlformats.org/officeDocument/2006/relationships/image" Target="../media/image65.png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1" Type="http://schemas.openxmlformats.org/officeDocument/2006/relationships/slideLayout" Target="../slideLayouts/slideLayout3.xml"/><Relationship Id="rId10" Type="http://schemas.openxmlformats.org/officeDocument/2006/relationships/image" Target="../media/image68.png"/><Relationship Id="rId1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7.png"/><Relationship Id="rId8" Type="http://schemas.openxmlformats.org/officeDocument/2006/relationships/image" Target="../media/image66.png"/><Relationship Id="rId7" Type="http://schemas.openxmlformats.org/officeDocument/2006/relationships/image" Target="../media/image65.png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2" Type="http://schemas.openxmlformats.org/officeDocument/2006/relationships/slideLayout" Target="../slideLayouts/slideLayout3.xml"/><Relationship Id="rId11" Type="http://schemas.openxmlformats.org/officeDocument/2006/relationships/image" Target="../media/image69.png"/><Relationship Id="rId10" Type="http://schemas.openxmlformats.org/officeDocument/2006/relationships/image" Target="../media/image68.png"/><Relationship Id="rId1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1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image" Target="../media/image9.png"/><Relationship Id="rId3" Type="http://schemas.openxmlformats.org/officeDocument/2006/relationships/tags" Target="../tags/tag25.xml"/><Relationship Id="rId2" Type="http://schemas.openxmlformats.org/officeDocument/2006/relationships/image" Target="../media/image70.png"/><Relationship Id="rId1" Type="http://schemas.openxmlformats.org/officeDocument/2006/relationships/tags" Target="../tags/tag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6-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" y="318"/>
            <a:ext cx="12194540" cy="6857365"/>
          </a:xfrm>
          <a:prstGeom prst="rect">
            <a:avLst/>
          </a:prstGeom>
        </p:spPr>
      </p:pic>
      <p:pic>
        <p:nvPicPr>
          <p:cNvPr id="12" name="图片 11" descr="资源 4-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21150"/>
            <a:ext cx="12192000" cy="27368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41655" y="277495"/>
            <a:ext cx="5554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阿里巴巴和七个小矮人" panose="00000500000000000000" charset="-122"/>
              </a:rPr>
              <a:t>全国</a:t>
            </a:r>
            <a:r>
              <a:rPr lang="zh-CN" altLang="en-US" sz="2400" dirty="0">
                <a:solidFill>
                  <a:srgbClr val="FFFFFF"/>
                </a:solidFill>
                <a:latin typeface="+mn-ea"/>
                <a:cs typeface="阿里巴巴和七个小矮人" panose="00000500000000000000" charset="-122"/>
              </a:rPr>
              <a:t>实盘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阿里巴巴和七个小矮人" panose="00000500000000000000" charset="-122"/>
              </a:rPr>
              <a:t>课系列———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阿里巴巴和七个小矮人" panose="000005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55043" y="1425594"/>
            <a:ext cx="8081914" cy="124005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zh-CN" sz="6600" b="1" dirty="0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    </a:t>
            </a:r>
            <a:r>
              <a:rPr lang="zh-CN" altLang="en-US" sz="6600" b="1" dirty="0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极致缩量，</a:t>
            </a: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r>
              <a:rPr lang="zh-CN" altLang="en-US" sz="6600" b="1" dirty="0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降低预期</a:t>
            </a: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en-US" altLang="zh-CN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</p:txBody>
      </p:sp>
      <p:pic>
        <p:nvPicPr>
          <p:cNvPr id="7" name="图片 6" descr="经传logo白色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886197" y="4146550"/>
            <a:ext cx="4508844" cy="403730"/>
            <a:chOff x="3498844" y="5502275"/>
            <a:chExt cx="4508844" cy="403730"/>
          </a:xfrm>
        </p:grpSpPr>
        <p:sp>
          <p:nvSpPr>
            <p:cNvPr id="26" name="矩形 25"/>
            <p:cNvSpPr/>
            <p:nvPr/>
          </p:nvSpPr>
          <p:spPr>
            <a:xfrm>
              <a:off x="3536944" y="5523408"/>
              <a:ext cx="1963129" cy="35687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>
              <p:custDataLst>
                <p:tags r:id="rId4"/>
              </p:custDataLst>
            </p:nvPr>
          </p:nvSpPr>
          <p:spPr>
            <a:xfrm>
              <a:off x="3543294" y="5523408"/>
              <a:ext cx="995680" cy="3568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5"/>
              </p:custDataLst>
            </p:nvPr>
          </p:nvSpPr>
          <p:spPr>
            <a:xfrm>
              <a:off x="3498844" y="5530393"/>
              <a:ext cx="1143000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经传投研</a:t>
              </a:r>
              <a:endParaRPr lang="zh-CN" altLang="en-US" dirty="0">
                <a:solidFill>
                  <a:srgbClr val="C00000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endParaRPr>
            </a:p>
          </p:txBody>
        </p:sp>
        <p:sp>
          <p:nvSpPr>
            <p:cNvPr id="29" name="文本框 28"/>
            <p:cNvSpPr txBox="1"/>
            <p:nvPr>
              <p:custDataLst>
                <p:tags r:id="rId6"/>
              </p:custDataLst>
            </p:nvPr>
          </p:nvSpPr>
          <p:spPr>
            <a:xfrm>
              <a:off x="4547864" y="5518328"/>
              <a:ext cx="952209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cs typeface="思源黑体 CN Light" panose="020B0300000000000000" charset="-122"/>
                </a:rPr>
                <a:t>陈定柱</a:t>
              </a:r>
              <a:endParaRPr lang="zh-CN" altLang="en-US" dirty="0">
                <a:solidFill>
                  <a:schemeClr val="bg1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endParaRPr>
            </a:p>
          </p:txBody>
        </p:sp>
        <p:sp>
          <p:nvSpPr>
            <p:cNvPr id="36" name="矩形 35"/>
            <p:cNvSpPr/>
            <p:nvPr>
              <p:custDataLst>
                <p:tags r:id="rId7"/>
              </p:custDataLst>
            </p:nvPr>
          </p:nvSpPr>
          <p:spPr>
            <a:xfrm>
              <a:off x="5827839" y="5524678"/>
              <a:ext cx="2179849" cy="356781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>
              <p:custDataLst>
                <p:tags r:id="rId8"/>
              </p:custDataLst>
            </p:nvPr>
          </p:nvSpPr>
          <p:spPr>
            <a:xfrm>
              <a:off x="5710205" y="5524678"/>
              <a:ext cx="995495" cy="3567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8" name="文本框 37"/>
            <p:cNvSpPr txBox="1"/>
            <p:nvPr>
              <p:custDataLst>
                <p:tags r:id="rId9"/>
              </p:custDataLst>
            </p:nvPr>
          </p:nvSpPr>
          <p:spPr>
            <a:xfrm>
              <a:off x="5690864" y="5537808"/>
              <a:ext cx="1142828" cy="368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课程日期</a:t>
              </a:r>
              <a:endParaRPr lang="zh-CN" altLang="en-US" dirty="0">
                <a:solidFill>
                  <a:srgbClr val="C00000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725041" y="5502275"/>
              <a:ext cx="1282647" cy="386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ts val="500"/>
                </a:spcBef>
              </a:pPr>
              <a:fld id="{44E84A3E-DAD5-46E0-B2CD-606E2199FB3C}" type="datetime1">
                <a:rPr lang="zh-CN" altLang="en-US" sz="1600">
                  <a:solidFill>
                    <a:schemeClr val="bg1"/>
                  </a:solidFill>
                  <a:latin typeface="思源黑体 CN Medium" panose="020B0600000000000000" charset="-122"/>
                  <a:ea typeface="思源黑体 CN Medium" panose="020B0600000000000000" charset="-122"/>
                </a:rPr>
              </a:fld>
              <a:endParaRPr lang="zh-CN" altLang="en-US" dirty="0">
                <a:solidFill>
                  <a:schemeClr val="bg1"/>
                </a:solidFill>
                <a:latin typeface="思源黑体 CN Medium" panose="020B0600000000000000" charset="-122"/>
                <a:ea typeface="思源黑体 CN Medium" panose="020B0600000000000000" charset="-122"/>
              </a:endParaRPr>
            </a:p>
          </p:txBody>
        </p:sp>
      </p:grpSp>
      <p:grpSp>
        <p:nvGrpSpPr>
          <p:cNvPr id="19" name="组合 18"/>
          <p:cNvGrpSpPr/>
          <p:nvPr>
            <p:custDataLst>
              <p:tags r:id="rId10"/>
            </p:custDataLst>
          </p:nvPr>
        </p:nvGrpSpPr>
        <p:grpSpPr>
          <a:xfrm>
            <a:off x="3913621" y="4630788"/>
            <a:ext cx="4455684" cy="715184"/>
            <a:chOff x="3921876" y="4367898"/>
            <a:chExt cx="4455684" cy="715184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4710390" y="4372334"/>
              <a:ext cx="3667170" cy="364135"/>
              <a:chOff x="7093" y="6626"/>
              <a:chExt cx="6446" cy="638"/>
            </a:xfrm>
          </p:grpSpPr>
          <p:sp>
            <p:nvSpPr>
              <p:cNvPr id="21" name="矩形 20"/>
              <p:cNvSpPr/>
              <p:nvPr>
                <p:custDataLst>
                  <p:tags r:id="rId11"/>
                </p:custDataLst>
              </p:nvPr>
            </p:nvSpPr>
            <p:spPr>
              <a:xfrm>
                <a:off x="7093" y="6626"/>
                <a:ext cx="6446" cy="539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400"/>
              </a:p>
            </p:txBody>
          </p:sp>
          <p:sp>
            <p:nvSpPr>
              <p:cNvPr id="35" name="矩形 34"/>
              <p:cNvSpPr/>
              <p:nvPr>
                <p:custDataLst>
                  <p:tags r:id="rId12"/>
                </p:custDataLst>
              </p:nvPr>
            </p:nvSpPr>
            <p:spPr>
              <a:xfrm>
                <a:off x="7105" y="6626"/>
                <a:ext cx="1965" cy="53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400"/>
              </a:p>
            </p:txBody>
          </p:sp>
          <p:sp>
            <p:nvSpPr>
              <p:cNvPr id="39" name="文本框 38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7223" y="6665"/>
                <a:ext cx="1809" cy="5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1400" dirty="0">
                    <a:solidFill>
                      <a:srgbClr val="C00000"/>
                    </a:solidFill>
                    <a:latin typeface="思源黑体 CN Medium" panose="020B0600000000000000" charset="-122"/>
                    <a:ea typeface="思源黑体 CN Medium" panose="020B0600000000000000" charset="-122"/>
                    <a:cs typeface="思源黑体 CN Medium" panose="020B0600000000000000" charset="-122"/>
                  </a:rPr>
                  <a:t>投资顾问</a:t>
                </a:r>
                <a:endParaRPr lang="zh-CN" altLang="en-US" sz="1400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endParaRPr>
              </a:p>
            </p:txBody>
          </p:sp>
          <p:sp>
            <p:nvSpPr>
              <p:cNvPr id="40" name="文本框 39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9159" y="6643"/>
                <a:ext cx="4318" cy="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dist"/>
                <a:r>
                  <a:rPr lang="en-US" altLang="zh-CN" sz="1600" dirty="0">
                    <a:solidFill>
                      <a:schemeClr val="bg1"/>
                    </a:solidFill>
                    <a:latin typeface="思源黑体 CN Medium" panose="020B0600000000000000" charset="-122"/>
                    <a:ea typeface="思源黑体 CN Medium" panose="020B0600000000000000" charset="-122"/>
                    <a:cs typeface="思源黑体 CN Medium" panose="020B0600000000000000" charset="-122"/>
                  </a:rPr>
                  <a:t>A1120621060007</a:t>
                </a:r>
                <a:endParaRPr lang="en-US" altLang="zh-CN" sz="1600" dirty="0">
                  <a:solidFill>
                    <a:schemeClr val="bg1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endParaRPr>
              </a:p>
            </p:txBody>
          </p:sp>
        </p:grpSp>
        <p:grpSp>
          <p:nvGrpSpPr>
            <p:cNvPr id="41" name="组合 40"/>
            <p:cNvGrpSpPr/>
            <p:nvPr userDrawn="1"/>
          </p:nvGrpSpPr>
          <p:grpSpPr>
            <a:xfrm>
              <a:off x="3921876" y="4367898"/>
              <a:ext cx="664210" cy="677545"/>
              <a:chOff x="4241086" y="4896577"/>
              <a:chExt cx="1029434" cy="356550"/>
            </a:xfrm>
          </p:grpSpPr>
          <p:sp>
            <p:nvSpPr>
              <p:cNvPr id="42" name="矩形 41"/>
              <p:cNvSpPr/>
              <p:nvPr>
                <p:custDataLst>
                  <p:tags r:id="rId15"/>
                </p:custDataLst>
              </p:nvPr>
            </p:nvSpPr>
            <p:spPr>
              <a:xfrm>
                <a:off x="4241086" y="4896577"/>
                <a:ext cx="1029434" cy="3565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43" name="文本框 42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287342" y="4923644"/>
                <a:ext cx="936923" cy="3070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zh-CN" altLang="en-US" sz="1600" dirty="0">
                    <a:solidFill>
                      <a:srgbClr val="C00000"/>
                    </a:solidFill>
                    <a:latin typeface="思源黑体 CN Medium" panose="020B0600000000000000" charset="-122"/>
                    <a:ea typeface="思源黑体 CN Medium" panose="020B0600000000000000" charset="-122"/>
                    <a:cs typeface="思源黑体 CN Medium" panose="020B0600000000000000" charset="-122"/>
                  </a:rPr>
                  <a:t>执业编号</a:t>
                </a:r>
                <a:endParaRPr lang="zh-CN" altLang="en-US" sz="1600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endParaRPr>
              </a:p>
            </p:txBody>
          </p:sp>
        </p:grpSp>
        <p:grpSp>
          <p:nvGrpSpPr>
            <p:cNvPr id="44" name="组合 43"/>
            <p:cNvGrpSpPr/>
            <p:nvPr userDrawn="1"/>
          </p:nvGrpSpPr>
          <p:grpSpPr>
            <a:xfrm>
              <a:off x="4710390" y="4736070"/>
              <a:ext cx="3667170" cy="347012"/>
              <a:chOff x="7093" y="6626"/>
              <a:chExt cx="6446" cy="608"/>
            </a:xfrm>
          </p:grpSpPr>
          <p:sp>
            <p:nvSpPr>
              <p:cNvPr id="45" name="矩形 44"/>
              <p:cNvSpPr/>
              <p:nvPr>
                <p:custDataLst>
                  <p:tags r:id="rId17"/>
                </p:custDataLst>
              </p:nvPr>
            </p:nvSpPr>
            <p:spPr>
              <a:xfrm>
                <a:off x="7093" y="6626"/>
                <a:ext cx="6446" cy="539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400"/>
              </a:p>
            </p:txBody>
          </p:sp>
          <p:sp>
            <p:nvSpPr>
              <p:cNvPr id="46" name="矩形 45"/>
              <p:cNvSpPr/>
              <p:nvPr>
                <p:custDataLst>
                  <p:tags r:id="rId18"/>
                </p:custDataLst>
              </p:nvPr>
            </p:nvSpPr>
            <p:spPr>
              <a:xfrm>
                <a:off x="7105" y="6626"/>
                <a:ext cx="1965" cy="53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400"/>
              </a:p>
            </p:txBody>
          </p:sp>
          <p:sp>
            <p:nvSpPr>
              <p:cNvPr id="47" name="文本框 46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7223" y="6665"/>
                <a:ext cx="1809" cy="5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1400" dirty="0">
                    <a:solidFill>
                      <a:srgbClr val="C00000"/>
                    </a:solidFill>
                    <a:latin typeface="思源黑体 CN Medium" panose="020B0600000000000000" charset="-122"/>
                    <a:ea typeface="思源黑体 CN Medium" panose="020B0600000000000000" charset="-122"/>
                    <a:cs typeface="思源黑体 CN Medium" panose="020B0600000000000000" charset="-122"/>
                  </a:rPr>
                  <a:t>基金从业</a:t>
                </a:r>
                <a:endParaRPr lang="zh-CN" altLang="en-US" sz="1400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endParaRPr>
              </a:p>
            </p:txBody>
          </p:sp>
          <p:sp>
            <p:nvSpPr>
              <p:cNvPr id="48" name="文本框 47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9159" y="6643"/>
                <a:ext cx="4318" cy="5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dist"/>
                <a:r>
                  <a:rPr lang="en-US" altLang="zh-CN" sz="1600" dirty="0">
                    <a:solidFill>
                      <a:schemeClr val="bg1"/>
                    </a:solidFill>
                    <a:latin typeface="思源黑体 CN Medium" panose="020B0600000000000000" charset="-122"/>
                    <a:ea typeface="思源黑体 CN Medium" panose="020B0600000000000000" charset="-122"/>
                    <a:cs typeface="思源黑体 CN Medium" panose="020B0600000000000000" charset="-122"/>
                    <a:sym typeface="+mn-ea"/>
                  </a:rPr>
                  <a:t>A</a:t>
                </a:r>
                <a:r>
                  <a:rPr lang="en-US" altLang="zh-CN" sz="1600" dirty="0">
                    <a:solidFill>
                      <a:srgbClr val="FFFFFF"/>
                    </a:solidFill>
                    <a:latin typeface="+mn-ea"/>
                  </a:rPr>
                  <a:t>20250623005303</a:t>
                </a:r>
                <a:endParaRPr lang="en-US" altLang="zh-CN" sz="1600" dirty="0">
                  <a:solidFill>
                    <a:srgbClr val="FFFFFF"/>
                  </a:solidFill>
                  <a:latin typeface="+mn-ea"/>
                </a:endParaRPr>
              </a:p>
            </p:txBody>
          </p:sp>
        </p:grpSp>
      </p:grpSp>
    </p:spTree>
    <p:custDataLst>
      <p:tags r:id="rId2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盘面板块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 lang="zh-CN" altLang="en-US" dirty="0"/>
              <a:t>大盘</a:t>
            </a:r>
            <a:r>
              <a:rPr lang="en-US" altLang="zh-CN" dirty="0"/>
              <a:t>-</a:t>
            </a:r>
            <a:r>
              <a:rPr lang="zh-CN" altLang="en-US" dirty="0"/>
              <a:t>情绪和仓位的判断</a:t>
            </a:r>
            <a:endParaRPr lang="zh-CN" altLang="en-US" dirty="0"/>
          </a:p>
        </p:txBody>
      </p:sp>
      <p:sp>
        <p:nvSpPr>
          <p:cNvPr id="6" name="文本占位符 5"/>
          <p:cNvSpPr/>
          <p:nvPr>
            <p:ph type="body" sz="quarter" idx="11"/>
          </p:nvPr>
        </p:nvSpPr>
        <p:spPr>
          <a:xfrm>
            <a:off x="1731645" y="6011545"/>
            <a:ext cx="8982075" cy="544195"/>
          </a:xfrm>
        </p:spPr>
        <p:txBody>
          <a:bodyPr/>
          <a:p>
            <a:r>
              <a:rPr lang="zh-CN" altLang="en-US" b="1">
                <a:solidFill>
                  <a:srgbClr val="FF0000"/>
                </a:solidFill>
              </a:rPr>
              <a:t>大盘日线级别为</a:t>
            </a:r>
            <a:r>
              <a:rPr lang="en-US" altLang="zh-CN" b="1">
                <a:solidFill>
                  <a:srgbClr val="FF0000"/>
                </a:solidFill>
              </a:rPr>
              <a:t>S</a:t>
            </a:r>
            <a:r>
              <a:rPr b="1">
                <a:solidFill>
                  <a:srgbClr val="FF0000"/>
                </a:solidFill>
              </a:rPr>
              <a:t>点</a:t>
            </a:r>
            <a:r>
              <a:rPr lang="zh-CN" altLang="en-US" b="1">
                <a:solidFill>
                  <a:srgbClr val="FF0000"/>
                </a:solidFill>
              </a:rPr>
              <a:t>，</a:t>
            </a:r>
            <a:r>
              <a:rPr lang="en-US" altLang="zh-CN" b="1">
                <a:solidFill>
                  <a:srgbClr val="FF0000"/>
                </a:solidFill>
              </a:rPr>
              <a:t>60</a:t>
            </a:r>
            <a:r>
              <a:rPr b="1">
                <a:solidFill>
                  <a:srgbClr val="FF0000"/>
                </a:solidFill>
              </a:rPr>
              <a:t>分钟级别为</a:t>
            </a:r>
            <a:r>
              <a:rPr lang="en-US" altLang="zh-CN" b="1">
                <a:solidFill>
                  <a:srgbClr val="FF0000"/>
                </a:solidFill>
              </a:rPr>
              <a:t>S</a:t>
            </a:r>
            <a:r>
              <a:rPr b="1">
                <a:solidFill>
                  <a:srgbClr val="FF0000"/>
                </a:solidFill>
              </a:rPr>
              <a:t>点，仓位</a:t>
            </a:r>
            <a:r>
              <a:rPr lang="en-US" altLang="zh-CN" b="1">
                <a:solidFill>
                  <a:srgbClr val="FF0000"/>
                </a:solidFill>
              </a:rPr>
              <a:t>0</a:t>
            </a:r>
            <a:r>
              <a:rPr b="1">
                <a:solidFill>
                  <a:srgbClr val="FF0000"/>
                </a:solidFill>
              </a:rPr>
              <a:t>成</a:t>
            </a:r>
            <a:r>
              <a:rPr lang="en-US" altLang="zh-CN" b="1">
                <a:solidFill>
                  <a:srgbClr val="FF0000"/>
                </a:solidFill>
              </a:rPr>
              <a:t>-3</a:t>
            </a:r>
            <a:r>
              <a:rPr b="1">
                <a:solidFill>
                  <a:srgbClr val="FF0000"/>
                </a:solidFill>
              </a:rPr>
              <a:t>成仓，指数下行趋势中</a:t>
            </a:r>
            <a:endParaRPr lang="en-US" altLang="zh-CN" b="1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2175" y="1578610"/>
            <a:ext cx="4834255" cy="44329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210" y="1578610"/>
            <a:ext cx="5018405" cy="44202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 lang="zh-CN" altLang="en-US" dirty="0"/>
              <a:t>大盘</a:t>
            </a:r>
            <a:r>
              <a:rPr lang="en-US" altLang="zh-CN" dirty="0"/>
              <a:t>-</a:t>
            </a:r>
            <a:r>
              <a:rPr lang="zh-CN" altLang="en-US" dirty="0"/>
              <a:t>情绪和仓位的判断</a:t>
            </a:r>
            <a:endParaRPr lang="zh-CN" altLang="en-US" dirty="0"/>
          </a:p>
        </p:txBody>
      </p:sp>
      <p:sp>
        <p:nvSpPr>
          <p:cNvPr id="5" name="文本占位符 5"/>
          <p:cNvSpPr/>
          <p:nvPr/>
        </p:nvSpPr>
        <p:spPr>
          <a:xfrm>
            <a:off x="2069156" y="5950544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b="1">
                <a:solidFill>
                  <a:srgbClr val="FF0000"/>
                </a:solidFill>
              </a:rPr>
              <a:t>实盘赛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22415" y="601154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数据来源：顽主杯实盘赛，以上所涉个股仅作案例分析和教学使用，不构成具体的投资建议，投资者应独立决策并自担风险。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075" y="1769110"/>
            <a:ext cx="4868545" cy="38576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170" y="1630680"/>
            <a:ext cx="5253355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 lang="zh-CN" altLang="en-US" dirty="0"/>
              <a:t>大盘</a:t>
            </a:r>
            <a:r>
              <a:rPr lang="en-US" altLang="zh-CN" dirty="0"/>
              <a:t>-</a:t>
            </a:r>
            <a:r>
              <a:rPr lang="zh-CN" altLang="en-US" dirty="0"/>
              <a:t>情绪和仓位的判断</a:t>
            </a:r>
            <a:endParaRPr lang="zh-CN" altLang="en-US" dirty="0"/>
          </a:p>
        </p:txBody>
      </p:sp>
      <p:sp>
        <p:nvSpPr>
          <p:cNvPr id="5" name="文本占位符 5"/>
          <p:cNvSpPr/>
          <p:nvPr/>
        </p:nvSpPr>
        <p:spPr>
          <a:xfrm>
            <a:off x="2069156" y="5950544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solidFill>
                  <a:srgbClr val="FF0000"/>
                </a:solidFill>
              </a:rPr>
              <a:t>    </a:t>
            </a:r>
            <a:r>
              <a:rPr b="1">
                <a:solidFill>
                  <a:srgbClr val="FF0000"/>
                </a:solidFill>
              </a:rPr>
              <a:t>实盘赛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96615" y="1671320"/>
            <a:ext cx="5436235" cy="41865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 lang="zh-CN" altLang="en-US" dirty="0"/>
              <a:t>大盘</a:t>
            </a:r>
            <a:r>
              <a:rPr lang="en-US" altLang="zh-CN" dirty="0"/>
              <a:t>-</a:t>
            </a:r>
            <a:r>
              <a:rPr lang="zh-CN" altLang="en-US" dirty="0"/>
              <a:t>情绪和仓位的判断</a:t>
            </a:r>
            <a:endParaRPr lang="zh-CN" altLang="en-US" dirty="0"/>
          </a:p>
        </p:txBody>
      </p:sp>
      <p:sp>
        <p:nvSpPr>
          <p:cNvPr id="5" name="文本占位符 5"/>
          <p:cNvSpPr/>
          <p:nvPr/>
        </p:nvSpPr>
        <p:spPr>
          <a:xfrm>
            <a:off x="2068521" y="5951179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solidFill>
                  <a:srgbClr val="FF0000"/>
                </a:solidFill>
              </a:rPr>
              <a:t>    </a:t>
            </a:r>
            <a:r>
              <a:rPr b="1">
                <a:solidFill>
                  <a:srgbClr val="FF0000"/>
                </a:solidFill>
              </a:rPr>
              <a:t>实盘赛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22415" y="601154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数据来源：顽主杯实盘赛，以上所涉个股仅作案例分析和教学使用，不构成具体的投资建议，投资者应独立决策并自担风险。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9995" y="1645920"/>
            <a:ext cx="4010025" cy="46126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3945" y="1647190"/>
            <a:ext cx="4123690" cy="42354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 lang="zh-CN" altLang="en-US" dirty="0"/>
              <a:t>大盘</a:t>
            </a:r>
            <a:r>
              <a:rPr lang="en-US" altLang="zh-CN" dirty="0"/>
              <a:t>-</a:t>
            </a:r>
            <a:r>
              <a:rPr lang="zh-CN" altLang="en-US" dirty="0"/>
              <a:t>情绪和仓位的判断</a:t>
            </a:r>
            <a:endParaRPr lang="zh-CN" altLang="en-US" dirty="0"/>
          </a:p>
        </p:txBody>
      </p:sp>
      <p:sp>
        <p:nvSpPr>
          <p:cNvPr id="5" name="文本占位符 5"/>
          <p:cNvSpPr/>
          <p:nvPr/>
        </p:nvSpPr>
        <p:spPr>
          <a:xfrm>
            <a:off x="1874846" y="5951179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solidFill>
                  <a:srgbClr val="FF0000"/>
                </a:solidFill>
              </a:rPr>
              <a:t>        </a:t>
            </a:r>
            <a:r>
              <a:rPr b="1">
                <a:solidFill>
                  <a:srgbClr val="FF0000"/>
                </a:solidFill>
              </a:rPr>
              <a:t>情绪图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4430" y="1657350"/>
            <a:ext cx="7539990" cy="42144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3060" y="1578610"/>
            <a:ext cx="3865880" cy="4713605"/>
          </a:xfrm>
          <a:prstGeom prst="rect">
            <a:avLst/>
          </a:prstGeom>
        </p:spPr>
      </p:pic>
      <p:sp>
        <p:nvSpPr>
          <p:cNvPr id="6" name="文本占位符 5"/>
          <p:cNvSpPr/>
          <p:nvPr/>
        </p:nvSpPr>
        <p:spPr>
          <a:xfrm>
            <a:off x="1874846" y="5603834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>
                <a:solidFill>
                  <a:srgbClr val="FF0000"/>
                </a:solidFill>
              </a:rPr>
              <a:t>        </a:t>
            </a:r>
            <a:r>
              <a:rPr b="1">
                <a:solidFill>
                  <a:srgbClr val="FF0000"/>
                </a:solidFill>
              </a:rPr>
              <a:t>相关概念：银行</a:t>
            </a:r>
            <a:endParaRPr b="1">
              <a:solidFill>
                <a:srgbClr val="FF0000"/>
              </a:solidFill>
            </a:endParaRPr>
          </a:p>
          <a:p>
            <a:r>
              <a:rPr lang="en-US" altLang="zh-CN" b="1">
                <a:solidFill>
                  <a:srgbClr val="FF0000"/>
                </a:solidFill>
              </a:rPr>
              <a:t>     </a:t>
            </a:r>
            <a:r>
              <a:rPr b="1">
                <a:solidFill>
                  <a:srgbClr val="FF0000"/>
                </a:solidFill>
              </a:rPr>
              <a:t>相关个股：农业银行</a:t>
            </a:r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b="1">
                <a:solidFill>
                  <a:srgbClr val="FF0000"/>
                </a:solidFill>
              </a:rPr>
              <a:t>工商银行</a:t>
            </a:r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b="1">
                <a:solidFill>
                  <a:srgbClr val="FF0000"/>
                </a:solidFill>
              </a:rPr>
              <a:t>宁波银行</a:t>
            </a:r>
            <a:endParaRPr b="1">
              <a:solidFill>
                <a:srgbClr val="FF0000"/>
              </a:solidFill>
            </a:endParaRPr>
          </a:p>
          <a:p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320" y="2058670"/>
            <a:ext cx="4630420" cy="37731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0" y="2058670"/>
            <a:ext cx="5175885" cy="377380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0750" y="1630680"/>
            <a:ext cx="4763135" cy="46964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390" y="1578610"/>
            <a:ext cx="4625340" cy="47536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50" y="1747520"/>
            <a:ext cx="3406140" cy="441833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615" y="1747520"/>
            <a:ext cx="3470910" cy="44189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2250" y="1747520"/>
            <a:ext cx="3519170" cy="44189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58535" y="616648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962650" y="586803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6005" y="1578610"/>
            <a:ext cx="4743450" cy="46856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635" y="1688465"/>
            <a:ext cx="5044440" cy="39484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962650" y="586803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065" y="1656715"/>
            <a:ext cx="4832985" cy="468566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61160"/>
            <a:ext cx="4864100" cy="41243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0765" y="1710690"/>
            <a:ext cx="4316730" cy="46094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920" y="1641475"/>
            <a:ext cx="5574030" cy="41389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962650" y="5843270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9185" y="1463040"/>
            <a:ext cx="3822065" cy="48914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0725" y="1647825"/>
            <a:ext cx="4711700" cy="385699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962650" y="578548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8945" y="1649730"/>
            <a:ext cx="6137910" cy="46056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011160" y="5441315"/>
            <a:ext cx="3154680" cy="5702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数据来源：流沙河微信公众号，以上所涉个股仅作案例分析和教学使用，不构成具体的投资建议，投资者应独立决策并自担风险。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54680" y="918060"/>
            <a:ext cx="5882640" cy="660400"/>
          </a:xfrm>
        </p:spPr>
        <p:txBody>
          <a:bodyPr/>
          <a:lstStyle/>
          <a:p>
            <a:r>
              <a:rPr>
                <a:sym typeface="+mn-ea"/>
              </a:rPr>
              <a:t>重要消息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20240" y="1579245"/>
            <a:ext cx="3754120" cy="472313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50" y="1578610"/>
            <a:ext cx="3621405" cy="43611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622415" y="6011545"/>
            <a:ext cx="4690745" cy="410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  <a:spcBef>
                <a:spcPts val="500"/>
              </a:spcBef>
            </a:pPr>
            <a:r>
              <a:rPr lang="zh-CN" altLang="en-US" sz="800" spc="1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数据来源：东方财富微信公众号，以上所涉个股仅作案例分析和教学使用，不构成具体的投资建议，投资者应独立决策并自担风险。</a:t>
            </a:r>
            <a:endParaRPr lang="zh-CN" altLang="en-US" sz="800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重要消息</a:t>
            </a:r>
            <a:endParaRPr lang="zh-CN" altLang="en-US" sz="1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7600" y="1578610"/>
            <a:ext cx="7048500" cy="47904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重要消息</a:t>
            </a:r>
            <a:endParaRPr lang="zh-CN" altLang="en-US" sz="1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6900" y="1578610"/>
            <a:ext cx="8667115" cy="48564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重要消息</a:t>
            </a:r>
            <a:endParaRPr lang="zh-CN" altLang="en-US" sz="1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2655" y="1635760"/>
            <a:ext cx="9999980" cy="45466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智能电网概念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00935" y="1680210"/>
            <a:ext cx="7614285" cy="43688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6845" y="1578610"/>
            <a:ext cx="1811655" cy="49256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535" y="1707515"/>
            <a:ext cx="7368540" cy="3143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0325" y="2870200"/>
            <a:ext cx="3413760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如何购买？</a:t>
            </a:r>
            <a:endParaRPr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3735" y="1578610"/>
            <a:ext cx="8589645" cy="483171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如何购买？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2380" y="1578610"/>
            <a:ext cx="9780905" cy="458787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如何购买？</a:t>
            </a:r>
            <a:endParaRPr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6940" y="1578610"/>
            <a:ext cx="7818120" cy="467804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如何查看？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4290" y="1918335"/>
            <a:ext cx="3333750" cy="21336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745" y="1578610"/>
            <a:ext cx="3317240" cy="480504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如何查看？</a:t>
            </a:r>
            <a:endParaRPr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1995" y="1658620"/>
            <a:ext cx="8208645" cy="465010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如何签约？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3640" y="1639570"/>
            <a:ext cx="9825355" cy="423037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2730500" y="918210"/>
            <a:ext cx="7087235" cy="660400"/>
          </a:xfrm>
        </p:spPr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如何领取下半年策略报告</a:t>
            </a:r>
            <a:r>
              <a:rPr dirty="0"/>
              <a:t>？</a:t>
            </a:r>
            <a:endParaRPr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7215" y="1578610"/>
            <a:ext cx="5958205" cy="45466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>
          <a:xfrm>
            <a:off x="4364999" y="2811670"/>
            <a:ext cx="4703762" cy="1050925"/>
          </a:xfrm>
        </p:spPr>
        <p:txBody>
          <a:bodyPr/>
          <a:lstStyle/>
          <a:p>
            <a:r>
              <a:rPr lang="zh-CN" altLang="en-US" dirty="0"/>
              <a:t>选股方法</a:t>
            </a:r>
            <a:endParaRPr lang="zh-CN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算力租赁</a:t>
            </a:r>
            <a:r>
              <a:rPr dirty="0"/>
              <a:t>概念</a:t>
            </a:r>
            <a:endParaRPr dirty="0"/>
          </a:p>
        </p:txBody>
      </p:sp>
      <p:sp>
        <p:nvSpPr>
          <p:cNvPr id="6" name="文本占位符 5"/>
          <p:cNvSpPr/>
          <p:nvPr>
            <p:ph type="body" sz="quarter" idx="11"/>
          </p:nvPr>
        </p:nvSpPr>
        <p:spPr>
          <a:xfrm>
            <a:off x="2088841" y="5972769"/>
            <a:ext cx="7820008" cy="544401"/>
          </a:xfrm>
        </p:spPr>
        <p:txBody>
          <a:bodyPr/>
          <a:p>
            <a:r>
              <a:rPr lang="en-US" altLang="zh-CN" b="1">
                <a:solidFill>
                  <a:srgbClr val="FF0000"/>
                </a:solidFill>
              </a:rPr>
              <a:t>3. 26 </a:t>
            </a:r>
            <a:r>
              <a:rPr b="1">
                <a:solidFill>
                  <a:srgbClr val="FF0000"/>
                </a:solidFill>
              </a:rPr>
              <a:t>案例回顾</a:t>
            </a:r>
            <a:r>
              <a:rPr lang="en-US" altLang="zh-CN" b="1">
                <a:solidFill>
                  <a:srgbClr val="FF0000"/>
                </a:solidFill>
              </a:rPr>
              <a:t>  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235" y="1578610"/>
            <a:ext cx="8315325" cy="15906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060" y="1659255"/>
            <a:ext cx="7364095" cy="423227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一图擒龙</a:t>
            </a:r>
            <a:r>
              <a:rPr lang="en-US" altLang="zh-CN" dirty="0"/>
              <a:t>-</a:t>
            </a:r>
            <a:r>
              <a:rPr dirty="0"/>
              <a:t>词元</a:t>
            </a:r>
            <a:r>
              <a:rPr dirty="0"/>
              <a:t>概念</a:t>
            </a:r>
            <a:endParaRPr dirty="0"/>
          </a:p>
        </p:txBody>
      </p:sp>
      <p:sp>
        <p:nvSpPr>
          <p:cNvPr id="6" name="文本占位符 5"/>
          <p:cNvSpPr/>
          <p:nvPr>
            <p:ph type="body" sz="quarter" idx="11"/>
          </p:nvPr>
        </p:nvSpPr>
        <p:spPr>
          <a:xfrm>
            <a:off x="2088841" y="5972769"/>
            <a:ext cx="7820008" cy="544401"/>
          </a:xfrm>
        </p:spPr>
        <p:txBody>
          <a:bodyPr/>
          <a:p>
            <a:r>
              <a:rPr lang="en-US" altLang="zh-CN" b="1">
                <a:solidFill>
                  <a:srgbClr val="FF0000"/>
                </a:solidFill>
              </a:rPr>
              <a:t>3. 26 </a:t>
            </a:r>
            <a:r>
              <a:rPr b="1">
                <a:solidFill>
                  <a:srgbClr val="FF0000"/>
                </a:solidFill>
              </a:rPr>
              <a:t>案例回顾</a:t>
            </a:r>
            <a:r>
              <a:rPr lang="en-US" altLang="zh-CN" b="1">
                <a:solidFill>
                  <a:srgbClr val="FF0000"/>
                </a:solidFill>
              </a:rPr>
              <a:t>  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1540" y="1655445"/>
            <a:ext cx="8220075" cy="1447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930" y="3221355"/>
            <a:ext cx="4522470" cy="263334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5995" y="1655445"/>
            <a:ext cx="5046980" cy="419862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战绩回顾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3006725" y="1646555"/>
            <a:ext cx="5951855" cy="2287905"/>
          </a:xfrm>
          <a:prstGeom prst="rect">
            <a:avLst/>
          </a:prstGeom>
        </p:spPr>
        <p:txBody>
          <a:bodyPr>
            <a:noAutofit/>
          </a:bodyPr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1.9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符合模式的个股：南京熊猫</a:t>
            </a: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和顺电气</a:t>
            </a: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4285" y="1897380"/>
            <a:ext cx="3476625" cy="11715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1285" y="1897380"/>
            <a:ext cx="3476625" cy="117157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战绩回顾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2945130" y="1646555"/>
            <a:ext cx="5951855" cy="2287905"/>
          </a:xfrm>
          <a:prstGeom prst="rect">
            <a:avLst/>
          </a:prstGeom>
        </p:spPr>
        <p:txBody>
          <a:bodyPr>
            <a:noAutofit/>
          </a:bodyPr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7.29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符合模式的个股：无</a:t>
            </a: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7.30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符合模式的个股：无</a:t>
            </a: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7.31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中化装备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-5%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捷佳伟创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+6%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8.4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8.5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8.6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马钢股份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-1%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8.7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东方精工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+5%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8.8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洪田股份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+16%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8.11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4285" y="1897380"/>
            <a:ext cx="3476625" cy="11715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1285" y="2024380"/>
            <a:ext cx="3476625" cy="11715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215" y="0"/>
            <a:ext cx="12260580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9215" y="0"/>
            <a:ext cx="1226185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9215" y="0"/>
            <a:ext cx="12261215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9215" y="0"/>
            <a:ext cx="12261850" cy="685863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69215" y="12700"/>
            <a:ext cx="12261215" cy="68453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69215" y="1905"/>
            <a:ext cx="12262485" cy="685419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69215" y="0"/>
            <a:ext cx="1226312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战绩回顾</a:t>
            </a:r>
            <a:endParaRPr dirty="0"/>
          </a:p>
        </p:txBody>
      </p:sp>
      <p:sp>
        <p:nvSpPr>
          <p:cNvPr id="3" name="文本框 2"/>
          <p:cNvSpPr txBox="1"/>
          <p:nvPr/>
        </p:nvSpPr>
        <p:spPr>
          <a:xfrm>
            <a:off x="2945130" y="1646555"/>
            <a:ext cx="5951855" cy="2287905"/>
          </a:xfrm>
          <a:prstGeom prst="rect">
            <a:avLst/>
          </a:prstGeom>
        </p:spPr>
        <p:txBody>
          <a:bodyPr>
            <a:noAutofit/>
          </a:bodyPr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7.29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符合模式的个股：无</a:t>
            </a: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7.30 </a:t>
            </a:r>
            <a:r>
              <a:rPr lang="zh-CN" altLang="en-US" sz="1600" b="1" i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符合模式的个股：无</a:t>
            </a: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7.31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中化装备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-5%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捷佳伟创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+6%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8.4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8.5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8.6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马钢股份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-1%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8.7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东方精工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+5%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8.8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洪田股份</a:t>
            </a: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+16%</a:t>
            </a: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8.11 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符合模式的个股：无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en-US" altLang="zh-CN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1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just" latinLnBrk="1">
              <a:spcBef>
                <a:spcPct val="0"/>
              </a:spcBef>
              <a:spcAft>
                <a:spcPct val="0"/>
              </a:spcAft>
            </a:pPr>
            <a:endParaRPr lang="zh-CN" altLang="en-US" sz="1600" b="1" i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4285" y="1897380"/>
            <a:ext cx="3476625" cy="11715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1285" y="2024380"/>
            <a:ext cx="3476625" cy="11715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215" y="0"/>
            <a:ext cx="12260580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9215" y="0"/>
            <a:ext cx="1226185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9215" y="0"/>
            <a:ext cx="12261215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9215" y="0"/>
            <a:ext cx="12261850" cy="685863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69215" y="12700"/>
            <a:ext cx="12261215" cy="68453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69215" y="1905"/>
            <a:ext cx="12262485" cy="685419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69215" y="0"/>
            <a:ext cx="12263120" cy="6858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69215" y="0"/>
            <a:ext cx="1226375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ppt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491740" y="3173730"/>
            <a:ext cx="7313930" cy="2047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</a:rPr>
              <a:t>我司所有工作人员均不允许推荐股票、不允许承诺收益、不允许代客理财、不允许合作分成、不允许私下收款，如您发现有任何违规行为，请立即拨打400-9088-988向我们举报！</a:t>
            </a:r>
            <a:endParaRPr lang="zh-CN" altLang="en-US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思源黑体 CN Normal" panose="020B0400000000000000" pitchFamily="34" charset="-122"/>
            </a:endParaRP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思源黑体 CN Normal" panose="020B0400000000000000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accent6">
                    <a:lumMod val="40000"/>
                    <a:lumOff val="6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思源黑体 CN Normal" panose="020B0400000000000000" pitchFamily="34" charset="-122"/>
              </a:rPr>
              <a:t>风险提示：所有信息及观点均来源于公开信息及经传软件信号显示，仅供参考，不构成最终投资依据，软件作为辅助参考工具，无法承诺收益，投资者应正视市场风险，自主作出投资决策并自行承担投资风险。投资有风险，入市须谨慎！</a:t>
            </a:r>
            <a:endParaRPr lang="zh-CN" altLang="en-US" sz="1400">
              <a:solidFill>
                <a:schemeClr val="accent6">
                  <a:lumMod val="40000"/>
                  <a:lumOff val="6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思源黑体 CN Normal" panose="020B0400000000000000" pitchFamily="34" charset="-122"/>
            </a:endParaRPr>
          </a:p>
        </p:txBody>
      </p:sp>
      <p:pic>
        <p:nvPicPr>
          <p:cNvPr id="6" name="图片 5" descr="C:\Users\Administrator\Desktop\图片1.png图片1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5341620" y="1087120"/>
            <a:ext cx="1492885" cy="34290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1542415" y="1631315"/>
            <a:ext cx="9290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</a:pPr>
            <a:r>
              <a:rPr lang="zh-CN" altLang="en-US" sz="8000" kern="700">
                <a:gradFill>
                  <a:gsLst>
                    <a:gs pos="30000">
                      <a:srgbClr val="FFFAEB"/>
                    </a:gs>
                    <a:gs pos="100000">
                      <a:schemeClr val="accent4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rgbClr val="C20006">
                      <a:alpha val="40000"/>
                    </a:srgbClr>
                  </a:outerShdw>
                </a:effectLst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让投资遇见美好</a:t>
            </a:r>
            <a:r>
              <a:rPr lang="en-US" altLang="zh-CN" sz="7200" kern="7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 </a:t>
            </a:r>
            <a:endParaRPr lang="zh-CN" altLang="en-US" sz="7200" kern="7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524760" y="2811145"/>
            <a:ext cx="7218680" cy="0"/>
          </a:xfrm>
          <a:prstGeom prst="line">
            <a:avLst/>
          </a:prstGeom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6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168,&quot;width&quot;:18489}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DIAGRAM_VIRTUALLY_FRAME" val="{&quot;height&quot;:84.76370078740156,&quot;left&quot;:308.1591338582677,&quot;top&quot;:336.1789763779528,&quot;width&quot;:436.8912598425197}"/>
</p:tagLst>
</file>

<file path=ppt/tags/tag13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14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15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16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20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21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22.xml><?xml version="1.0" encoding="utf-8"?>
<p:tagLst xmlns:p="http://schemas.openxmlformats.org/presentationml/2006/main">
  <p:tag name="KSO_WM_BEAUTIFY_FLAG" val=""/>
  <p:tag name="KSO_WM_DIAGRAM_VIRTUALLY_FRAME" val="{&quot;height&quot;:84.76370078740156,&quot;left&quot;:308.1591338582677,&quot;top&quot;:336.1789763779528,&quot;width&quot;:436.8912598425197}"/>
</p:tagLst>
</file>

<file path=ppt/tags/tag2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28.xml><?xml version="1.0" encoding="utf-8"?>
<p:tagLst xmlns:p="http://schemas.openxmlformats.org/presentationml/2006/main">
  <p:tag name="KSO_DOCER_TEMPLATE_OPEN_ONCE_MARK" val="1"/>
  <p:tag name="COMMONDATA" val="eyJoZGlkIjoiY2VjMWU5MTk5OGQyZDRjNDI5M2FkMjMzMDk5YzdjNmIifQ=="/>
  <p:tag name="commondata" val="eyJoZGlkIjoiMWQzNzk0NzIxMmRmN2I0NTcxNTczN2Y2ODJlMTE3YjE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00000">
            <a:alpha val="80000"/>
          </a:srgbClr>
        </a:solidFill>
        <a:ln w="12700" cap="flat" cmpd="sng" algn="ctr">
          <a:noFill/>
          <a:prstDash val="solid"/>
          <a:miter lim="800000"/>
        </a:ln>
      </a:spPr>
      <a:bodyPr rtlCol="0" anchor="ctr"/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600" b="0" i="0" u="none" strike="noStrike" kern="0" cap="none" spc="0" normalizeH="0" baseline="0" noProof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/>
            <a:ea typeface="微软雅黑" panose="020B0503020204020204" charset="-122"/>
            <a:cs typeface="+mn-cs"/>
          </a:defRPr>
        </a:defPPr>
      </a:lstStyle>
    </a:spDef>
    <a:lnDef>
      <a:spPr>
        <a:ln w="12700">
          <a:gradFill flip="none" rotWithShape="1">
            <a:gsLst>
              <a:gs pos="0">
                <a:srgbClr val="F53F44"/>
              </a:gs>
              <a:gs pos="100000">
                <a:srgbClr val="00B0F0"/>
              </a:gs>
            </a:gsLst>
            <a:lin ang="0" scaled="1"/>
            <a:tileRect/>
          </a:gradFill>
          <a:tailEnd type="triangle"/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just">
          <a:lnSpc>
            <a:spcPct val="130000"/>
          </a:lnSpc>
          <a:spcBef>
            <a:spcPts val="500"/>
          </a:spcBef>
          <a:defRPr spc="150" dirty="0">
            <a:solidFill>
              <a:schemeClr val="tx1">
                <a:lumMod val="85000"/>
                <a:lumOff val="15000"/>
              </a:schemeClr>
            </a:solidFill>
            <a:latin typeface="思源黑体 CN Normal" panose="020B0400000000000000" pitchFamily="34" charset="-122"/>
            <a:ea typeface="思源黑体 CN Normal" panose="020B0400000000000000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1438</Words>
  <Application>WPS 演示</Application>
  <PresentationFormat>宽屏</PresentationFormat>
  <Paragraphs>310</Paragraphs>
  <Slides>36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61" baseType="lpstr">
      <vt:lpstr>Arial</vt:lpstr>
      <vt:lpstr>宋体</vt:lpstr>
      <vt:lpstr>Wingdings</vt:lpstr>
      <vt:lpstr>Arial</vt:lpstr>
      <vt:lpstr>微软雅黑</vt:lpstr>
      <vt:lpstr>思源黑体 CN Normal</vt:lpstr>
      <vt:lpstr>黑体</vt:lpstr>
      <vt:lpstr>Wingdings</vt:lpstr>
      <vt:lpstr>Roboto</vt:lpstr>
      <vt:lpstr>汉仪旗黑-55简</vt:lpstr>
      <vt:lpstr>思源黑体 CN Medium</vt:lpstr>
      <vt:lpstr>Noto Sans S Chinese Bold</vt:lpstr>
      <vt:lpstr>思源黑体 CN Regular</vt:lpstr>
      <vt:lpstr>Noto Sans S Chinese Medium</vt:lpstr>
      <vt:lpstr>阿里巴巴和七个小矮人</vt:lpstr>
      <vt:lpstr>思源黑体 CN Heavy</vt:lpstr>
      <vt:lpstr>思源黑体 CN Light</vt:lpstr>
      <vt:lpstr>KSOFBD29610E</vt:lpstr>
      <vt:lpstr>Segoe Print</vt:lpstr>
      <vt:lpstr>KSOFDDF4E7ED</vt:lpstr>
      <vt:lpstr>Arial Unicode MS</vt:lpstr>
      <vt:lpstr>等线</vt:lpstr>
      <vt:lpstr>思源黑体 CN Bold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A陈小渊</cp:lastModifiedBy>
  <cp:revision>1685</cp:revision>
  <dcterms:created xsi:type="dcterms:W3CDTF">2019-06-19T02:08:00Z</dcterms:created>
  <dcterms:modified xsi:type="dcterms:W3CDTF">2026-09-11T00:53:26Z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28C647356F514C8885491611D43B777C_13</vt:lpwstr>
  </property>
</Properties>
</file>