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938" r:id="rId3"/>
    <p:sldId id="602" r:id="rId4"/>
    <p:sldId id="603" r:id="rId5"/>
    <p:sldId id="1292" r:id="rId6"/>
    <p:sldId id="1205" r:id="rId8"/>
    <p:sldId id="894" r:id="rId9"/>
    <p:sldId id="607" r:id="rId10"/>
    <p:sldId id="1275" r:id="rId11"/>
    <p:sldId id="1300" r:id="rId12"/>
    <p:sldId id="1296" r:id="rId13"/>
    <p:sldId id="1295" r:id="rId14"/>
    <p:sldId id="1297" r:id="rId15"/>
    <p:sldId id="614" r:id="rId16"/>
    <p:sldId id="1298" r:id="rId17"/>
    <p:sldId id="1281" r:id="rId18"/>
    <p:sldId id="1284" r:id="rId19"/>
    <p:sldId id="1302" r:id="rId20"/>
    <p:sldId id="1301" r:id="rId21"/>
    <p:sldId id="1029" r:id="rId22"/>
  </p:sldIdLst>
  <p:sldSz cx="12192000" cy="6858000"/>
  <p:notesSz cx="6858000" cy="9144000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99" userDrawn="1">
          <p15:clr>
            <a:srgbClr val="A4A3A4"/>
          </p15:clr>
        </p15:guide>
        <p15:guide id="2" pos="3876" userDrawn="1">
          <p15:clr>
            <a:srgbClr val="A4A3A4"/>
          </p15:clr>
        </p15:guide>
        <p15:guide id="3" pos="494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  <p:cmAuthor id="2" name="Administrator" initials="A" lastIdx="2" clrIdx="1"/>
  <p:cmAuthor id="255442523" name="婵&amp;HO" initials="婵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F75"/>
    <a:srgbClr val="B34500"/>
    <a:srgbClr val="FFD483"/>
    <a:srgbClr val="FFEFCE"/>
    <a:srgbClr val="FFD585"/>
    <a:srgbClr val="FFEFCF"/>
    <a:srgbClr val="FFEFCD"/>
    <a:srgbClr val="FFD983"/>
    <a:srgbClr val="EFDDFF"/>
    <a:srgbClr val="C166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9901" autoAdjust="0"/>
    <p:restoredTop sz="99761" autoAdjust="0"/>
  </p:normalViewPr>
  <p:slideViewPr>
    <p:cSldViewPr snapToGrid="0" showGuides="1">
      <p:cViewPr varScale="1">
        <p:scale>
          <a:sx n="111" d="100"/>
          <a:sy n="111" d="100"/>
        </p:scale>
        <p:origin x="882" y="102"/>
      </p:cViewPr>
      <p:guideLst>
        <p:guide orient="horz" pos="2299"/>
        <p:guide pos="3876"/>
        <p:guide pos="4947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7" Type="http://schemas.openxmlformats.org/officeDocument/2006/relationships/tags" Target="tags/tag54.xml"/><Relationship Id="rId26" Type="http://schemas.openxmlformats.org/officeDocument/2006/relationships/commentAuthors" Target="commentAuthors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在“十五五”期间, 六张网的投资大概是23到25万亿元, 平均每年是4.6至5万亿元。2026年, 六张网的投资大概是5万亿元, 这一数值大约占当年</a:t>
            </a:r>
            <a:r>
              <a:rPr lang="en-US" altLang="zh-CN"/>
              <a:t>GDP</a:t>
            </a:r>
            <a:r>
              <a:rPr lang="zh-CN" altLang="en-US"/>
              <a:t>的3.4%。随着存量政策的实施和投资落地, 预计在2026年基建的增速将会回升到4%以上, 进而拉动</a:t>
            </a:r>
            <a:r>
              <a:rPr lang="en-US" altLang="zh-CN"/>
              <a:t>GDP</a:t>
            </a:r>
            <a:r>
              <a:rPr lang="zh-CN" altLang="en-US"/>
              <a:t>增长大概0.4个百分点。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3.png"/><Relationship Id="rId8" Type="http://schemas.openxmlformats.org/officeDocument/2006/relationships/image" Target="../media/image2.png"/><Relationship Id="rId7" Type="http://schemas.openxmlformats.org/officeDocument/2006/relationships/image" Target="../media/image1.png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png"/><Relationship Id="rId8" Type="http://schemas.openxmlformats.org/officeDocument/2006/relationships/image" Target="../media/image2.png"/><Relationship Id="rId7" Type="http://schemas.openxmlformats.org/officeDocument/2006/relationships/image" Target="../media/image4.png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image" Target="../media/image7.png"/><Relationship Id="rId8" Type="http://schemas.openxmlformats.org/officeDocument/2006/relationships/image" Target="../media/image6.png"/><Relationship Id="rId7" Type="http://schemas.openxmlformats.org/officeDocument/2006/relationships/tags" Target="../tags/tag16.xml"/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1" Type="http://schemas.openxmlformats.org/officeDocument/2006/relationships/image" Target="../media/image5.png"/><Relationship Id="rId10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7" Type="http://schemas.openxmlformats.org/officeDocument/2006/relationships/image" Target="../media/image2.png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6" Type="http://schemas.openxmlformats.org/officeDocument/2006/relationships/tags" Target="../tags/tag24.xml"/><Relationship Id="rId5" Type="http://schemas.openxmlformats.org/officeDocument/2006/relationships/tags" Target="../tags/tag23.xml"/><Relationship Id="rId4" Type="http://schemas.openxmlformats.org/officeDocument/2006/relationships/tags" Target="../tags/tag22.xml"/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PPT目录页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经传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7" name="图片 6" descr="组 214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945495" y="6012180"/>
            <a:ext cx="1246505" cy="20193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标题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经传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8" name="图片 7" descr="龙头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PPT封面 拷贝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 descr="3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78180" y="3141345"/>
            <a:ext cx="8807450" cy="2936240"/>
          </a:xfrm>
          <a:prstGeom prst="rect">
            <a:avLst/>
          </a:prstGeom>
        </p:spPr>
      </p:pic>
      <p:pic>
        <p:nvPicPr>
          <p:cNvPr id="11" name="图片 10" descr="经传logo白色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-635" y="800100"/>
            <a:ext cx="12192635" cy="6057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622300" y="6431915"/>
            <a:ext cx="10888345" cy="4425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  </a:t>
            </a:r>
            <a:r>
              <a:rPr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经传多赢投资顾问: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何灶婵</a:t>
            </a:r>
            <a:r>
              <a:rPr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，投顾执业</a:t>
            </a:r>
            <a:r>
              <a:rPr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编号:A1120622050001 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，基金从业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编号：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A20211117003798</a:t>
            </a:r>
            <a:r>
              <a:rPr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风险提示:观点基于软件数据和理论模型分析，仅供参考，不构成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投资</a:t>
            </a:r>
            <a:r>
              <a:rPr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建议，股市有风险，投资需谨慎。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基金的过往业绩并不预示其未来表现，基金管理人管理的其他基金的业绩并不构成基金业绩表现的保证。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 descr="PPT封面 拷贝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4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687513" y="2974340"/>
            <a:ext cx="8816975" cy="2508250"/>
          </a:xfrm>
          <a:prstGeom prst="rect">
            <a:avLst/>
          </a:prstGeom>
        </p:spPr>
      </p:pic>
      <p:sp>
        <p:nvSpPr>
          <p:cNvPr id="8" name="文本框 7"/>
          <p:cNvSpPr txBox="1"/>
          <p:nvPr userDrawn="1"/>
        </p:nvSpPr>
        <p:spPr>
          <a:xfrm>
            <a:off x="2128520" y="3119120"/>
            <a:ext cx="7934325" cy="2059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60000"/>
              </a:lnSpc>
            </a:pPr>
            <a:r>
              <a:rPr lang="zh-CN" altLang="en-US" sz="16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我司所有工作人员均不允许推荐股票、不允许承诺收益、不允许代客理财、不允许合作分成、不允许私下收款，如您发现有任何违规行为，可联系400-9088-988向我们反馈!风险提示:所有信息及观点均来源于公开信息及经传软件信号显示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600">
              <a:solidFill>
                <a:schemeClr val="tx1">
                  <a:lumMod val="50000"/>
                  <a:lumOff val="50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1855788" y="1877060"/>
            <a:ext cx="8480425" cy="937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500" b="1">
                <a:gradFill>
                  <a:gsLst>
                    <a:gs pos="0">
                      <a:srgbClr val="FFEFCF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经传多赢,让投资遇见美好!</a:t>
            </a:r>
            <a:endParaRPr lang="zh-CN" altLang="en-US" sz="5500" b="1">
              <a:gradFill>
                <a:gsLst>
                  <a:gs pos="0">
                    <a:srgbClr val="FFEFCF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ags" Target="../tags/tag28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tags" Target="../tags/tag33.xml"/><Relationship Id="rId13" Type="http://schemas.openxmlformats.org/officeDocument/2006/relationships/tags" Target="../tags/tag32.xml"/><Relationship Id="rId12" Type="http://schemas.openxmlformats.org/officeDocument/2006/relationships/tags" Target="../tags/tag31.xml"/><Relationship Id="rId11" Type="http://schemas.openxmlformats.org/officeDocument/2006/relationships/tags" Target="../tags/tag30.xml"/><Relationship Id="rId10" Type="http://schemas.openxmlformats.org/officeDocument/2006/relationships/tags" Target="../tags/tag29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0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1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2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3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.xml"/><Relationship Id="rId4" Type="http://schemas.openxmlformats.org/officeDocument/2006/relationships/tags" Target="../tags/tag35.xml"/><Relationship Id="rId3" Type="http://schemas.openxmlformats.org/officeDocument/2006/relationships/image" Target="../media/image10.png"/><Relationship Id="rId2" Type="http://schemas.openxmlformats.org/officeDocument/2006/relationships/tags" Target="../tags/tag34.xml"/><Relationship Id="rId1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4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45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46.xml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7.xml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48.xml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49.xml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4.xml"/><Relationship Id="rId2" Type="http://schemas.openxmlformats.org/officeDocument/2006/relationships/tags" Target="../tags/tag50.xml"/><Relationship Id="rId1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51.xml"/><Relationship Id="rId1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52.xml"/><Relationship Id="rId1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5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3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7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4.xml"/><Relationship Id="rId2" Type="http://schemas.openxmlformats.org/officeDocument/2006/relationships/tags" Target="../tags/tag38.xml"/><Relationship Id="rId1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39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40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1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4.xml"/><Relationship Id="rId2" Type="http://schemas.openxmlformats.org/officeDocument/2006/relationships/tags" Target="../tags/tag42.xml"/><Relationship Id="rId1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43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977265" y="3206115"/>
            <a:ext cx="404876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9</a:t>
            </a:r>
            <a:r>
              <a:rPr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月</a:t>
            </a:r>
            <a:r>
              <a:rPr lang="en-US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14</a:t>
            </a:r>
            <a:r>
              <a:rPr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日 </a:t>
            </a:r>
            <a:r>
              <a:rPr lang="en-US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20:15</a:t>
            </a:r>
            <a:endParaRPr lang="zh-CN" altLang="en-US" sz="3000" dirty="0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17500" y="1876425"/>
            <a:ext cx="8763635" cy="13296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zh-CN" altLang="en-US" sz="6000" dirty="0">
                <a:gradFill>
                  <a:gsLst>
                    <a:gs pos="0">
                      <a:srgbClr val="FFEFCE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Medium" panose="020B0600000000000000" charset="-122"/>
              </a:rPr>
              <a:t>双龙启动</a:t>
            </a:r>
            <a:r>
              <a:rPr lang="en-US" altLang="zh-CN" sz="6000" dirty="0">
                <a:gradFill>
                  <a:gsLst>
                    <a:gs pos="0">
                      <a:srgbClr val="FFEFCE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Medium" panose="020B0600000000000000" charset="-122"/>
              </a:rPr>
              <a:t> </a:t>
            </a:r>
            <a:r>
              <a:rPr lang="zh-CN" altLang="en-US" sz="6000" dirty="0">
                <a:gradFill>
                  <a:gsLst>
                    <a:gs pos="0">
                      <a:srgbClr val="FFEFCE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Medium" panose="020B0600000000000000" charset="-122"/>
              </a:rPr>
              <a:t>控盘低吸</a:t>
            </a:r>
            <a:r>
              <a:rPr lang="en-US" altLang="zh-CN" sz="6000" dirty="0">
                <a:gradFill>
                  <a:gsLst>
                    <a:gs pos="0">
                      <a:srgbClr val="FFEFCE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Medium" panose="020B0600000000000000" charset="-122"/>
              </a:rPr>
              <a:t>2</a:t>
            </a:r>
            <a:endParaRPr lang="en-US" altLang="zh-CN" sz="6000" dirty="0">
              <a:gradFill>
                <a:gsLst>
                  <a:gs pos="0">
                    <a:srgbClr val="FFEFCE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Medium" panose="020B06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254760" y="4012565"/>
            <a:ext cx="134366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何灶婵</a:t>
            </a:r>
            <a:endParaRPr lang="zh-CN" altLang="en-US" sz="2600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553970" y="4074160"/>
            <a:ext cx="349758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执业编号</a:t>
            </a:r>
            <a:r>
              <a:rPr lang="en-US" altLang="zh-CN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:A1120622050001</a:t>
            </a:r>
            <a:endParaRPr lang="en-US" altLang="zh-CN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7265" y="4033520"/>
            <a:ext cx="314325" cy="619125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254760" y="4544695"/>
            <a:ext cx="5708015" cy="12287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经传多赢</a:t>
            </a: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资深投顾，金融专业出身，专注研究市场</a:t>
            </a:r>
            <a:r>
              <a:rPr lang="en-US" altLang="zh-CN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10</a:t>
            </a: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余年。对大盘研判有独特自我见解。独创翻倍超跌战法、龙头回马枪，方法实用易懂，服务专业用心，深受用户朋友的喜欢。</a:t>
            </a:r>
            <a:endParaRPr lang="zh-CN" altLang="en-US" sz="1600">
              <a:solidFill>
                <a:schemeClr val="tx1">
                  <a:lumMod val="85000"/>
                  <a:lumOff val="1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pic>
        <p:nvPicPr>
          <p:cNvPr id="11" name="图片 10" descr="132_17257738151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1530" y="727710"/>
            <a:ext cx="3937635" cy="685800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chemeClr val="tx1"/>
                </a:solidFill>
              </a:rPr>
              <a:t>     </a:t>
            </a:r>
            <a:endParaRPr lang="en-US" altLang="zh-CN" b="1" dirty="0">
              <a:solidFill>
                <a:schemeClr val="tx1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79755" y="5768975"/>
            <a:ext cx="11148695" cy="5568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406650" y="102870"/>
            <a:ext cx="7704455" cy="9448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4200" spc="-200" dirty="0">
                <a:solidFill>
                  <a:schemeClr val="tx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                </a:t>
            </a:r>
            <a:endParaRPr lang="zh-CN" altLang="en-US" sz="4200" spc="-200" dirty="0">
              <a:solidFill>
                <a:schemeClr val="tx1"/>
              </a:soli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3954145" y="103505"/>
            <a:ext cx="5859780" cy="6159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800" b="1">
                <a:solidFill>
                  <a:schemeClr val="tx1"/>
                </a:solidFill>
              </a:rPr>
              <a:t>  </a:t>
            </a:r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受益产业链与方向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21" name="Text 2"/>
          <p:cNvSpPr/>
          <p:nvPr/>
        </p:nvSpPr>
        <p:spPr>
          <a:xfrm>
            <a:off x="1372235" y="1097280"/>
            <a:ext cx="822960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chemeClr val="tx1"/>
                </a:solidFill>
                <a:latin typeface="方正小标宋简体" panose="02000000000000000000" charset="-122"/>
                <a:ea typeface="方正小标宋简体" panose="02000000000000000000" charset="-122"/>
                <a:cs typeface="微软雅黑" panose="020B0503020204020204" pitchFamily="34" charset="-120"/>
              </a:rPr>
              <a:t>算力网产业链</a:t>
            </a:r>
            <a:endParaRPr lang="en-US" sz="2400" b="1" dirty="0">
              <a:solidFill>
                <a:schemeClr val="tx1"/>
              </a:solidFill>
              <a:latin typeface="方正小标宋简体" panose="02000000000000000000" charset="-122"/>
              <a:ea typeface="方正小标宋简体" panose="02000000000000000000" charset="-122"/>
              <a:cs typeface="微软雅黑" panose="020B0503020204020204" pitchFamily="34" charset="-120"/>
            </a:endParaRPr>
          </a:p>
        </p:txBody>
      </p:sp>
      <p:sp>
        <p:nvSpPr>
          <p:cNvPr id="22" name="Text 3"/>
          <p:cNvSpPr/>
          <p:nvPr/>
        </p:nvSpPr>
        <p:spPr>
          <a:xfrm>
            <a:off x="731520" y="1627632"/>
            <a:ext cx="795528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AI芯片：GPU/ASIC/FPGA等国产算力芯片</a:t>
            </a:r>
            <a:endParaRPr lang="en-US" sz="1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23" name="Text 4"/>
          <p:cNvSpPr/>
          <p:nvPr/>
        </p:nvSpPr>
        <p:spPr>
          <a:xfrm>
            <a:off x="731520" y="2157984"/>
            <a:ext cx="795528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服务器：智算服务器、液冷服务器</a:t>
            </a:r>
            <a:endParaRPr lang="en-US" sz="1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24" name="Text 5"/>
          <p:cNvSpPr/>
          <p:nvPr/>
        </p:nvSpPr>
        <p:spPr>
          <a:xfrm>
            <a:off x="731520" y="2688336"/>
            <a:ext cx="795528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光模块：800G/1.6T高速光模块、CPO/LPO技术</a:t>
            </a:r>
            <a:endParaRPr lang="en-US" sz="1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25" name="Text 6"/>
          <p:cNvSpPr/>
          <p:nvPr/>
        </p:nvSpPr>
        <p:spPr>
          <a:xfrm>
            <a:off x="731520" y="3218688"/>
            <a:ext cx="795528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液冷：数据中心液冷系统（冷板/浸没式）</a:t>
            </a:r>
            <a:endParaRPr lang="en-US" sz="1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26" name="Text 7"/>
          <p:cNvSpPr/>
          <p:nvPr/>
        </p:nvSpPr>
        <p:spPr>
          <a:xfrm>
            <a:off x="6437630" y="1096645"/>
            <a:ext cx="2718435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chemeClr val="tx1"/>
                </a:solidFill>
                <a:latin typeface="方正小标宋简体" panose="02000000000000000000" charset="-122"/>
                <a:ea typeface="方正小标宋简体" panose="02000000000000000000" charset="-122"/>
                <a:cs typeface="微软雅黑" panose="020B0503020204020204" pitchFamily="34" charset="-120"/>
              </a:rPr>
              <a:t>通信网产业链</a:t>
            </a:r>
            <a:endParaRPr lang="en-US" sz="2400" b="1" dirty="0">
              <a:solidFill>
                <a:schemeClr val="tx1"/>
              </a:solidFill>
              <a:latin typeface="方正小标宋简体" panose="02000000000000000000" charset="-122"/>
              <a:ea typeface="方正小标宋简体" panose="02000000000000000000" charset="-122"/>
              <a:cs typeface="微软雅黑" panose="020B0503020204020204" pitchFamily="34" charset="-120"/>
            </a:endParaRPr>
          </a:p>
        </p:txBody>
      </p:sp>
      <p:sp>
        <p:nvSpPr>
          <p:cNvPr id="27" name="Text 8"/>
          <p:cNvSpPr/>
          <p:nvPr/>
        </p:nvSpPr>
        <p:spPr>
          <a:xfrm>
            <a:off x="6101080" y="1588770"/>
            <a:ext cx="542798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主设备：5G-A/6G基站、核心网设备</a:t>
            </a:r>
            <a:endParaRPr lang="en-US" sz="1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28" name="Text 6"/>
          <p:cNvSpPr/>
          <p:nvPr/>
        </p:nvSpPr>
        <p:spPr>
          <a:xfrm>
            <a:off x="731520" y="3788283"/>
            <a:ext cx="795528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PCB：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算力硬件的物理承载基座</a:t>
            </a:r>
            <a:endParaRPr lang="zh-CN" altLang="en-US" sz="1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29" name="Text 8"/>
          <p:cNvSpPr/>
          <p:nvPr/>
        </p:nvSpPr>
        <p:spPr>
          <a:xfrm>
            <a:off x="6101080" y="2277110"/>
            <a:ext cx="542798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天线射频，卫星互联网等</a:t>
            </a:r>
            <a:endParaRPr lang="zh-CN" altLang="en-US" sz="1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590550" y="4588828"/>
            <a:ext cx="5080000" cy="1076325"/>
          </a:xfrm>
          <a:prstGeom prst="rect">
            <a:avLst/>
          </a:prstGeom>
        </p:spPr>
        <p:txBody>
          <a:bodyPr>
            <a:spAutoFit/>
          </a:bodyPr>
          <a:p>
            <a:pPr marL="0" indent="0" algn="just"/>
            <a:r>
              <a:rPr lang="zh-CN" altLang="en-US" sz="1600" b="1" i="0">
                <a:solidFill>
                  <a:schemeClr val="tx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近日发布的</a:t>
            </a:r>
            <a:r>
              <a:rPr lang="en-US" altLang="zh-CN" sz="1600" b="1" i="0">
                <a:solidFill>
                  <a:schemeClr val="tx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《</a:t>
            </a:r>
            <a:r>
              <a:rPr lang="zh-CN" altLang="en-US" sz="1600" b="1" i="0">
                <a:solidFill>
                  <a:schemeClr val="tx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信息通信行业发展“十五五”规划</a:t>
            </a:r>
            <a:r>
              <a:rPr lang="en-US" altLang="zh-CN" sz="1600" b="1" i="0">
                <a:solidFill>
                  <a:schemeClr val="tx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》</a:t>
            </a:r>
            <a:r>
              <a:rPr lang="zh-CN" altLang="en-US" sz="1600" b="1" i="0">
                <a:solidFill>
                  <a:schemeClr val="tx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，将算力设施的建设提升到了战略高度。规划明确提出要“加快全国一体化算力网建设”，并与“适时启动</a:t>
            </a:r>
            <a:r>
              <a:rPr lang="en-US" altLang="zh-CN" sz="1600" b="1" i="0">
                <a:solidFill>
                  <a:schemeClr val="tx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6G</a:t>
            </a:r>
            <a:r>
              <a:rPr lang="zh-CN" altLang="en-US" sz="1600" b="1" i="0">
                <a:solidFill>
                  <a:schemeClr val="tx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商用”等并列为核心举措</a:t>
            </a:r>
            <a:endParaRPr lang="zh-CN" altLang="en-US" sz="1600" b="1" i="0">
              <a:solidFill>
                <a:schemeClr val="tx1"/>
              </a:solidFill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5923915" y="4418330"/>
            <a:ext cx="5080000" cy="1322070"/>
          </a:xfrm>
          <a:prstGeom prst="rect">
            <a:avLst/>
          </a:prstGeom>
        </p:spPr>
        <p:txBody>
          <a:bodyPr>
            <a:spAutoFit/>
          </a:bodyPr>
          <a:p>
            <a:r>
              <a:rPr lang="zh-CN" altLang="en-US" sz="1600">
                <a:solidFill>
                  <a:schemeClr val="tx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工信部近日印发</a:t>
            </a:r>
            <a:r>
              <a:rPr lang="en-US" altLang="zh-CN" sz="1600">
                <a:solidFill>
                  <a:schemeClr val="tx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《</a:t>
            </a:r>
            <a:r>
              <a:rPr lang="zh-CN" altLang="en-US" sz="1600">
                <a:solidFill>
                  <a:schemeClr val="tx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信息通信行业“十五五”规划</a:t>
            </a:r>
            <a:r>
              <a:rPr lang="en-US" altLang="zh-CN" sz="1600">
                <a:solidFill>
                  <a:schemeClr val="tx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》</a:t>
            </a:r>
            <a:r>
              <a:rPr lang="zh-CN" altLang="en-US" sz="1600">
                <a:solidFill>
                  <a:schemeClr val="tx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（下称</a:t>
            </a:r>
            <a:r>
              <a:rPr lang="en-US" altLang="zh-CN" sz="1600">
                <a:solidFill>
                  <a:schemeClr val="tx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《</a:t>
            </a:r>
            <a:r>
              <a:rPr lang="zh-CN" altLang="en-US" sz="1600">
                <a:solidFill>
                  <a:schemeClr val="tx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规划</a:t>
            </a:r>
            <a:r>
              <a:rPr lang="en-US" altLang="zh-CN" sz="1600">
                <a:solidFill>
                  <a:schemeClr val="tx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》</a:t>
            </a:r>
            <a:r>
              <a:rPr lang="zh-CN" altLang="en-US" sz="1600">
                <a:solidFill>
                  <a:schemeClr val="tx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）提出，到</a:t>
            </a:r>
            <a:r>
              <a:rPr lang="en-US" altLang="zh-CN" sz="1600">
                <a:solidFill>
                  <a:schemeClr val="tx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2030</a:t>
            </a:r>
            <a:r>
              <a:rPr lang="zh-CN" altLang="en-US" sz="1600">
                <a:solidFill>
                  <a:schemeClr val="tx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年，全面建成覆盖完善、性能领先的新一代通信网，加快形成技术先进、安全可控的信息通信产业体系。并为新一代通信网设定了明确的目标</a:t>
            </a:r>
            <a:endParaRPr lang="zh-CN" altLang="en-US" sz="1600">
              <a:solidFill>
                <a:schemeClr val="tx1"/>
              </a:solidFill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65835" y="5761990"/>
            <a:ext cx="9810750" cy="5638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 b="1">
                <a:solidFill>
                  <a:schemeClr val="tx1"/>
                </a:solidFill>
                <a:sym typeface="+mn-ea"/>
              </a:rPr>
              <a:t>算力网核心方向之一，周线金叉区域</a:t>
            </a:r>
            <a:r>
              <a:rPr lang="en-US" altLang="zh-CN" sz="2400" b="1">
                <a:solidFill>
                  <a:schemeClr val="tx1"/>
                </a:solidFill>
                <a:sym typeface="+mn-ea"/>
              </a:rPr>
              <a:t>+</a:t>
            </a:r>
            <a:r>
              <a:rPr lang="zh-CN" altLang="en-US" sz="2400" b="1">
                <a:solidFill>
                  <a:schemeClr val="tx1"/>
                </a:solidFill>
                <a:sym typeface="+mn-ea"/>
              </a:rPr>
              <a:t>双</a:t>
            </a:r>
            <a:r>
              <a:rPr lang="en-US" altLang="zh-CN" sz="2400" b="1">
                <a:solidFill>
                  <a:schemeClr val="tx1"/>
                </a:solidFill>
                <a:sym typeface="+mn-ea"/>
              </a:rPr>
              <a:t>B</a:t>
            </a:r>
            <a:r>
              <a:rPr lang="zh-CN" altLang="en-US" sz="2400" b="1">
                <a:solidFill>
                  <a:schemeClr val="tx1"/>
                </a:solidFill>
                <a:sym typeface="+mn-ea"/>
              </a:rPr>
              <a:t>点，五日资金流入</a:t>
            </a:r>
            <a:r>
              <a:rPr lang="en-US" altLang="zh-CN" sz="2400" b="1">
                <a:solidFill>
                  <a:schemeClr val="tx1"/>
                </a:solidFill>
                <a:sym typeface="+mn-ea"/>
              </a:rPr>
              <a:t>+</a:t>
            </a:r>
            <a:r>
              <a:rPr lang="zh-CN" altLang="en-US" sz="2400" b="1">
                <a:solidFill>
                  <a:schemeClr val="tx1"/>
                </a:solidFill>
                <a:sym typeface="+mn-ea"/>
              </a:rPr>
              <a:t>上升回档</a:t>
            </a:r>
            <a:endParaRPr lang="zh-CN" altLang="en-US" sz="2400" b="1">
              <a:solidFill>
                <a:schemeClr val="tx1"/>
              </a:solidFill>
            </a:endParaRPr>
          </a:p>
          <a:p>
            <a:endParaRPr lang="zh-CN" altLang="en-US" sz="24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406650" y="102870"/>
            <a:ext cx="7704455" cy="9448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                              PCB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675" y="832485"/>
            <a:ext cx="6562090" cy="48342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8465" y="832485"/>
            <a:ext cx="4243705" cy="474218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74980" y="5768975"/>
            <a:ext cx="11253470" cy="7092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今日正在举办的世界肺癌大会</a:t>
            </a:r>
            <a:r>
              <a:rPr lang="en-US" altLang="zh-CN" sz="1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WCLC（9.12–9.15），</a:t>
            </a:r>
            <a:r>
              <a:rPr lang="zh-CN" altLang="en-US" sz="1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多家国产药企公布重磅</a:t>
            </a:r>
            <a:r>
              <a:rPr lang="en-US" altLang="zh-CN" sz="1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III</a:t>
            </a:r>
            <a:r>
              <a:rPr lang="zh-CN" altLang="en-US" sz="1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期临床阳性数据，翰森、康方这两个</a:t>
            </a:r>
            <a:r>
              <a:rPr lang="en-US" altLang="zh-CN" sz="1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III</a:t>
            </a:r>
            <a:r>
              <a:rPr lang="zh-CN" altLang="en-US" sz="1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期阳性数据，直接入选了大会最高规格的口头报告（</a:t>
            </a:r>
            <a:r>
              <a:rPr lang="en-US" altLang="zh-CN" sz="1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Late-breaking</a:t>
            </a:r>
            <a:r>
              <a:rPr lang="zh-CN" altLang="en-US" sz="1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摘要）。这是全球肺癌领域年度最重要的成果，市场理解为国产创新药真正走到了全球第一梯队。</a:t>
            </a:r>
            <a:r>
              <a:rPr lang="zh-CN" altLang="en-US" sz="1400">
                <a:solidFill>
                  <a:schemeClr val="tx1"/>
                </a:solidFill>
                <a:highlight>
                  <a:srgbClr val="FF0000"/>
                </a:highligh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医药周线死叉末端</a:t>
            </a:r>
            <a:r>
              <a:rPr lang="en-US" altLang="zh-CN" sz="1400">
                <a:solidFill>
                  <a:schemeClr val="tx1"/>
                </a:solidFill>
                <a:highlight>
                  <a:srgbClr val="FF0000"/>
                </a:highligh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+</a:t>
            </a:r>
            <a:r>
              <a:rPr lang="zh-CN" altLang="en-US" sz="1400">
                <a:solidFill>
                  <a:schemeClr val="tx1"/>
                </a:solidFill>
                <a:highlight>
                  <a:srgbClr val="FF0000"/>
                </a:highligh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上升回档，日线熊线支撑，短线反包反弹。</a:t>
            </a:r>
            <a:endParaRPr lang="zh-CN" altLang="en-US" sz="1400">
              <a:solidFill>
                <a:schemeClr val="tx1"/>
              </a:solidFill>
              <a:highlight>
                <a:srgbClr val="FF0000"/>
              </a:highligh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406650" y="102870"/>
            <a:ext cx="7704455" cy="9448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                   </a:t>
            </a:r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医药</a:t>
            </a:r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异动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0505" y="895350"/>
            <a:ext cx="7704455" cy="466725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4960" y="962025"/>
            <a:ext cx="4063365" cy="466725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414010" y="1110615"/>
            <a:ext cx="13639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>
                <a:solidFill>
                  <a:srgbClr val="EFDDFF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03</a:t>
            </a:r>
            <a:endParaRPr lang="en-US" altLang="zh-CN" sz="7200">
              <a:solidFill>
                <a:srgbClr val="EFDDFF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506855" y="2926715"/>
            <a:ext cx="951230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6600" dirty="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操作策略</a:t>
            </a:r>
            <a:endParaRPr lang="zh-CN" sz="6600" dirty="0">
              <a:gradFill>
                <a:gsLst>
                  <a:gs pos="0">
                    <a:srgbClr val="FFEFCE"/>
                  </a:gs>
                  <a:gs pos="100000">
                    <a:srgbClr val="FFD9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79755" y="5768975"/>
            <a:ext cx="11148695" cy="5568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406650" y="102870"/>
            <a:ext cx="7704455" cy="9448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              </a:t>
            </a:r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选股策略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10845" y="4276725"/>
            <a:ext cx="5358765" cy="13512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短线上攻决定操作方法</a:t>
            </a:r>
            <a:endParaRPr lang="zh-CN" altLang="en-US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中线上攻决定选股策略</a:t>
            </a:r>
            <a:endParaRPr lang="zh-CN" altLang="en-US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endParaRPr lang="zh-CN" altLang="en-US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短线上攻拐头向下，观望</a:t>
            </a: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为主</a:t>
            </a:r>
            <a:endParaRPr lang="zh-CN" altLang="en-US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中线上攻大于短线上攻，</a:t>
            </a: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新控盘个股更占</a:t>
            </a: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优势</a:t>
            </a:r>
            <a:endParaRPr lang="zh-CN" altLang="en-US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8175" y="1154430"/>
            <a:ext cx="4763135" cy="298132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3910" y="847725"/>
            <a:ext cx="5499735" cy="516318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462780" y="158115"/>
            <a:ext cx="4064000" cy="8324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案例解读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1583055" y="5937250"/>
            <a:ext cx="10233660" cy="5899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400"/>
              <a:t>1、符合近期</a:t>
            </a:r>
            <a:r>
              <a:rPr lang="en-US" altLang="zh-CN" sz="1400"/>
              <a:t>PCB</a:t>
            </a:r>
            <a:r>
              <a:rPr lang="zh-CN" altLang="en-US" sz="1400"/>
              <a:t>热点，</a:t>
            </a:r>
            <a:r>
              <a:rPr lang="en-US" altLang="zh-CN" sz="1400"/>
              <a:t>pcb </a:t>
            </a:r>
            <a:r>
              <a:rPr lang="zh-CN" altLang="en-US" sz="1400"/>
              <a:t>有反复上榜2、个股近期双涨停板启动，有涨停基因</a:t>
            </a:r>
            <a:endParaRPr lang="zh-CN" altLang="en-US" sz="1400"/>
          </a:p>
          <a:p>
            <a:r>
              <a:rPr lang="zh-CN" altLang="en-US" sz="1400"/>
              <a:t>3、个股横盘后大阳线突破</a:t>
            </a:r>
            <a:r>
              <a:rPr lang="en-US" altLang="zh-CN" sz="1400"/>
              <a:t>60</a:t>
            </a:r>
            <a:r>
              <a:rPr lang="zh-CN" altLang="en-US" sz="1400"/>
              <a:t>日线，主力</a:t>
            </a:r>
            <a:r>
              <a:rPr lang="zh-CN" altLang="en-US" sz="1400"/>
              <a:t>新控盘，双紫资金进场，有游资，主力抢筹，一旦资金回流个股更容易上涨</a:t>
            </a:r>
            <a:endParaRPr lang="zh-CN" altLang="en-US" sz="140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3710" y="989965"/>
            <a:ext cx="7010400" cy="469455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0030" y="1120775"/>
            <a:ext cx="5346700" cy="468566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3238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短线强势股买卖点细节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36245" y="6042025"/>
            <a:ext cx="11042015" cy="4044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sz="16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510655" y="1272540"/>
            <a:ext cx="4912360" cy="40633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3440" y="1003300"/>
            <a:ext cx="10842625" cy="522859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176645" y="1549400"/>
            <a:ext cx="5437505" cy="2897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90000"/>
              </a:lnSpc>
            </a:pPr>
            <a:r>
              <a:rPr lang="zh-CN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+mn-ea"/>
              </a:rPr>
              <a:t>行情要点</a:t>
            </a:r>
            <a:endParaRPr lang="en-US" altLang="zh-CN" sz="3200" dirty="0">
              <a:solidFill>
                <a:schemeClr val="tx1">
                  <a:lumMod val="75000"/>
                  <a:lumOff val="25000"/>
                </a:schemeClr>
              </a:solidFill>
              <a:latin typeface="思源黑体 CN Medium" panose="020B0600000000000000" charset="-122"/>
              <a:ea typeface="思源黑体 CN Medium" panose="020B0600000000000000" charset="-122"/>
              <a:cs typeface="+mn-ea"/>
            </a:endParaRPr>
          </a:p>
          <a:p>
            <a:pPr>
              <a:lnSpc>
                <a:spcPct val="190000"/>
              </a:lnSpc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+mn-ea"/>
              </a:rPr>
              <a:t>主线热点</a:t>
            </a:r>
            <a:endParaRPr lang="zh-CN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思源黑体 CN Medium" panose="020B0600000000000000" charset="-122"/>
              <a:ea typeface="思源黑体 CN Medium" panose="020B0600000000000000" charset="-122"/>
              <a:cs typeface="+mn-ea"/>
            </a:endParaRPr>
          </a:p>
          <a:p>
            <a:pPr>
              <a:lnSpc>
                <a:spcPct val="190000"/>
              </a:lnSpc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+mn-ea"/>
              </a:rPr>
              <a:t>选股策略</a:t>
            </a:r>
            <a:endParaRPr lang="zh-CN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思源黑体 CN Medium" panose="020B0600000000000000" charset="-122"/>
              <a:ea typeface="思源黑体 CN Medium" panose="020B0600000000000000" charset="-122"/>
              <a:cs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137785" y="1588453"/>
            <a:ext cx="955040" cy="4590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70000"/>
              </a:lnSpc>
            </a:pPr>
            <a:r>
              <a:rPr lang="zh-CN" altLang="en-US" sz="35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01</a:t>
            </a:r>
            <a:r>
              <a:rPr lang="en-US" altLang="zh-CN" sz="32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/</a:t>
            </a:r>
            <a:endParaRPr lang="zh-CN" altLang="en-US" sz="35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r>
              <a:rPr lang="zh-CN" altLang="en-US" sz="35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02</a:t>
            </a:r>
            <a:r>
              <a:rPr lang="en-US" altLang="zh-CN" sz="32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/</a:t>
            </a:r>
            <a:endParaRPr lang="zh-CN" altLang="en-US" sz="35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r>
              <a:rPr lang="zh-CN" altLang="en-US" sz="35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03</a:t>
            </a:r>
            <a:r>
              <a:rPr lang="en-US" altLang="zh-CN" sz="32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/</a:t>
            </a:r>
            <a:endParaRPr lang="zh-CN" altLang="en-US" sz="32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endParaRPr lang="zh-CN" altLang="en-US" sz="35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endParaRPr lang="en-US" altLang="zh-CN" sz="32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414010" y="1110615"/>
            <a:ext cx="13639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>
                <a:solidFill>
                  <a:srgbClr val="EFDDFF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01</a:t>
            </a:r>
            <a:endParaRPr lang="en-US" altLang="zh-CN" sz="7200">
              <a:solidFill>
                <a:srgbClr val="EFDDFF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983105" y="3011170"/>
            <a:ext cx="847344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660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行情要点</a:t>
            </a:r>
            <a:endParaRPr lang="zh-CN" sz="6600">
              <a:gradFill>
                <a:gsLst>
                  <a:gs pos="0">
                    <a:srgbClr val="FFEFCE"/>
                  </a:gs>
                  <a:gs pos="100000">
                    <a:srgbClr val="FFD9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70230" y="5541645"/>
            <a:ext cx="11002010" cy="9442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6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平均股价处于</a:t>
            </a:r>
            <a:r>
              <a:rPr lang="en-US" altLang="zh-CN" sz="16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S</a:t>
            </a:r>
            <a:r>
              <a:rPr lang="zh-CN" altLang="en-US" sz="16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点，流动资金翻绿，捕捞季节死叉第二天，整体风险大于机会，优先观望。上有缺口和辅助线压力</a:t>
            </a:r>
            <a:endParaRPr lang="zh-CN" altLang="en-US" sz="16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r>
              <a:rPr lang="zh-CN" altLang="en-US" sz="16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从横向样本数据来看，中短线上攻均拐头向下，赚钱效应下降，可留意下方熊线支撑，等待大盘金叉止跌再参与</a:t>
            </a:r>
            <a:endParaRPr lang="zh-CN" altLang="en-US" sz="16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r>
              <a:rPr lang="zh-CN" altLang="en-US" sz="16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若是参与以几百股练手为主，短线快进快出，中大阳线止盈。</a:t>
            </a:r>
            <a:endParaRPr lang="zh-CN" altLang="en-US" sz="16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406650" y="102870"/>
            <a:ext cx="7704455" cy="9448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箱体震荡</a:t>
            </a:r>
            <a:r>
              <a:rPr lang="en-US" altLang="zh-CN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 </a:t>
            </a:r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上有压力</a:t>
            </a:r>
            <a:r>
              <a:rPr lang="en-US" altLang="zh-CN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</a:t>
            </a:r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下有支撑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9315" y="989330"/>
            <a:ext cx="9863455" cy="430720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3238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创业板指留意周线底背离金叉</a:t>
            </a:r>
            <a:endParaRPr lang="en-US" altLang="zh-CN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892175" y="5710555"/>
            <a:ext cx="9942830" cy="7264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上证指数已跌破收敛三角形，权重个股偏震荡下行为主，更偏向重个股</a:t>
            </a:r>
            <a:r>
              <a:rPr lang="en-US" altLang="zh-CN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轻指数为主；创业板指数周线底背离金叉，留意金叉是否形成，一旦形成则十月容易走出一波反弹行情。</a:t>
            </a:r>
            <a:endParaRPr lang="zh-CN" altLang="en-US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45860" y="1145540"/>
            <a:ext cx="5728970" cy="414655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105" y="1076325"/>
            <a:ext cx="5729605" cy="431101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3238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 </a:t>
            </a:r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题材活跃</a:t>
            </a:r>
            <a:r>
              <a:rPr lang="en-US" altLang="zh-CN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</a:t>
            </a:r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注意轮动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-967105" y="6020435"/>
            <a:ext cx="10793095" cy="4260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16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968490" y="998855"/>
            <a:ext cx="4887595" cy="54476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en-US" altLang="zh-CN" sz="16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1）AI</a:t>
            </a:r>
            <a:r>
              <a:rPr lang="zh-CN" altLang="en-US" sz="16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安全：</a:t>
            </a:r>
            <a:r>
              <a:rPr lang="en-US" altLang="zh-CN" sz="16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Anthropic CEO</a:t>
            </a:r>
            <a:r>
              <a:rPr lang="zh-CN" altLang="en-US" sz="16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表示，</a:t>
            </a:r>
            <a:r>
              <a:rPr lang="en-US" altLang="zh-CN" sz="16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AI</a:t>
            </a:r>
            <a:r>
              <a:rPr lang="zh-CN" altLang="en-US" sz="16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行业需放缓新模型开发速度，要留足时间完成模型与人类目标对齐及安全防护。</a:t>
            </a:r>
            <a:endParaRPr lang="zh-CN" altLang="en-US" sz="16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/>
            <a:endParaRPr lang="zh-CN" altLang="en-US" sz="16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/>
            <a:r>
              <a:rPr lang="en-US" altLang="zh-CN" sz="16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2）PCB：</a:t>
            </a:r>
            <a:r>
              <a:rPr lang="zh-CN" altLang="en-US" sz="16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机构研报指出，随着电子布、铜箔及</a:t>
            </a:r>
            <a:r>
              <a:rPr lang="en-US" altLang="zh-CN" sz="16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CCL</a:t>
            </a:r>
            <a:r>
              <a:rPr lang="zh-CN" altLang="en-US" sz="16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价格持续上行，</a:t>
            </a:r>
            <a:r>
              <a:rPr lang="en-US" altLang="zh-CN" sz="16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PCB</a:t>
            </a:r>
            <a:r>
              <a:rPr lang="zh-CN" altLang="en-US" sz="16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厂商已陆续启动重新报价。</a:t>
            </a:r>
            <a:endParaRPr lang="zh-CN" altLang="en-US" sz="16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/>
            <a:endParaRPr lang="zh-CN" altLang="en-US" sz="16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/>
            <a:endParaRPr lang="zh-CN" altLang="en-US" sz="16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/>
            <a:r>
              <a:rPr lang="zh-CN" altLang="en-US" sz="16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3）医药：中国创新药资产正获得海外大厂真金白银的持续认可，进入由“工程师红利”+“引领创新红利”双核驱动时代。</a:t>
            </a:r>
            <a:endParaRPr lang="zh-CN" altLang="en-US" sz="16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/>
            <a:endParaRPr lang="zh-CN" altLang="en-US" sz="16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/>
            <a:r>
              <a:rPr lang="zh-CN" altLang="en-US" sz="16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4）北交所：近期，北交所首批8只三个月持有期主题基金已经获批，“专精特新”迎“源头活水”。</a:t>
            </a:r>
            <a:endParaRPr lang="zh-CN" altLang="en-US" sz="16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/>
            <a:endParaRPr lang="zh-CN" altLang="en-US" sz="16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/>
            <a:r>
              <a:rPr lang="zh-CN" altLang="en-US" sz="1600">
                <a:sym typeface="+mn-ea"/>
              </a:rPr>
              <a:t>美股</a:t>
            </a:r>
            <a:r>
              <a:rPr lang="en-US" altLang="zh-CN" sz="1600">
                <a:sym typeface="+mn-ea"/>
              </a:rPr>
              <a:t>AI</a:t>
            </a:r>
            <a:r>
              <a:rPr lang="zh-CN" altLang="en-US" sz="1600">
                <a:sym typeface="+mn-ea"/>
              </a:rPr>
              <a:t>硬件盘前普遍大跌，海力士下跌7.2%，英伟达下跌3.3%，纳斯达克100指数下跌近2%</a:t>
            </a:r>
            <a:endParaRPr lang="zh-CN" altLang="en-US" sz="1600">
              <a:sym typeface="+mn-ea"/>
            </a:endParaRPr>
          </a:p>
          <a:p>
            <a:pPr algn="l"/>
            <a:endParaRPr lang="zh-CN" altLang="en-US" sz="1600">
              <a:sym typeface="+mn-ea"/>
            </a:endParaRPr>
          </a:p>
          <a:p>
            <a:pPr algn="l"/>
            <a:r>
              <a:rPr lang="zh-CN" altLang="en-US" sz="16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周末</a:t>
            </a:r>
            <a:r>
              <a:rPr lang="en-US" altLang="zh-CN" sz="16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OpenAI</a:t>
            </a:r>
            <a:r>
              <a:rPr lang="zh-CN" altLang="en-US" sz="16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和</a:t>
            </a:r>
            <a:r>
              <a:rPr lang="en-US" altLang="zh-CN" sz="16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Anthropic</a:t>
            </a:r>
            <a:r>
              <a:rPr lang="zh-CN" altLang="en-US" sz="16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的讨论，两个公司的创始人都说， 将放缓开发大模型。</a:t>
            </a:r>
            <a:endParaRPr lang="zh-CN" altLang="en-US" sz="16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/>
            <a:r>
              <a:rPr lang="zh-CN" altLang="en-US" sz="16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如果真的放缓发展，确实利空</a:t>
            </a:r>
            <a:r>
              <a:rPr lang="en-US" altLang="zh-CN" sz="16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AI</a:t>
            </a:r>
            <a:r>
              <a:rPr lang="zh-CN" altLang="en-US" sz="16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硬件，因为</a:t>
            </a:r>
            <a:r>
              <a:rPr lang="en-US" altLang="zh-CN" sz="16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AI</a:t>
            </a:r>
            <a:r>
              <a:rPr lang="zh-CN" altLang="en-US" sz="16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硬件的议价能力会下降。</a:t>
            </a:r>
            <a:endParaRPr lang="zh-CN" altLang="en-US" sz="1600"/>
          </a:p>
          <a:p>
            <a:pPr algn="l"/>
            <a:endParaRPr lang="zh-CN" altLang="en-US" sz="16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9755" y="998855"/>
            <a:ext cx="4297680" cy="263017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8285" y="3310890"/>
            <a:ext cx="3879850" cy="278447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414010" y="1110615"/>
            <a:ext cx="13639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>
                <a:solidFill>
                  <a:srgbClr val="EFDDFF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02</a:t>
            </a:r>
            <a:endParaRPr lang="en-US" altLang="zh-CN" sz="7200">
              <a:solidFill>
                <a:srgbClr val="EFDDFF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635125" y="2663190"/>
            <a:ext cx="9072245" cy="10033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6600" dirty="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主线热点</a:t>
            </a:r>
            <a:endParaRPr lang="zh-CN" altLang="en-US" sz="6600" dirty="0">
              <a:gradFill>
                <a:gsLst>
                  <a:gs pos="0">
                    <a:srgbClr val="FFEFCE"/>
                  </a:gs>
                  <a:gs pos="100000">
                    <a:srgbClr val="FFD9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3238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主题热点</a:t>
            </a:r>
            <a:r>
              <a:rPr lang="en-US" altLang="zh-CN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 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510665" y="6020435"/>
            <a:ext cx="8315325" cy="4260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16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180455" y="1369695"/>
            <a:ext cx="5713730" cy="52565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408420" y="927100"/>
            <a:ext cx="5784215" cy="45250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400"/>
              <a:t>*</a:t>
            </a:r>
            <a:endParaRPr lang="zh-CN" altLang="en-US" sz="1400"/>
          </a:p>
        </p:txBody>
      </p:sp>
      <p:sp>
        <p:nvSpPr>
          <p:cNvPr id="4" name="文本框 3"/>
          <p:cNvSpPr txBox="1"/>
          <p:nvPr/>
        </p:nvSpPr>
        <p:spPr>
          <a:xfrm>
            <a:off x="1580515" y="5450840"/>
            <a:ext cx="10313670" cy="9956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近期市场无大主线，小热点轮动为主</a:t>
            </a:r>
            <a:endParaRPr lang="zh-CN" altLang="en-US" sz="20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r>
              <a:rPr lang="zh-CN" altLang="en-US" sz="2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反复上榜+周线金叉区域：</a:t>
            </a:r>
            <a:r>
              <a:rPr lang="en-US" altLang="zh-CN" sz="2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PCB、</a:t>
            </a:r>
            <a:r>
              <a:rPr lang="zh-CN" altLang="en-US" sz="2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光通信、智能电网（绿色电力）；农业、大消费、液冷、人工智能大模型周线死叉，医药近期异动。</a:t>
            </a:r>
            <a:endParaRPr lang="zh-CN" altLang="en-US" sz="20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endParaRPr lang="zh-CN" altLang="en-US" sz="20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27785" y="986155"/>
            <a:ext cx="9363710" cy="430593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79755" y="5768975"/>
            <a:ext cx="11148695" cy="5568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六张网包括“三旧 + 三新”，水网、地下管网、物流网, 这三张是传统基建升级的旧网, 由财政资金主导, </a:t>
            </a:r>
            <a:r>
              <a:rPr lang="zh-CN" altLang="en-US">
                <a:solidFill>
                  <a:schemeClr val="tx1"/>
                </a:solidFill>
                <a:highlight>
                  <a:srgbClr val="FF0000"/>
                </a:highligh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新型电网、算力网、新一代通信网三张则是支撑新质生产力发展的新网, 由企业主导</a:t>
            </a:r>
            <a:r>
              <a:rPr lang="zh-CN" altLang="en-US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</a:t>
            </a:r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406650" y="102870"/>
            <a:ext cx="7704455" cy="9448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       </a:t>
            </a:r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十五五规划</a:t>
            </a:r>
            <a:r>
              <a:rPr lang="en-US" altLang="zh-CN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   </a:t>
            </a:r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六张网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6855" y="901700"/>
            <a:ext cx="6203315" cy="48672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3070" y="962660"/>
            <a:ext cx="5135880" cy="474789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34.xml><?xml version="1.0" encoding="utf-8"?>
<p:tagLst xmlns:p="http://schemas.openxmlformats.org/presentationml/2006/main">
  <p:tag name="KSO_WM_UNIT_PLACING_PICTURE_USER_VIEWPORT" val="{&quot;height&quot;:2082,&quot;width&quot;:10544}"/>
  <p:tag name="KSO_WM_BEAUTIFY_FLAG" val=""/>
</p:tagLst>
</file>

<file path=ppt/tags/tag3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4.xml><?xml version="1.0" encoding="utf-8"?>
<p:tagLst xmlns:p="http://schemas.openxmlformats.org/presentationml/2006/main">
  <p:tag name="COMMONDATA" val="eyJoZGlkIjoiNjJjNmZlMjNkOTJmNDA2NmIwMGRiZmY5MDY5NzA4NDgifQ=="/>
  <p:tag name="KSO_WPP_MARK_KEY" val="257877f6-fe8c-4c47-ab4c-274c99a6a791"/>
  <p:tag name="commondata" val="eyJoZGlkIjoiY2NjMjc2YTM3OTU3MDczMTg5NGExODc2MDBmZmJkNzMifQ==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2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1766</Words>
  <Application>WPS 演示</Application>
  <PresentationFormat>宽屏</PresentationFormat>
  <Paragraphs>141</Paragraphs>
  <Slides>19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39" baseType="lpstr">
      <vt:lpstr>Arial</vt:lpstr>
      <vt:lpstr>宋体</vt:lpstr>
      <vt:lpstr>Wingdings</vt:lpstr>
      <vt:lpstr>微软雅黑</vt:lpstr>
      <vt:lpstr>Wingdings</vt:lpstr>
      <vt:lpstr>思源黑体 CN Normal</vt:lpstr>
      <vt:lpstr>思源黑体 CN Light</vt:lpstr>
      <vt:lpstr>思源黑体 CN Bold</vt:lpstr>
      <vt:lpstr>思源黑体 CN Medium</vt:lpstr>
      <vt:lpstr>Noto Sans S Chinese Medium</vt:lpstr>
      <vt:lpstr>DIN Black</vt:lpstr>
      <vt:lpstr>FFont-Family</vt:lpstr>
      <vt:lpstr>楷体</vt:lpstr>
      <vt:lpstr>方正小标宋简体</vt:lpstr>
      <vt:lpstr>微软雅黑</vt:lpstr>
      <vt:lpstr>Arial Unicode MS</vt:lpstr>
      <vt:lpstr>Calibri</vt:lpstr>
      <vt:lpstr>KSOFBDA573BA</vt:lpstr>
      <vt:lpstr>KSOFBBF09B1B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十二猪肠</cp:lastModifiedBy>
  <cp:revision>1046</cp:revision>
  <dcterms:created xsi:type="dcterms:W3CDTF">2019-06-19T02:08:00Z</dcterms:created>
  <dcterms:modified xsi:type="dcterms:W3CDTF">2026-09-14T11:21:40Z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2052-12.1.0.28505</vt:lpwstr>
  </property>
  <property fmtid="{D5CDD505-2E9C-101B-9397-08002B2CF9AE}" pid="3" name="ICV">
    <vt:lpwstr>98B0645011BC43B0BFB9BFC8374894E3</vt:lpwstr>
  </property>
</Properties>
</file>