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42"/>
  </p:handoutMasterIdLst>
  <p:sldIdLst>
    <p:sldId id="868" r:id="rId3"/>
    <p:sldId id="877" r:id="rId5"/>
    <p:sldId id="869" r:id="rId6"/>
    <p:sldId id="1227" r:id="rId7"/>
    <p:sldId id="1559" r:id="rId8"/>
    <p:sldId id="1573" r:id="rId9"/>
    <p:sldId id="1347" r:id="rId10"/>
    <p:sldId id="1623" r:id="rId11"/>
    <p:sldId id="1631" r:id="rId12"/>
    <p:sldId id="1630" r:id="rId13"/>
    <p:sldId id="1632" r:id="rId14"/>
    <p:sldId id="1629" r:id="rId15"/>
    <p:sldId id="1628" r:id="rId16"/>
    <p:sldId id="1617" r:id="rId17"/>
    <p:sldId id="1627" r:id="rId18"/>
    <p:sldId id="1624" r:id="rId19"/>
    <p:sldId id="1622" r:id="rId20"/>
    <p:sldId id="1621" r:id="rId21"/>
    <p:sldId id="1620" r:id="rId22"/>
    <p:sldId id="1565" r:id="rId23"/>
    <p:sldId id="1566" r:id="rId24"/>
    <p:sldId id="1568" r:id="rId25"/>
    <p:sldId id="1541" r:id="rId26"/>
    <p:sldId id="1547" r:id="rId27"/>
    <p:sldId id="1546" r:id="rId28"/>
    <p:sldId id="1553" r:id="rId29"/>
    <p:sldId id="1554" r:id="rId30"/>
    <p:sldId id="1556" r:id="rId31"/>
    <p:sldId id="1557" r:id="rId32"/>
    <p:sldId id="1558" r:id="rId33"/>
    <p:sldId id="1571" r:id="rId34"/>
    <p:sldId id="878" r:id="rId35"/>
    <p:sldId id="1514" r:id="rId36"/>
    <p:sldId id="1555" r:id="rId37"/>
    <p:sldId id="1507" r:id="rId38"/>
    <p:sldId id="1426" r:id="rId39"/>
    <p:sldId id="1545" r:id="rId40"/>
    <p:sldId id="1355" r:id="rId41"/>
  </p:sldIdLst>
  <p:sldSz cx="12192000" cy="6858000"/>
  <p:notesSz cx="6858000" cy="9144000"/>
  <p:custDataLst>
    <p:tags r:id="rId4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74B51B9C-2394-4000-B978-C54F0EA5A971}">
          <p14:sldIdLst>
            <p14:sldId id="868"/>
          </p14:sldIdLst>
        </p14:section>
        <p14:section name="盘面环境" id="{0FAB2159-73A3-4A3D-BF11-FAB3EBC96C18}">
          <p14:sldIdLst>
            <p14:sldId id="877"/>
            <p14:sldId id="869"/>
            <p14:sldId id="1227"/>
            <p14:sldId id="1559"/>
            <p14:sldId id="1573"/>
            <p14:sldId id="1347"/>
            <p14:sldId id="1623"/>
            <p14:sldId id="1631"/>
            <p14:sldId id="1630"/>
            <p14:sldId id="1632"/>
            <p14:sldId id="1629"/>
            <p14:sldId id="1628"/>
            <p14:sldId id="1617"/>
            <p14:sldId id="1627"/>
            <p14:sldId id="1624"/>
            <p14:sldId id="1622"/>
            <p14:sldId id="1621"/>
            <p14:sldId id="1620"/>
            <p14:sldId id="1565"/>
            <p14:sldId id="1566"/>
            <p14:sldId id="1568"/>
            <p14:sldId id="1541"/>
            <p14:sldId id="1547"/>
            <p14:sldId id="1546"/>
            <p14:sldId id="1553"/>
            <p14:sldId id="1554"/>
            <p14:sldId id="1556"/>
            <p14:sldId id="1557"/>
            <p14:sldId id="1558"/>
            <p14:sldId id="1571"/>
          </p14:sldIdLst>
        </p14:section>
        <p14:section name="市场节奏" id="{D8B0A2C5-1F55-4F56-9B21-CF550DA541C3}">
          <p14:sldIdLst>
            <p14:sldId id="878"/>
            <p14:sldId id="1514"/>
            <p14:sldId id="1555"/>
            <p14:sldId id="1507"/>
            <p14:sldId id="1426"/>
            <p14:sldId id="1545"/>
            <p14:sldId id="1355"/>
          </p14:sldIdLst>
        </p14:section>
        <p14:section name="无标题节" id="{5F52EC0A-C796-4C5F-8D81-8C50DD54411E}">
          <p14:sldIdLst/>
        </p14:section>
      </p14:sectionLst>
    </p:ext>
    <p:ext uri="{EFAFB233-063F-42B5-8137-9DF3F51BA10A}">
      <p15:sldGuideLst xmlns:p15="http://schemas.microsoft.com/office/powerpoint/2012/main">
        <p15:guide id="1" pos="6994" userDrawn="1">
          <p15:clr>
            <a:srgbClr val="A4A3A4"/>
          </p15:clr>
        </p15:guide>
        <p15:guide id="4" pos="710" userDrawn="1">
          <p15:clr>
            <a:srgbClr val="A4A3A4"/>
          </p15:clr>
        </p15:guide>
        <p15:guide id="5" orient="horz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5452"/>
    <a:srgbClr val="FFFA9D"/>
    <a:srgbClr val="FFFFFF"/>
    <a:srgbClr val="ED000E"/>
    <a:srgbClr val="4E83FA"/>
    <a:srgbClr val="FF4E00"/>
    <a:srgbClr val="FF7900"/>
    <a:srgbClr val="0089CF"/>
    <a:srgbClr val="F31BF3"/>
    <a:srgbClr val="8ED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8" autoAdjust="0"/>
    <p:restoredTop sz="91436" autoAdjust="0"/>
  </p:normalViewPr>
  <p:slideViewPr>
    <p:cSldViewPr snapToGrid="0" showGuides="1">
      <p:cViewPr varScale="1">
        <p:scale>
          <a:sx n="97" d="100"/>
          <a:sy n="97" d="100"/>
        </p:scale>
        <p:origin x="516" y="90"/>
      </p:cViewPr>
      <p:guideLst>
        <p:guide pos="6994"/>
        <p:guide pos="710"/>
        <p:guide orient="horz" pos="2160"/>
      </p:guideLst>
    </p:cSldViewPr>
  </p:slideViewPr>
  <p:notesTextViewPr>
    <p:cViewPr>
      <p:scale>
        <a:sx n="200" d="100"/>
        <a:sy n="2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7" Type="http://schemas.openxmlformats.org/officeDocument/2006/relationships/tags" Target="tags/tag28.xml"/><Relationship Id="rId46" Type="http://schemas.openxmlformats.org/officeDocument/2006/relationships/commentAuthors" Target="commentAuthors.xml"/><Relationship Id="rId45" Type="http://schemas.openxmlformats.org/officeDocument/2006/relationships/tableStyles" Target="tableStyles.xml"/><Relationship Id="rId44" Type="http://schemas.openxmlformats.org/officeDocument/2006/relationships/viewProps" Target="viewProps.xml"/><Relationship Id="rId43" Type="http://schemas.openxmlformats.org/officeDocument/2006/relationships/presProps" Target="presProps.xml"/><Relationship Id="rId42" Type="http://schemas.openxmlformats.org/officeDocument/2006/relationships/handoutMaster" Target="handoutMasters/handoutMaster1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4.xml"/><Relationship Id="rId8" Type="http://schemas.openxmlformats.org/officeDocument/2006/relationships/image" Target="../media/image9.png"/><Relationship Id="rId7" Type="http://schemas.openxmlformats.org/officeDocument/2006/relationships/tags" Target="../tags/tag3.xml"/><Relationship Id="rId6" Type="http://schemas.openxmlformats.org/officeDocument/2006/relationships/image" Target="../media/image8.png"/><Relationship Id="rId5" Type="http://schemas.openxmlformats.org/officeDocument/2006/relationships/tags" Target="../tags/tag2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图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1" y="791210"/>
            <a:ext cx="12191364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582410"/>
            <a:ext cx="111302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经传多赢投资顾问：张明科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丨执业编号：A1120619100001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风险提示:观点基于软件数据和理论模型分析，仅供参考，不构成投资建议，股市有风险，投资需谨慎。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3471863" y="69925"/>
            <a:ext cx="5248274" cy="6223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zh-CN" altLang="en-US" sz="4200" u="none" strike="noStrike" kern="1200" cap="none" spc="-200" normalizeH="0" baseline="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uFillTx/>
                <a:latin typeface="Noto Sans S Chinese Bold" panose="020B0800000000000000" charset="-122"/>
                <a:ea typeface="Noto Sans S Chinese Bold" panose="020B0800000000000000" charset="-122"/>
                <a:cs typeface="+mn-cs"/>
              </a:defRPr>
            </a:lvl1pPr>
          </a:lstStyle>
          <a:p>
            <a:pPr marL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91299"/>
            <a:ext cx="7820008" cy="5444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b="1" u="none" strike="noStrike" kern="1200" cap="none" spc="150" normalizeH="0" baseline="0" dirty="0">
                <a:solidFill>
                  <a:srgbClr val="B34500"/>
                </a:solidFill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270224" y="1086636"/>
            <a:ext cx="7656168" cy="428927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C:\Users\Administrator\Desktop\图片2.png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239713" y="271780"/>
            <a:ext cx="11739880" cy="6456680"/>
          </a:xfrm>
          <a:prstGeom prst="rect">
            <a:avLst/>
          </a:prstGeom>
        </p:spPr>
      </p:pic>
      <p:pic>
        <p:nvPicPr>
          <p:cNvPr id="2" name="图片 1" descr="C:\Users\Administrator\Desktop\背景.png背景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标签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  <p:sp>
        <p:nvSpPr>
          <p:cNvPr id="9" name="圆角矩形 8"/>
          <p:cNvSpPr/>
          <p:nvPr userDrawn="1"/>
        </p:nvSpPr>
        <p:spPr>
          <a:xfrm>
            <a:off x="0" y="737870"/>
            <a:ext cx="12193200" cy="61207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 userDrawn="1">
            <p:custDataLst>
              <p:tags r:id="rId9"/>
            </p:custDataLst>
          </p:nvPr>
        </p:nvSpPr>
        <p:spPr>
          <a:xfrm>
            <a:off x="1270" y="6597650"/>
            <a:ext cx="12190730" cy="260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经传多赢资深投顾：罗雪奎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(A1120616080001)观点基于软件数据和理论模型分析，仅供参考，不构成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投资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建议，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市场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有风险，投资需谨慎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！</a:t>
            </a:r>
            <a:endParaRPr lang="zh-CN" altLang="en-US" sz="1100">
              <a:solidFill>
                <a:srgbClr val="9D9C97"/>
              </a:solidFill>
              <a:latin typeface="Noto Sans S Chinese Medium" panose="020B0600000000000000" charset="-122"/>
              <a:ea typeface="Noto Sans S Chinese Medium" panose="020B0600000000000000" charset="-122"/>
              <a:cs typeface="Noto Sans S Chinese Medium" panose="020B0600000000000000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  <a:endParaRPr lang="zh-CN" altLang="en-US" sz="105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290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787435" y="-750208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5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image" Target="../media/image2.png"/><Relationship Id="rId23" Type="http://schemas.openxmlformats.org/officeDocument/2006/relationships/notesSlide" Target="../notesSlides/notesSlide1.xml"/><Relationship Id="rId22" Type="http://schemas.openxmlformats.org/officeDocument/2006/relationships/slideLayout" Target="../slideLayouts/slideLayout1.xml"/><Relationship Id="rId21" Type="http://schemas.openxmlformats.org/officeDocument/2006/relationships/tags" Target="../tags/tag23.xml"/><Relationship Id="rId20" Type="http://schemas.openxmlformats.org/officeDocument/2006/relationships/tags" Target="../tags/tag22.xml"/><Relationship Id="rId2" Type="http://schemas.openxmlformats.org/officeDocument/2006/relationships/image" Target="../media/image11.png"/><Relationship Id="rId19" Type="http://schemas.openxmlformats.org/officeDocument/2006/relationships/tags" Target="../tags/tag21.xml"/><Relationship Id="rId18" Type="http://schemas.openxmlformats.org/officeDocument/2006/relationships/tags" Target="../tags/tag20.xml"/><Relationship Id="rId17" Type="http://schemas.openxmlformats.org/officeDocument/2006/relationships/tags" Target="../tags/tag19.xml"/><Relationship Id="rId16" Type="http://schemas.openxmlformats.org/officeDocument/2006/relationships/tags" Target="../tags/tag18.xml"/><Relationship Id="rId15" Type="http://schemas.openxmlformats.org/officeDocument/2006/relationships/tags" Target="../tags/tag17.xml"/><Relationship Id="rId14" Type="http://schemas.openxmlformats.org/officeDocument/2006/relationships/tags" Target="../tags/tag16.xml"/><Relationship Id="rId13" Type="http://schemas.openxmlformats.org/officeDocument/2006/relationships/tags" Target="../tags/tag15.xml"/><Relationship Id="rId12" Type="http://schemas.openxmlformats.org/officeDocument/2006/relationships/tags" Target="../tags/tag14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6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8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52.png"/><Relationship Id="rId1" Type="http://schemas.openxmlformats.org/officeDocument/2006/relationships/image" Target="../media/image5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5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57.png"/><Relationship Id="rId1" Type="http://schemas.openxmlformats.org/officeDocument/2006/relationships/image" Target="../media/image56.png"/></Relationships>
</file>

<file path=ppt/slides/_rels/slide3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image" Target="../media/image5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62.png"/><Relationship Id="rId1" Type="http://schemas.openxmlformats.org/officeDocument/2006/relationships/image" Target="../media/image61.png"/></Relationships>
</file>

<file path=ppt/slides/_rels/slide36.xml.rels><?xml version="1.0" encoding="UTF-8" standalone="yes"?>
<Relationships xmlns="http://schemas.openxmlformats.org/package/2006/relationships"><Relationship Id="rId9" Type="http://schemas.openxmlformats.org/officeDocument/2006/relationships/image" Target="../media/image69.png"/><Relationship Id="rId8" Type="http://schemas.openxmlformats.org/officeDocument/2006/relationships/image" Target="../media/image68.png"/><Relationship Id="rId7" Type="http://schemas.openxmlformats.org/officeDocument/2006/relationships/image" Target="../media/image67.png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1" Type="http://schemas.openxmlformats.org/officeDocument/2006/relationships/slideLayout" Target="../slideLayouts/slideLayout3.xml"/><Relationship Id="rId10" Type="http://schemas.openxmlformats.org/officeDocument/2006/relationships/image" Target="../media/image70.png"/><Relationship Id="rId1" Type="http://schemas.openxmlformats.org/officeDocument/2006/relationships/image" Target="../media/image61.png"/></Relationships>
</file>

<file path=ppt/slides/_rels/slide37.xml.rels><?xml version="1.0" encoding="UTF-8" standalone="yes"?>
<Relationships xmlns="http://schemas.openxmlformats.org/package/2006/relationships"><Relationship Id="rId9" Type="http://schemas.openxmlformats.org/officeDocument/2006/relationships/image" Target="../media/image69.png"/><Relationship Id="rId8" Type="http://schemas.openxmlformats.org/officeDocument/2006/relationships/image" Target="../media/image68.png"/><Relationship Id="rId7" Type="http://schemas.openxmlformats.org/officeDocument/2006/relationships/image" Target="../media/image67.png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2" Type="http://schemas.openxmlformats.org/officeDocument/2006/relationships/slideLayout" Target="../slideLayouts/slideLayout3.xml"/><Relationship Id="rId11" Type="http://schemas.openxmlformats.org/officeDocument/2006/relationships/image" Target="../media/image71.png"/><Relationship Id="rId10" Type="http://schemas.openxmlformats.org/officeDocument/2006/relationships/image" Target="../media/image70.png"/><Relationship Id="rId1" Type="http://schemas.openxmlformats.org/officeDocument/2006/relationships/image" Target="../media/image61.png"/></Relationships>
</file>

<file path=ppt/slides/_rels/slide3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1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image" Target="../media/image9.png"/><Relationship Id="rId3" Type="http://schemas.openxmlformats.org/officeDocument/2006/relationships/tags" Target="../tags/tag25.xml"/><Relationship Id="rId2" Type="http://schemas.openxmlformats.org/officeDocument/2006/relationships/image" Target="../media/image72.png"/><Relationship Id="rId1" Type="http://schemas.openxmlformats.org/officeDocument/2006/relationships/tags" Target="../tags/tag24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70" y="318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实盘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阿里巴巴和七个小矮人" panose="000005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055043" y="1425594"/>
            <a:ext cx="8081914" cy="12806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    </a:t>
            </a: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放量下跌，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利好利空齐来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886197" y="4146550"/>
            <a:ext cx="4508844" cy="403730"/>
            <a:chOff x="3498844" y="5502275"/>
            <a:chExt cx="4508844" cy="403730"/>
          </a:xfrm>
        </p:grpSpPr>
        <p:sp>
          <p:nvSpPr>
            <p:cNvPr id="26" name="矩形 25"/>
            <p:cNvSpPr/>
            <p:nvPr/>
          </p:nvSpPr>
          <p:spPr>
            <a:xfrm>
              <a:off x="3536944" y="5523408"/>
              <a:ext cx="1963129" cy="35687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4"/>
              </p:custDataLst>
            </p:nvPr>
          </p:nvSpPr>
          <p:spPr>
            <a:xfrm>
              <a:off x="3543294" y="5523408"/>
              <a:ext cx="995680" cy="3568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5"/>
              </p:custDataLst>
            </p:nvPr>
          </p:nvSpPr>
          <p:spPr>
            <a:xfrm>
              <a:off x="3498844" y="5530393"/>
              <a:ext cx="114300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6"/>
              </p:custDataLst>
            </p:nvPr>
          </p:nvSpPr>
          <p:spPr>
            <a:xfrm>
              <a:off x="4547864" y="5518328"/>
              <a:ext cx="952209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陈定柱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36" name="矩形 35"/>
            <p:cNvSpPr/>
            <p:nvPr>
              <p:custDataLst>
                <p:tags r:id="rId7"/>
              </p:custDataLst>
            </p:nvPr>
          </p:nvSpPr>
          <p:spPr>
            <a:xfrm>
              <a:off x="5827839" y="5524678"/>
              <a:ext cx="2179849" cy="35678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>
              <p:custDataLst>
                <p:tags r:id="rId8"/>
              </p:custDataLst>
            </p:nvPr>
          </p:nvSpPr>
          <p:spPr>
            <a:xfrm>
              <a:off x="5710205" y="5524678"/>
              <a:ext cx="995495" cy="3567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8" name="文本框 37"/>
            <p:cNvSpPr txBox="1"/>
            <p:nvPr>
              <p:custDataLst>
                <p:tags r:id="rId9"/>
              </p:custDataLst>
            </p:nvPr>
          </p:nvSpPr>
          <p:spPr>
            <a:xfrm>
              <a:off x="5690864" y="5537808"/>
              <a:ext cx="1142828" cy="368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课程日期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725041" y="5502275"/>
              <a:ext cx="1282647" cy="386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  <a:spcBef>
                  <a:spcPts val="500"/>
                </a:spcBef>
              </a:pPr>
              <a:fld id="{44E84A3E-DAD5-46E0-B2CD-606E2199FB3C}" type="datetime1">
                <a:rPr lang="zh-CN" altLang="en-US" sz="160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</a:rPr>
              </a:fld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endParaRPr>
            </a:p>
          </p:txBody>
        </p:sp>
      </p:grpSp>
      <p:grpSp>
        <p:nvGrpSpPr>
          <p:cNvPr id="19" name="组合 18"/>
          <p:cNvGrpSpPr/>
          <p:nvPr>
            <p:custDataLst>
              <p:tags r:id="rId10"/>
            </p:custDataLst>
          </p:nvPr>
        </p:nvGrpSpPr>
        <p:grpSpPr>
          <a:xfrm>
            <a:off x="3913621" y="4630788"/>
            <a:ext cx="4455684" cy="715184"/>
            <a:chOff x="3921876" y="4367898"/>
            <a:chExt cx="4455684" cy="715184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4710390" y="4372334"/>
              <a:ext cx="3667170" cy="364135"/>
              <a:chOff x="7093" y="6626"/>
              <a:chExt cx="6446" cy="638"/>
            </a:xfrm>
          </p:grpSpPr>
          <p:sp>
            <p:nvSpPr>
              <p:cNvPr id="21" name="矩形 20"/>
              <p:cNvSpPr/>
              <p:nvPr>
                <p:custDataLst>
                  <p:tags r:id="rId11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5" name="矩形 34"/>
              <p:cNvSpPr/>
              <p:nvPr>
                <p:custDataLst>
                  <p:tags r:id="rId12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9" name="文本框 38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投资顾问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0" name="文本框 39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9159" y="6643"/>
                <a:ext cx="4318" cy="6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A1120621060007</a:t>
                </a:r>
                <a:endParaRPr lang="en-US" altLang="zh-CN" sz="1600" dirty="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1" name="组合 40"/>
            <p:cNvGrpSpPr/>
            <p:nvPr userDrawn="1"/>
          </p:nvGrpSpPr>
          <p:grpSpPr>
            <a:xfrm>
              <a:off x="3921876" y="4367898"/>
              <a:ext cx="664210" cy="677545"/>
              <a:chOff x="4241086" y="4896577"/>
              <a:chExt cx="1029434" cy="356550"/>
            </a:xfrm>
          </p:grpSpPr>
          <p:sp>
            <p:nvSpPr>
              <p:cNvPr id="42" name="矩形 41"/>
              <p:cNvSpPr/>
              <p:nvPr>
                <p:custDataLst>
                  <p:tags r:id="rId15"/>
                </p:custDataLst>
              </p:nvPr>
            </p:nvSpPr>
            <p:spPr>
              <a:xfrm>
                <a:off x="4241086" y="4896577"/>
                <a:ext cx="1029434" cy="3565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43" name="文本框 42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4287342" y="4923644"/>
                <a:ext cx="936923" cy="307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16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执业编号</a:t>
                </a:r>
                <a:endParaRPr lang="zh-CN" altLang="en-US" sz="16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4" name="组合 43"/>
            <p:cNvGrpSpPr/>
            <p:nvPr userDrawn="1"/>
          </p:nvGrpSpPr>
          <p:grpSpPr>
            <a:xfrm>
              <a:off x="4710390" y="4736070"/>
              <a:ext cx="3667170" cy="347012"/>
              <a:chOff x="7093" y="6626"/>
              <a:chExt cx="6446" cy="608"/>
            </a:xfrm>
          </p:grpSpPr>
          <p:sp>
            <p:nvSpPr>
              <p:cNvPr id="45" name="矩形 44"/>
              <p:cNvSpPr/>
              <p:nvPr>
                <p:custDataLst>
                  <p:tags r:id="rId17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6" name="矩形 45"/>
              <p:cNvSpPr/>
              <p:nvPr>
                <p:custDataLst>
                  <p:tags r:id="rId18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7" name="文本框 46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基金从业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8" name="文本框 47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9159" y="6643"/>
                <a:ext cx="4318" cy="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  <a:sym typeface="+mn-ea"/>
                  </a:rPr>
                  <a:t>A</a:t>
                </a:r>
                <a:r>
                  <a:rPr lang="en-US" altLang="zh-CN" sz="1600" dirty="0">
                    <a:solidFill>
                      <a:srgbClr val="FFFFFF"/>
                    </a:solidFill>
                    <a:latin typeface="+mn-ea"/>
                  </a:rPr>
                  <a:t>20250623005303</a:t>
                </a:r>
                <a:endParaRPr lang="en-US" altLang="zh-CN" sz="1600" dirty="0">
                  <a:solidFill>
                    <a:srgbClr val="FFFFFF"/>
                  </a:solidFill>
                  <a:latin typeface="+mn-ea"/>
                </a:endParaRPr>
              </a:p>
            </p:txBody>
          </p:sp>
        </p:grpSp>
      </p:grpSp>
    </p:spTree>
    <p:custDataLst>
      <p:tags r:id="rId2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67835" y="1578610"/>
            <a:ext cx="3604260" cy="479171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6320" y="2058670"/>
            <a:ext cx="4630420" cy="377317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750" y="2058670"/>
            <a:ext cx="5175885" cy="377380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0750" y="1630680"/>
            <a:ext cx="4763135" cy="46964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8390" y="1578610"/>
            <a:ext cx="4625340" cy="475361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50" y="1747520"/>
            <a:ext cx="3406140" cy="44183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615" y="1747520"/>
            <a:ext cx="3470910" cy="441896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2250" y="1747520"/>
            <a:ext cx="3519170" cy="441896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058535" y="616648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5962650" y="586803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6005" y="1578610"/>
            <a:ext cx="4743450" cy="468566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635" y="1688465"/>
            <a:ext cx="5044440" cy="394843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5962650" y="586803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1065" y="1656715"/>
            <a:ext cx="4832985" cy="468566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661160"/>
            <a:ext cx="4864100" cy="412432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0765" y="1710690"/>
            <a:ext cx="4316730" cy="460946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2920" y="1641475"/>
            <a:ext cx="5574030" cy="413893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5962650" y="5843270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9185" y="1463040"/>
            <a:ext cx="3822065" cy="489140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0725" y="1647825"/>
            <a:ext cx="4711700" cy="385699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962650" y="578548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18945" y="1649730"/>
            <a:ext cx="6137910" cy="460565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8011160" y="5441315"/>
            <a:ext cx="3154680" cy="5702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数据来源：流沙河微信公众号，以上所涉个股仅作案例分析和教学使用，不构成具体的投资建议，投资者应独立决策并自担风险。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20240" y="1579245"/>
            <a:ext cx="3754120" cy="47231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3050" y="1578610"/>
            <a:ext cx="3621405" cy="436118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622415" y="601154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盘面板块</a:t>
            </a:r>
            <a:endParaRPr lang="zh-CN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87600" y="1578610"/>
            <a:ext cx="7048500" cy="479044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66900" y="1578610"/>
            <a:ext cx="8667115" cy="485648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2655" y="1635760"/>
            <a:ext cx="9999980" cy="45466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智能电网概念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00935" y="1680210"/>
            <a:ext cx="7614285" cy="43688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6845" y="1578610"/>
            <a:ext cx="1811655" cy="49256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8535" y="1707515"/>
            <a:ext cx="7368540" cy="31432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0325" y="2870200"/>
            <a:ext cx="3413760" cy="35179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43735" y="1578610"/>
            <a:ext cx="8589645" cy="483171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62380" y="1578610"/>
            <a:ext cx="9780905" cy="458787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86940" y="1578610"/>
            <a:ext cx="7818120" cy="467804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如何查看？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04290" y="1918335"/>
            <a:ext cx="3333750" cy="2133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9745" y="1578610"/>
            <a:ext cx="3317240" cy="480504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如何查看？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91995" y="1658620"/>
            <a:ext cx="8208645" cy="465010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1731645" y="6011545"/>
            <a:ext cx="8982075" cy="544195"/>
          </a:xfrm>
        </p:spPr>
        <p:txBody>
          <a:bodyPr/>
          <a:p>
            <a:r>
              <a:rPr lang="zh-CN" altLang="en-US" b="1">
                <a:solidFill>
                  <a:srgbClr val="FF0000"/>
                </a:solidFill>
              </a:rPr>
              <a:t>大盘日线级别为</a:t>
            </a:r>
            <a:r>
              <a:rPr lang="en-US" altLang="zh-CN" b="1">
                <a:solidFill>
                  <a:srgbClr val="FF0000"/>
                </a:solidFill>
              </a:rPr>
              <a:t>S</a:t>
            </a:r>
            <a:r>
              <a:rPr b="1">
                <a:solidFill>
                  <a:srgbClr val="FF0000"/>
                </a:solidFill>
              </a:rPr>
              <a:t>点</a:t>
            </a:r>
            <a:r>
              <a:rPr lang="zh-CN" altLang="en-US" b="1">
                <a:solidFill>
                  <a:srgbClr val="FF0000"/>
                </a:solidFill>
              </a:rPr>
              <a:t>，</a:t>
            </a:r>
            <a:r>
              <a:rPr lang="en-US" altLang="zh-CN" b="1">
                <a:solidFill>
                  <a:srgbClr val="FF0000"/>
                </a:solidFill>
              </a:rPr>
              <a:t>60</a:t>
            </a:r>
            <a:r>
              <a:rPr b="1">
                <a:solidFill>
                  <a:srgbClr val="FF0000"/>
                </a:solidFill>
              </a:rPr>
              <a:t>分钟级别为</a:t>
            </a:r>
            <a:r>
              <a:rPr lang="en-US" altLang="zh-CN" b="1">
                <a:solidFill>
                  <a:srgbClr val="FF0000"/>
                </a:solidFill>
              </a:rPr>
              <a:t>S</a:t>
            </a:r>
            <a:r>
              <a:rPr b="1">
                <a:solidFill>
                  <a:srgbClr val="FF0000"/>
                </a:solidFill>
              </a:rPr>
              <a:t>点，仓位</a:t>
            </a:r>
            <a:r>
              <a:rPr lang="en-US" altLang="zh-CN" b="1">
                <a:solidFill>
                  <a:srgbClr val="FF0000"/>
                </a:solidFill>
              </a:rPr>
              <a:t>0</a:t>
            </a:r>
            <a:r>
              <a:rPr b="1">
                <a:solidFill>
                  <a:srgbClr val="FF0000"/>
                </a:solidFill>
              </a:rPr>
              <a:t>成</a:t>
            </a:r>
            <a:r>
              <a:rPr lang="en-US" altLang="zh-CN" b="1">
                <a:solidFill>
                  <a:srgbClr val="FF0000"/>
                </a:solidFill>
              </a:rPr>
              <a:t>-3</a:t>
            </a:r>
            <a:r>
              <a:rPr b="1">
                <a:solidFill>
                  <a:srgbClr val="FF0000"/>
                </a:solidFill>
              </a:rPr>
              <a:t>成仓，指数下行趋势中</a:t>
            </a:r>
            <a:endParaRPr lang="en-US" altLang="zh-CN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6325" y="1585595"/>
            <a:ext cx="4657725" cy="44253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6630" y="1578610"/>
            <a:ext cx="4925695" cy="441261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如何签约？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3640" y="1639570"/>
            <a:ext cx="9825355" cy="423037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730500" y="918210"/>
            <a:ext cx="7087235" cy="660400"/>
          </a:xfrm>
        </p:spPr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如何领取下半年策略报告</a:t>
            </a:r>
            <a:r>
              <a:rPr dirty="0"/>
              <a:t>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17215" y="1578610"/>
            <a:ext cx="5958205" cy="45466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占位符 4"/>
          <p:cNvSpPr>
            <a:spLocks noGrp="1"/>
          </p:cNvSpPr>
          <p:nvPr>
            <p:ph type="body" sz="quarter" idx="10"/>
          </p:nvPr>
        </p:nvSpPr>
        <p:spPr>
          <a:xfrm>
            <a:off x="4364999" y="2811670"/>
            <a:ext cx="4703762" cy="1050925"/>
          </a:xfrm>
        </p:spPr>
        <p:txBody>
          <a:bodyPr/>
          <a:lstStyle/>
          <a:p>
            <a:r>
              <a:rPr lang="zh-CN" altLang="en-US" dirty="0"/>
              <a:t>选股方法</a:t>
            </a:r>
            <a:endParaRPr lang="zh-CN" alt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算力租赁</a:t>
            </a:r>
            <a:r>
              <a:rPr dirty="0"/>
              <a:t>概念</a:t>
            </a:r>
            <a:endParaRPr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2088841" y="5972769"/>
            <a:ext cx="7820008" cy="544401"/>
          </a:xfrm>
        </p:spPr>
        <p:txBody>
          <a:bodyPr/>
          <a:p>
            <a:r>
              <a:rPr lang="en-US" altLang="zh-CN" b="1">
                <a:solidFill>
                  <a:srgbClr val="FF0000"/>
                </a:solidFill>
              </a:rPr>
              <a:t>3. 26 </a:t>
            </a:r>
            <a:r>
              <a:rPr b="1">
                <a:solidFill>
                  <a:srgbClr val="FF0000"/>
                </a:solidFill>
              </a:rPr>
              <a:t>案例回顾</a:t>
            </a:r>
            <a:r>
              <a:rPr lang="en-US" altLang="zh-CN" b="1">
                <a:solidFill>
                  <a:srgbClr val="FF0000"/>
                </a:solidFill>
              </a:rPr>
              <a:t>  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7235" y="1578610"/>
            <a:ext cx="8315325" cy="159067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6060" y="1659255"/>
            <a:ext cx="7364095" cy="4232275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词元</a:t>
            </a:r>
            <a:r>
              <a:rPr dirty="0"/>
              <a:t>概念</a:t>
            </a:r>
            <a:endParaRPr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2088841" y="5972769"/>
            <a:ext cx="7820008" cy="544401"/>
          </a:xfrm>
        </p:spPr>
        <p:txBody>
          <a:bodyPr/>
          <a:p>
            <a:r>
              <a:rPr lang="en-US" altLang="zh-CN" b="1">
                <a:solidFill>
                  <a:srgbClr val="FF0000"/>
                </a:solidFill>
              </a:rPr>
              <a:t>3. 26 </a:t>
            </a:r>
            <a:r>
              <a:rPr b="1">
                <a:solidFill>
                  <a:srgbClr val="FF0000"/>
                </a:solidFill>
              </a:rPr>
              <a:t>案例回顾</a:t>
            </a:r>
            <a:r>
              <a:rPr lang="en-US" altLang="zh-CN" b="1">
                <a:solidFill>
                  <a:srgbClr val="FF0000"/>
                </a:solidFill>
              </a:rPr>
              <a:t>  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" y="1655445"/>
            <a:ext cx="8220075" cy="1447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930" y="3221355"/>
            <a:ext cx="4522470" cy="263334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5995" y="1655445"/>
            <a:ext cx="5046980" cy="419862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3006725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1.9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符合模式的个股：南京熊猫</a:t>
            </a: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和顺电气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1897380"/>
            <a:ext cx="3476625" cy="1171575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2945130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7.29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7.30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7.31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中化装备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捷佳伟创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8.4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8.5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8.6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马钢股份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-1%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8.7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东方精工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8.8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洪田股份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+16%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2024380"/>
            <a:ext cx="3476625" cy="11715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215" y="0"/>
            <a:ext cx="1226058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215" y="0"/>
            <a:ext cx="1226185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9215" y="0"/>
            <a:ext cx="1226121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9215" y="0"/>
            <a:ext cx="12261850" cy="68586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9215" y="12700"/>
            <a:ext cx="12261215" cy="68453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9215" y="1905"/>
            <a:ext cx="12262485" cy="685419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69215" y="0"/>
            <a:ext cx="12263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2945130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7.29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7.30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7.31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中化装备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捷佳伟创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8.4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8.5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8.6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马钢股份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-1%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8.7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东方精工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8.8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洪田股份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+16%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2024380"/>
            <a:ext cx="3476625" cy="11715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215" y="0"/>
            <a:ext cx="1226058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215" y="0"/>
            <a:ext cx="1226185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9215" y="0"/>
            <a:ext cx="1226121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9215" y="0"/>
            <a:ext cx="12261850" cy="68586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9215" y="12700"/>
            <a:ext cx="12261215" cy="68453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9215" y="1905"/>
            <a:ext cx="12262485" cy="685419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69215" y="0"/>
            <a:ext cx="12263120" cy="68580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69215" y="0"/>
            <a:ext cx="1226375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ppt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491740" y="3173730"/>
            <a:ext cx="7313930" cy="20472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我司所有工作人员均不允许推荐股票、不允许承诺收益、不允许代客理财、不允许合作分成、不允许私下收款，如您发现有任何违规行为，请立即拨打400-9088-988向我们举报！</a:t>
            </a:r>
            <a:endParaRPr lang="zh-CN" altLang="en-US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endParaRPr lang="zh-CN" altLang="en-US" sz="100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accent6">
                    <a:lumMod val="40000"/>
                    <a:lumOff val="6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风险提示：所有信息及观点均来源于公开信息及经传软件信号显示，仅供参考，不构成最终投资依据，软件作为辅助参考工具，无法承诺收益，投资者应正视市场风险，自主作出投资决策并自行承担投资风险。投资有风险，入市须谨慎！</a:t>
            </a:r>
            <a:endParaRPr lang="zh-CN" altLang="en-US" sz="1400">
              <a:solidFill>
                <a:schemeClr val="accent6">
                  <a:lumMod val="40000"/>
                  <a:lumOff val="60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5341620" y="1087120"/>
            <a:ext cx="1492885" cy="3429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542415" y="1631315"/>
            <a:ext cx="92900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altLang="en-US" sz="8000" kern="70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7200" kern="7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zh-CN" altLang="en-US" sz="7200" kern="7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524760" y="2811145"/>
            <a:ext cx="7218680" cy="0"/>
          </a:xfrm>
          <a:prstGeom prst="line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6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9156" y="59505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622415" y="601154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数据来源：顽主杯实盘赛，以上所涉个股仅作案例分析和教学使用，不构成具体的投资建议，投资者应独立决策并自担风险。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1850" y="1821815"/>
            <a:ext cx="5160010" cy="38862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7445" y="1638300"/>
            <a:ext cx="4992370" cy="42608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9156" y="59505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</a:t>
            </a:r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13430" y="1709420"/>
            <a:ext cx="5565140" cy="424116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8521" y="595117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</a:t>
            </a:r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622415" y="601154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数据来源：顽主杯实盘赛，以上所涉个股仅作案例分析和教学使用，不构成具体的投资建议，投资者应独立决策并自担风险。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8880" y="1578610"/>
            <a:ext cx="4126865" cy="46850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0310" y="1636395"/>
            <a:ext cx="4369435" cy="428561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1874846" y="595117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    </a:t>
            </a:r>
            <a:r>
              <a:rPr b="1">
                <a:solidFill>
                  <a:srgbClr val="FF0000"/>
                </a:solidFill>
              </a:rPr>
              <a:t>情绪图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46020" y="1578610"/>
            <a:ext cx="7435850" cy="43497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49065" y="1578610"/>
            <a:ext cx="3910330" cy="4635500"/>
          </a:xfrm>
          <a:prstGeom prst="rect">
            <a:avLst/>
          </a:prstGeom>
        </p:spPr>
      </p:pic>
      <p:sp>
        <p:nvSpPr>
          <p:cNvPr id="6" name="文本占位符 5"/>
          <p:cNvSpPr/>
          <p:nvPr/>
        </p:nvSpPr>
        <p:spPr>
          <a:xfrm>
            <a:off x="1683711" y="560383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    </a:t>
            </a:r>
            <a:r>
              <a:rPr b="1">
                <a:solidFill>
                  <a:srgbClr val="FF0000"/>
                </a:solidFill>
              </a:rPr>
              <a:t>相关概念：</a:t>
            </a:r>
            <a:r>
              <a:rPr lang="en-US" altLang="zh-CN" b="1">
                <a:solidFill>
                  <a:srgbClr val="FF0000"/>
                </a:solidFill>
              </a:rPr>
              <a:t>AI</a:t>
            </a:r>
            <a:r>
              <a:rPr b="1">
                <a:solidFill>
                  <a:srgbClr val="FF0000"/>
                </a:solidFill>
              </a:rPr>
              <a:t>安全</a:t>
            </a:r>
            <a:endParaRPr b="1">
              <a:solidFill>
                <a:srgbClr val="FF0000"/>
              </a:solidFill>
            </a:endParaRPr>
          </a:p>
          <a:p>
            <a:r>
              <a:rPr lang="en-US" altLang="zh-CN" b="1">
                <a:solidFill>
                  <a:srgbClr val="FF0000"/>
                </a:solidFill>
              </a:rPr>
              <a:t>     </a:t>
            </a:r>
            <a:r>
              <a:rPr b="1">
                <a:solidFill>
                  <a:srgbClr val="FF0000"/>
                </a:solidFill>
              </a:rPr>
              <a:t>相关个股：中新赛克</a:t>
            </a:r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b="1">
                <a:solidFill>
                  <a:srgbClr val="FF0000"/>
                </a:solidFill>
              </a:rPr>
              <a:t>天融信</a:t>
            </a:r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b="1">
                <a:solidFill>
                  <a:srgbClr val="FF0000"/>
                </a:solidFill>
              </a:rPr>
              <a:t>三六零</a:t>
            </a:r>
            <a:endParaRPr b="1">
              <a:solidFill>
                <a:srgbClr val="FF0000"/>
              </a:solidFill>
            </a:endParaRPr>
          </a:p>
          <a:p>
            <a:endParaRPr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11320" y="1578610"/>
            <a:ext cx="3604260" cy="4441190"/>
          </a:xfrm>
          <a:prstGeom prst="rect">
            <a:avLst/>
          </a:prstGeom>
        </p:spPr>
      </p:pic>
      <p:sp>
        <p:nvSpPr>
          <p:cNvPr id="6" name="文本占位符 5"/>
          <p:cNvSpPr/>
          <p:nvPr/>
        </p:nvSpPr>
        <p:spPr>
          <a:xfrm>
            <a:off x="1874846" y="560383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    </a:t>
            </a:r>
            <a:r>
              <a:rPr b="1">
                <a:solidFill>
                  <a:srgbClr val="FF0000"/>
                </a:solidFill>
              </a:rPr>
              <a:t>相关概念：算力</a:t>
            </a:r>
            <a:endParaRPr b="1">
              <a:solidFill>
                <a:srgbClr val="FF0000"/>
              </a:solidFill>
            </a:endParaRPr>
          </a:p>
          <a:p>
            <a:r>
              <a:rPr lang="en-US" altLang="zh-CN" b="1">
                <a:solidFill>
                  <a:srgbClr val="FF0000"/>
                </a:solidFill>
              </a:rPr>
              <a:t>     </a:t>
            </a:r>
            <a:r>
              <a:rPr b="1">
                <a:solidFill>
                  <a:srgbClr val="FF0000"/>
                </a:solidFill>
              </a:rPr>
              <a:t>相关个股：远东股份</a:t>
            </a:r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b="1">
                <a:solidFill>
                  <a:srgbClr val="FF0000"/>
                </a:solidFill>
              </a:rPr>
              <a:t>风华高科</a:t>
            </a:r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b="1">
                <a:solidFill>
                  <a:srgbClr val="FF0000"/>
                </a:solidFill>
              </a:rPr>
              <a:t>超声电子</a:t>
            </a:r>
            <a:endParaRPr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DIAGRAM_VIRTUALLY_FRAME" val="{&quot;height&quot;:84.76370078740156,&quot;left&quot;:308.1591338582677,&quot;top&quot;:336.1789763779528,&quot;width&quot;:436.8912598425197}"/>
</p:tagLst>
</file>

<file path=ppt/tags/tag13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4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5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6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1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2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8.xml><?xml version="1.0" encoding="utf-8"?>
<p:tagLst xmlns:p="http://schemas.openxmlformats.org/presentationml/2006/main">
  <p:tag name="KSO_DOCER_TEMPLATE_OPEN_ONCE_MARK" val="1"/>
  <p:tag name="COMMONDATA" val="eyJoZGlkIjoiY2VjMWU5MTk5OGQyZDRjNDI5M2FkMjMzMDk5YzdjNmIifQ=="/>
  <p:tag name="commondata" val="eyJoZGlkIjoiMWQzNzk0NzIxMmRmN2I0NTcxNTczN2Y2ODJlMTE3YjEifQ==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1487</Words>
  <Application>WPS 演示</Application>
  <PresentationFormat>宽屏</PresentationFormat>
  <Paragraphs>321</Paragraphs>
  <Slides>38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38</vt:i4>
      </vt:variant>
    </vt:vector>
  </HeadingPairs>
  <TitlesOfParts>
    <vt:vector size="63" baseType="lpstr">
      <vt:lpstr>Arial</vt:lpstr>
      <vt:lpstr>宋体</vt:lpstr>
      <vt:lpstr>Wingdings</vt:lpstr>
      <vt:lpstr>Arial</vt:lpstr>
      <vt:lpstr>微软雅黑</vt:lpstr>
      <vt:lpstr>思源黑体 CN Normal</vt:lpstr>
      <vt:lpstr>黑体</vt:lpstr>
      <vt:lpstr>Wingdings</vt:lpstr>
      <vt:lpstr>Roboto</vt:lpstr>
      <vt:lpstr>汉仪旗黑-55简</vt:lpstr>
      <vt:lpstr>思源黑体 CN Medium</vt:lpstr>
      <vt:lpstr>Noto Sans S Chinese Bold</vt:lpstr>
      <vt:lpstr>思源黑体 CN Regular</vt:lpstr>
      <vt:lpstr>Noto Sans S Chinese Medium</vt:lpstr>
      <vt:lpstr>阿里巴巴和七个小矮人</vt:lpstr>
      <vt:lpstr>思源黑体 CN Heavy</vt:lpstr>
      <vt:lpstr>思源黑体 CN Light</vt:lpstr>
      <vt:lpstr>KSOFBD29610E</vt:lpstr>
      <vt:lpstr>Segoe Print</vt:lpstr>
      <vt:lpstr>KSOFDDF4E7ED</vt:lpstr>
      <vt:lpstr>Arial Unicode MS</vt:lpstr>
      <vt:lpstr>等线</vt:lpstr>
      <vt:lpstr>思源黑体 CN Bold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1686</cp:revision>
  <dcterms:created xsi:type="dcterms:W3CDTF">2019-06-19T02:08:00Z</dcterms:created>
  <dcterms:modified xsi:type="dcterms:W3CDTF">2026-09-14T00:39:50Z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2052-12.1.0.28505</vt:lpwstr>
  </property>
  <property fmtid="{D5CDD505-2E9C-101B-9397-08002B2CF9AE}" pid="3" name="ICV">
    <vt:lpwstr>A885BB09B0F940B3AC89CD39687805C6_13</vt:lpwstr>
  </property>
</Properties>
</file>