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42"/>
  </p:handoutMasterIdLst>
  <p:sldIdLst>
    <p:sldId id="868" r:id="rId3"/>
    <p:sldId id="877" r:id="rId5"/>
    <p:sldId id="869" r:id="rId6"/>
    <p:sldId id="1227" r:id="rId7"/>
    <p:sldId id="1559" r:id="rId8"/>
    <p:sldId id="1573" r:id="rId9"/>
    <p:sldId id="1347" r:id="rId10"/>
    <p:sldId id="1623" r:id="rId11"/>
    <p:sldId id="1631" r:id="rId12"/>
    <p:sldId id="1630" r:id="rId13"/>
    <p:sldId id="1632" r:id="rId14"/>
    <p:sldId id="1629" r:id="rId15"/>
    <p:sldId id="1628" r:id="rId16"/>
    <p:sldId id="1617" r:id="rId17"/>
    <p:sldId id="1627" r:id="rId18"/>
    <p:sldId id="1624" r:id="rId19"/>
    <p:sldId id="1622" r:id="rId20"/>
    <p:sldId id="1621" r:id="rId21"/>
    <p:sldId id="1620" r:id="rId22"/>
    <p:sldId id="1565" r:id="rId23"/>
    <p:sldId id="1566" r:id="rId24"/>
    <p:sldId id="1568" r:id="rId25"/>
    <p:sldId id="1541" r:id="rId26"/>
    <p:sldId id="1547" r:id="rId27"/>
    <p:sldId id="1546" r:id="rId28"/>
    <p:sldId id="1553" r:id="rId29"/>
    <p:sldId id="1554" r:id="rId30"/>
    <p:sldId id="1556" r:id="rId31"/>
    <p:sldId id="1557" r:id="rId32"/>
    <p:sldId id="1558" r:id="rId33"/>
    <p:sldId id="1571" r:id="rId34"/>
    <p:sldId id="878" r:id="rId35"/>
    <p:sldId id="1514" r:id="rId36"/>
    <p:sldId id="1555" r:id="rId37"/>
    <p:sldId id="1507" r:id="rId38"/>
    <p:sldId id="1426" r:id="rId39"/>
    <p:sldId id="1545" r:id="rId40"/>
    <p:sldId id="1355" r:id="rId41"/>
  </p:sldIdLst>
  <p:sldSz cx="12192000" cy="6858000"/>
  <p:notesSz cx="6858000" cy="9144000"/>
  <p:custDataLst>
    <p:tags r:id="rId4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盘面环境" id="{0FAB2159-73A3-4A3D-BF11-FAB3EBC96C18}">
          <p14:sldIdLst>
            <p14:sldId id="877"/>
            <p14:sldId id="869"/>
            <p14:sldId id="1227"/>
            <p14:sldId id="1559"/>
            <p14:sldId id="1573"/>
            <p14:sldId id="1347"/>
            <p14:sldId id="1623"/>
            <p14:sldId id="1631"/>
            <p14:sldId id="1630"/>
            <p14:sldId id="1632"/>
            <p14:sldId id="1629"/>
            <p14:sldId id="1628"/>
            <p14:sldId id="1617"/>
            <p14:sldId id="1627"/>
            <p14:sldId id="1624"/>
            <p14:sldId id="1622"/>
            <p14:sldId id="1621"/>
            <p14:sldId id="1620"/>
            <p14:sldId id="1565"/>
            <p14:sldId id="1566"/>
            <p14:sldId id="1568"/>
            <p14:sldId id="1541"/>
            <p14:sldId id="1547"/>
            <p14:sldId id="1546"/>
            <p14:sldId id="1553"/>
            <p14:sldId id="1554"/>
            <p14:sldId id="1556"/>
            <p14:sldId id="1557"/>
            <p14:sldId id="1558"/>
            <p14:sldId id="1571"/>
          </p14:sldIdLst>
        </p14:section>
        <p14:section name="市场节奏" id="{D8B0A2C5-1F55-4F56-9B21-CF550DA541C3}">
          <p14:sldIdLst>
            <p14:sldId id="878"/>
            <p14:sldId id="1514"/>
            <p14:sldId id="1555"/>
            <p14:sldId id="1507"/>
            <p14:sldId id="1426"/>
            <p14:sldId id="1545"/>
            <p14:sldId id="1355"/>
          </p14:sldIdLst>
        </p14:section>
        <p14:section name="无标题节" id="{5F52EC0A-C796-4C5F-8D81-8C50DD54411E}">
          <p14:sldIdLst/>
        </p14:section>
      </p14:sectionLst>
    </p:ext>
    <p:ext uri="{EFAFB233-063F-42B5-8137-9DF3F51BA10A}">
      <p15:sldGuideLst xmlns:p15="http://schemas.microsoft.com/office/powerpoint/2012/main">
        <p15:guide id="1" pos="6994" userDrawn="1">
          <p15:clr>
            <a:srgbClr val="A4A3A4"/>
          </p15:clr>
        </p15:guide>
        <p15:guide id="4" pos="710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94"/>
        <p:guide pos="71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7" Type="http://schemas.openxmlformats.org/officeDocument/2006/relationships/tags" Target="tags/tag28.xml"/><Relationship Id="rId46" Type="http://schemas.openxmlformats.org/officeDocument/2006/relationships/commentAuthors" Target="commentAuthors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handoutMaster" Target="handoutMasters/handoutMaster1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openxmlformats.org/officeDocument/2006/relationships/image" Target="../media/image9.png"/><Relationship Id="rId7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tags" Target="../tags/tag2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11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3.png"/><Relationship Id="rId1" Type="http://schemas.openxmlformats.org/officeDocument/2006/relationships/image" Target="../media/image62.png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image" Target="../media/image70.png"/><Relationship Id="rId8" Type="http://schemas.openxmlformats.org/officeDocument/2006/relationships/image" Target="../media/image69.png"/><Relationship Id="rId7" Type="http://schemas.openxmlformats.org/officeDocument/2006/relationships/image" Target="../media/image68.png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71.png"/><Relationship Id="rId1" Type="http://schemas.openxmlformats.org/officeDocument/2006/relationships/image" Target="../media/image62.png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image" Target="../media/image70.png"/><Relationship Id="rId8" Type="http://schemas.openxmlformats.org/officeDocument/2006/relationships/image" Target="../media/image69.png"/><Relationship Id="rId7" Type="http://schemas.openxmlformats.org/officeDocument/2006/relationships/image" Target="../media/image68.png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72.png"/><Relationship Id="rId10" Type="http://schemas.openxmlformats.org/officeDocument/2006/relationships/image" Target="../media/image71.png"/><Relationship Id="rId1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image" Target="../media/image9.png"/><Relationship Id="rId3" Type="http://schemas.openxmlformats.org/officeDocument/2006/relationships/tags" Target="../tags/tag25.xml"/><Relationship Id="rId2" Type="http://schemas.openxmlformats.org/officeDocument/2006/relationships/image" Target="../media/image73.png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12908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   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科技承压，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等待变盘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67835" y="1578610"/>
            <a:ext cx="3604260" cy="479171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6320" y="2058670"/>
            <a:ext cx="4630420" cy="37731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0" y="2058670"/>
            <a:ext cx="5175885" cy="377380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0750" y="1630680"/>
            <a:ext cx="4763135" cy="46964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8390" y="1578610"/>
            <a:ext cx="4625340" cy="475361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50" y="1747520"/>
            <a:ext cx="3406140" cy="44183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615" y="1747520"/>
            <a:ext cx="3470910" cy="441896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2250" y="1747520"/>
            <a:ext cx="3519170" cy="441896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058535" y="616648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5962650" y="586803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005" y="1578610"/>
            <a:ext cx="4743450" cy="46856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635" y="1688465"/>
            <a:ext cx="5044440" cy="394843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5962650" y="586803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1065" y="1656715"/>
            <a:ext cx="4832985" cy="46856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61160"/>
            <a:ext cx="4864100" cy="412432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0765" y="1710690"/>
            <a:ext cx="4316730" cy="46094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920" y="1641475"/>
            <a:ext cx="5574030" cy="413893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962650" y="5843270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9185" y="1463040"/>
            <a:ext cx="3822065" cy="48914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0725" y="1647825"/>
            <a:ext cx="4711700" cy="385699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962650" y="578548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8945" y="1649730"/>
            <a:ext cx="6137910" cy="460565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011160" y="5441315"/>
            <a:ext cx="3154680" cy="5702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数据来源：流沙河微信公众号，以上所涉个股仅作案例分析和教学使用，不构成具体的投资建议，投资者应独立决策并自担风险。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20240" y="1579245"/>
            <a:ext cx="3754120" cy="47231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3050" y="1578610"/>
            <a:ext cx="3621405" cy="436118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数据来源：东方财富微信公众号，以上所涉个股仅作案例分析和教学使用，不构成具体的投资建议，投资者应独立决策并自担风险。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盘面板块</a:t>
            </a:r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87600" y="1578610"/>
            <a:ext cx="7048500" cy="479044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6900" y="1578610"/>
            <a:ext cx="8667115" cy="485648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2655" y="1635760"/>
            <a:ext cx="9999980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智能电网概念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00935" y="1680210"/>
            <a:ext cx="7614285" cy="43688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6845" y="1578610"/>
            <a:ext cx="1811655" cy="49256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535" y="1707515"/>
            <a:ext cx="7368540" cy="3143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325" y="2870200"/>
            <a:ext cx="3413760" cy="35179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43735" y="1578610"/>
            <a:ext cx="8589645" cy="483171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2380" y="1578610"/>
            <a:ext cx="9780905" cy="458787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6940" y="1578610"/>
            <a:ext cx="7818120" cy="467804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4290" y="1918335"/>
            <a:ext cx="3333750" cy="2133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745" y="1578610"/>
            <a:ext cx="3317240" cy="480504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1995" y="1658620"/>
            <a:ext cx="8208645" cy="46501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1731645" y="6011545"/>
            <a:ext cx="8982075" cy="544195"/>
          </a:xfrm>
        </p:spPr>
        <p:txBody>
          <a:bodyPr/>
          <a:p>
            <a:r>
              <a:rPr lang="zh-CN" altLang="en-US" b="1">
                <a:solidFill>
                  <a:srgbClr val="FF0000"/>
                </a:solidFill>
              </a:rPr>
              <a:t>大盘日线级别为</a:t>
            </a:r>
            <a:r>
              <a:rPr lang="en-US" altLang="zh-CN" b="1">
                <a:solidFill>
                  <a:srgbClr val="FF0000"/>
                </a:solidFill>
              </a:rPr>
              <a:t>S</a:t>
            </a:r>
            <a:r>
              <a:rPr b="1">
                <a:solidFill>
                  <a:srgbClr val="FF0000"/>
                </a:solidFill>
              </a:rPr>
              <a:t>点</a:t>
            </a:r>
            <a:r>
              <a:rPr lang="zh-CN" altLang="en-US" b="1">
                <a:solidFill>
                  <a:srgbClr val="FF0000"/>
                </a:solidFill>
              </a:rPr>
              <a:t>，</a:t>
            </a:r>
            <a:r>
              <a:rPr lang="en-US" altLang="zh-CN" b="1">
                <a:solidFill>
                  <a:srgbClr val="FF0000"/>
                </a:solidFill>
              </a:rPr>
              <a:t>60</a:t>
            </a:r>
            <a:r>
              <a:rPr b="1">
                <a:solidFill>
                  <a:srgbClr val="FF0000"/>
                </a:solidFill>
              </a:rPr>
              <a:t>分钟级别为</a:t>
            </a:r>
            <a:r>
              <a:rPr lang="en-US" altLang="zh-CN" b="1">
                <a:solidFill>
                  <a:srgbClr val="FF0000"/>
                </a:solidFill>
              </a:rPr>
              <a:t>S</a:t>
            </a:r>
            <a:r>
              <a:rPr b="1">
                <a:solidFill>
                  <a:srgbClr val="FF0000"/>
                </a:solidFill>
              </a:rPr>
              <a:t>点，仓位</a:t>
            </a:r>
            <a:r>
              <a:rPr lang="en-US" altLang="zh-CN" b="1">
                <a:solidFill>
                  <a:srgbClr val="FF0000"/>
                </a:solidFill>
              </a:rPr>
              <a:t>0</a:t>
            </a:r>
            <a:r>
              <a:rPr b="1">
                <a:solidFill>
                  <a:srgbClr val="FF0000"/>
                </a:solidFill>
              </a:rPr>
              <a:t>成</a:t>
            </a:r>
            <a:r>
              <a:rPr lang="en-US" altLang="zh-CN" b="1">
                <a:solidFill>
                  <a:srgbClr val="FF0000"/>
                </a:solidFill>
              </a:rPr>
              <a:t>-3</a:t>
            </a:r>
            <a:r>
              <a:rPr b="1">
                <a:solidFill>
                  <a:srgbClr val="FF0000"/>
                </a:solidFill>
              </a:rPr>
              <a:t>成仓，指数下行趋势中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8995" y="1610360"/>
            <a:ext cx="4770755" cy="44011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5185" y="1610360"/>
            <a:ext cx="5137785" cy="436943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如何签约？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3640" y="1639570"/>
            <a:ext cx="9825355" cy="423037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730500" y="918210"/>
            <a:ext cx="7087235" cy="660400"/>
          </a:xfrm>
        </p:spPr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如何领取下半年策略报告</a:t>
            </a:r>
            <a:r>
              <a:rPr dirty="0"/>
              <a:t>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7215" y="1578610"/>
            <a:ext cx="5958205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选股方法</a:t>
            </a:r>
            <a:endParaRPr lang="zh-CN" alt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算力租赁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7235" y="1578610"/>
            <a:ext cx="8315325" cy="15906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6060" y="1659255"/>
            <a:ext cx="7364095" cy="423227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词元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1655445"/>
            <a:ext cx="8220075" cy="1447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930" y="3221355"/>
            <a:ext cx="4522470" cy="26333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995" y="1655445"/>
            <a:ext cx="5046980" cy="419862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3006725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1.9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符合模式的个股：南京熊猫</a:t>
            </a: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和顺电气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1897380"/>
            <a:ext cx="3476625" cy="117157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69215" y="0"/>
            <a:ext cx="122637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1850" y="1821815"/>
            <a:ext cx="5160010" cy="38862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445" y="1638300"/>
            <a:ext cx="4992370" cy="42608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13430" y="1709420"/>
            <a:ext cx="5565140" cy="424116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8521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8880" y="1578610"/>
            <a:ext cx="4126865" cy="46850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0310" y="1636395"/>
            <a:ext cx="4369435" cy="42856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1874846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</a:t>
            </a:r>
            <a:r>
              <a:rPr b="1">
                <a:solidFill>
                  <a:srgbClr val="FF0000"/>
                </a:solidFill>
              </a:rPr>
              <a:t>情绪图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5595" y="1790700"/>
            <a:ext cx="6181725" cy="404939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94175" y="1578610"/>
            <a:ext cx="3654425" cy="4309110"/>
          </a:xfrm>
          <a:prstGeom prst="rect">
            <a:avLst/>
          </a:prstGeom>
        </p:spPr>
      </p:pic>
      <p:sp>
        <p:nvSpPr>
          <p:cNvPr id="6" name="文本占位符 5"/>
          <p:cNvSpPr/>
          <p:nvPr/>
        </p:nvSpPr>
        <p:spPr>
          <a:xfrm>
            <a:off x="1683711" y="560383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</a:t>
            </a:r>
            <a:r>
              <a:rPr b="1">
                <a:solidFill>
                  <a:srgbClr val="FF0000"/>
                </a:solidFill>
              </a:rPr>
              <a:t>相关概念：</a:t>
            </a:r>
            <a:r>
              <a:rPr lang="en-US" altLang="zh-CN" b="1">
                <a:solidFill>
                  <a:srgbClr val="FF0000"/>
                </a:solidFill>
              </a:rPr>
              <a:t>AI</a:t>
            </a:r>
            <a:r>
              <a:rPr b="1">
                <a:solidFill>
                  <a:srgbClr val="FF0000"/>
                </a:solidFill>
              </a:rPr>
              <a:t>安全</a:t>
            </a:r>
            <a:endParaRPr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       </a:t>
            </a:r>
            <a:r>
              <a:rPr b="1">
                <a:solidFill>
                  <a:srgbClr val="FF0000"/>
                </a:solidFill>
              </a:rPr>
              <a:t>相关个股：中新赛克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天融信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启明信息</a:t>
            </a:r>
            <a:endParaRPr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>
                <a:sym typeface="+mn-ea"/>
              </a:rPr>
              <a:t>重要消息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22145" y="1772285"/>
            <a:ext cx="3649980" cy="44278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9350" y="1772285"/>
            <a:ext cx="3649345" cy="442785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84.76370078740156,&quot;left&quot;:308.1591338582677,&quot;top&quot;:336.1789763779528,&quot;width&quot;:436.8912598425197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1449</Words>
  <Application>WPS 演示</Application>
  <PresentationFormat>宽屏</PresentationFormat>
  <Paragraphs>318</Paragraphs>
  <Slides>38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63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KSOFBD29610E</vt:lpstr>
      <vt:lpstr>Segoe Print</vt:lpstr>
      <vt:lpstr>KSOFDDF4E7ED</vt:lpstr>
      <vt:lpstr>Arial Unicode MS</vt:lpstr>
      <vt:lpstr>等线</vt:lpstr>
      <vt:lpstr>思源黑体 CN Bold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1687</cp:revision>
  <dcterms:created xsi:type="dcterms:W3CDTF">2019-06-19T02:08:00Z</dcterms:created>
  <dcterms:modified xsi:type="dcterms:W3CDTF">2026-09-15T00:51:11Z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FDFBA222C3DB4E659402648725518B46_13</vt:lpwstr>
  </property>
</Properties>
</file>