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0" r:id="rId3"/>
    <p:sldId id="321" r:id="rId4"/>
    <p:sldId id="322" r:id="rId5"/>
    <p:sldId id="326" r:id="rId6"/>
    <p:sldId id="313" r:id="rId7"/>
    <p:sldId id="314" r:id="rId8"/>
    <p:sldId id="315" r:id="rId9"/>
    <p:sldId id="317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69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78.xml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16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17.png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image" Target="../media/image20.png"/><Relationship Id="rId7" Type="http://schemas.openxmlformats.org/officeDocument/2006/relationships/tags" Target="../tags/tag87.xml"/><Relationship Id="rId6" Type="http://schemas.openxmlformats.org/officeDocument/2006/relationships/image" Target="../media/image19.png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image" Target="../media/image18.png"/><Relationship Id="rId2" Type="http://schemas.openxmlformats.org/officeDocument/2006/relationships/tags" Target="../tags/tag84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image" Target="../media/image21.png"/><Relationship Id="rId1" Type="http://schemas.openxmlformats.org/officeDocument/2006/relationships/tags" Target="../tags/tag8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94.xml"/><Relationship Id="rId4" Type="http://schemas.openxmlformats.org/officeDocument/2006/relationships/image" Target="../media/image1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9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震荡轮动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47307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FF0000"/>
                </a:solidFill>
              </a:rPr>
              <a:t>短线上攻，</a:t>
            </a:r>
            <a:r>
              <a:rPr lang="zh-CN" altLang="en-US" sz="2200" b="1">
                <a:solidFill>
                  <a:schemeClr val="tx1"/>
                </a:solidFill>
              </a:rPr>
              <a:t>中线上攻；</a:t>
            </a:r>
            <a:r>
              <a:rPr lang="zh-CN" altLang="en-US" sz="2200" b="1">
                <a:solidFill>
                  <a:srgbClr val="00B050"/>
                </a:solidFill>
              </a:rPr>
              <a:t>流动资金</a:t>
            </a:r>
            <a:r>
              <a:rPr lang="zh-CN" altLang="en-US" sz="2200" b="1"/>
              <a:t>。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00B050"/>
                </a:solidFill>
              </a:rPr>
              <a:t>主线</a:t>
            </a:r>
            <a:r>
              <a:rPr lang="en-US" altLang="zh-CN" sz="2200" b="1">
                <a:solidFill>
                  <a:srgbClr val="00B050"/>
                </a:solidFill>
              </a:rPr>
              <a:t>→</a:t>
            </a:r>
            <a:r>
              <a:rPr lang="zh-CN" altLang="en-US" sz="2200" b="1">
                <a:solidFill>
                  <a:srgbClr val="00B050"/>
                </a:solidFill>
              </a:rPr>
              <a:t>持续性。</a:t>
            </a:r>
            <a:endParaRPr lang="zh-CN" altLang="en-US" sz="2200" b="1">
              <a:solidFill>
                <a:srgbClr val="00B050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个股：</a:t>
            </a:r>
            <a:endParaRPr lang="zh-CN" altLang="en-US" sz="2200" b="1"/>
          </a:p>
          <a:p>
            <a:r>
              <a:rPr lang="zh-CN" altLang="en-US" sz="2200" b="1"/>
              <a:t>资金</a:t>
            </a:r>
            <a:r>
              <a:rPr lang="en-US" altLang="zh-CN" sz="2200" b="1"/>
              <a:t>→</a:t>
            </a:r>
            <a:r>
              <a:rPr lang="zh-CN" altLang="en-US" sz="2200" b="1"/>
              <a:t>流动资金翻红；红肥绿瘦。</a:t>
            </a:r>
            <a:endParaRPr lang="zh-CN" altLang="en-US" sz="2200" b="1"/>
          </a:p>
          <a:p>
            <a:r>
              <a:rPr lang="zh-CN" altLang="en-US" sz="2200" b="1"/>
              <a:t>趋势</a:t>
            </a:r>
            <a:r>
              <a:rPr lang="en-US" altLang="zh-CN" sz="2200" b="1"/>
              <a:t>→</a:t>
            </a:r>
            <a:r>
              <a:rPr lang="zh-CN" altLang="en-US" sz="2200" b="1"/>
              <a:t>智能辅助之上。</a:t>
            </a:r>
            <a:endParaRPr lang="zh-CN" altLang="en-US" sz="2200" b="1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501515"/>
            <a:ext cx="77019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红色区域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r>
              <a:rPr lang="zh-CN" altLang="en-US" b="1">
                <a:solidFill>
                  <a:srgbClr val="FF0000"/>
                </a:solidFill>
              </a:rPr>
              <a:t>短线强势</a:t>
            </a:r>
            <a:r>
              <a:rPr lang="zh-CN" altLang="en-US"/>
              <a:t>阶段：机会大于风险，可以操作；</a:t>
            </a:r>
            <a:endParaRPr lang="zh-CN" altLang="en-US"/>
          </a:p>
          <a:p>
            <a:r>
              <a:rPr lang="zh-CN" altLang="en-US">
                <a:solidFill>
                  <a:srgbClr val="00B050"/>
                </a:solidFill>
              </a:rPr>
              <a:t>绿色区域</a:t>
            </a:r>
            <a:r>
              <a:rPr lang="en-US" altLang="zh-CN">
                <a:solidFill>
                  <a:srgbClr val="00B050"/>
                </a:solidFill>
              </a:rPr>
              <a:t>=</a:t>
            </a:r>
            <a:r>
              <a:rPr lang="zh-CN" altLang="en-US">
                <a:solidFill>
                  <a:srgbClr val="00B050"/>
                </a:solidFill>
              </a:rPr>
              <a:t>短线弱势</a:t>
            </a:r>
            <a:r>
              <a:rPr lang="zh-CN" altLang="en-US"/>
              <a:t>阶段：风险大于机会，尽量观望。</a:t>
            </a:r>
            <a:endParaRPr lang="zh-CN" altLang="en-US"/>
          </a:p>
          <a:p>
            <a:r>
              <a:rPr lang="zh-CN" altLang="en-US"/>
              <a:t>短线</a:t>
            </a:r>
            <a:r>
              <a:rPr lang="zh-CN" altLang="en-US">
                <a:solidFill>
                  <a:srgbClr val="FF0000"/>
                </a:solidFill>
              </a:rPr>
              <a:t>启动点</a:t>
            </a:r>
            <a:r>
              <a:rPr lang="en-US" altLang="en-US"/>
              <a:t>→</a:t>
            </a:r>
            <a:r>
              <a:rPr lang="zh-CN" altLang="en-US"/>
              <a:t>波段先锋出「</a:t>
            </a:r>
            <a:r>
              <a:rPr lang="zh-CN" altLang="en-US" b="1">
                <a:solidFill>
                  <a:srgbClr val="FF0000"/>
                </a:solidFill>
              </a:rPr>
              <a:t>进</a:t>
            </a:r>
            <a:r>
              <a:rPr lang="zh-CN" altLang="en-US"/>
              <a:t>」信号；</a:t>
            </a:r>
            <a:endParaRPr lang="zh-CN" altLang="en-US"/>
          </a:p>
          <a:p>
            <a:r>
              <a:rPr lang="zh-CN" altLang="en-US"/>
              <a:t>短线</a:t>
            </a:r>
            <a:r>
              <a:rPr lang="zh-CN" altLang="en-US">
                <a:solidFill>
                  <a:srgbClr val="00B050"/>
                </a:solidFill>
              </a:rPr>
              <a:t>兑现点</a:t>
            </a:r>
            <a:r>
              <a:rPr lang="en-US" altLang="en-US"/>
              <a:t>→</a:t>
            </a:r>
            <a:r>
              <a:rPr lang="zh-CN" altLang="en-US"/>
              <a:t>波段先锋出「</a:t>
            </a:r>
            <a:r>
              <a:rPr lang="zh-CN" altLang="en-US">
                <a:solidFill>
                  <a:srgbClr val="00B050"/>
                </a:solidFill>
              </a:rPr>
              <a:t>出</a:t>
            </a:r>
            <a:r>
              <a:rPr lang="zh-CN" altLang="en-US"/>
              <a:t>」信号。</a:t>
            </a:r>
            <a:endParaRPr lang="zh-CN" altLang="en-US"/>
          </a:p>
          <a:p>
            <a:r>
              <a:rPr lang="zh-CN" altLang="en-US" b="1"/>
              <a:t>短线操作频率越高，越要遵循交易模式，波段先锋高胜率信号：</a:t>
            </a:r>
            <a:r>
              <a:rPr lang="zh-CN" altLang="en-US" b="1">
                <a:solidFill>
                  <a:srgbClr val="FF0000"/>
                </a:solidFill>
              </a:rPr>
              <a:t>红阶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进！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133350" y="6008370"/>
            <a:ext cx="11607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5月限时优惠：季度版：¥218；年度版：¥872（加送1个月 → 享13个月）；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两年版：¥1744（加送</a:t>
            </a:r>
            <a:r>
              <a:rPr lang="en-US" altLang="zh-CN" b="1">
                <a:solidFill>
                  <a:srgbClr val="FF0000"/>
                </a:solidFill>
              </a:rPr>
              <a:t>2</a:t>
            </a:r>
            <a:r>
              <a:rPr lang="zh-CN" altLang="en-US" b="1">
                <a:solidFill>
                  <a:srgbClr val="FF0000"/>
                </a:solidFill>
              </a:rPr>
              <a:t>个月 → 享2</a:t>
            </a:r>
            <a:r>
              <a:rPr lang="en-US" altLang="zh-CN" b="1">
                <a:solidFill>
                  <a:srgbClr val="FF0000"/>
                </a:solidFill>
              </a:rPr>
              <a:t>6</a:t>
            </a:r>
            <a:r>
              <a:rPr lang="zh-CN" altLang="en-US" b="1">
                <a:solidFill>
                  <a:srgbClr val="FF0000"/>
                </a:solidFill>
              </a:rPr>
              <a:t>个月）。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10195" y="4525010"/>
            <a:ext cx="4067175" cy="17716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200" y="4969510"/>
            <a:ext cx="10936605" cy="14287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成交维持</a:t>
            </a:r>
            <a:r>
              <a:rPr lang="en-US" altLang="zh-CN" sz="1600" b="1">
                <a:latin typeface="宋体" panose="02010600030101010101" pitchFamily="2" charset="-122"/>
                <a:ea typeface="宋体" panose="02010600030101010101" pitchFamily="2" charset="-122"/>
              </a:rPr>
              <a:t>1.82</a:t>
            </a: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万亿，流动资金持续翻绿，中短线上攻维持向上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无恐慌抛压、无趋势反转，仅短期情绪降温-- 情绪从昨日偏热，回归中性震荡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市场现状：重回混沌轮动、无明确主线震荡格局，极致结构性、快轮动、弱主线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3575" y="650875"/>
            <a:ext cx="7581900" cy="41871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370" y="630555"/>
            <a:ext cx="6885940" cy="3514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630555"/>
            <a:ext cx="4295775" cy="58616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370" y="4200525"/>
            <a:ext cx="4580890" cy="21545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5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1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1012</Words>
  <Application>WPS 演示</Application>
  <PresentationFormat>宽屏</PresentationFormat>
  <Paragraphs>132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Calibri</vt:lpstr>
      <vt:lpstr>KSOFBD28ECAF</vt:lpstr>
      <vt:lpstr>KSOFDDF4E7ED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295</cp:revision>
  <dcterms:created xsi:type="dcterms:W3CDTF">2019-06-19T02:08:00Z</dcterms:created>
  <dcterms:modified xsi:type="dcterms:W3CDTF">2026-09-17T12:41:02Z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F2F82216DAE0456895BD0AC2690EF72D_13</vt:lpwstr>
  </property>
</Properties>
</file>