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938" r:id="rId3"/>
    <p:sldId id="602" r:id="rId4"/>
    <p:sldId id="603" r:id="rId5"/>
    <p:sldId id="1292" r:id="rId6"/>
    <p:sldId id="1205" r:id="rId8"/>
    <p:sldId id="894" r:id="rId9"/>
    <p:sldId id="607" r:id="rId10"/>
    <p:sldId id="1275" r:id="rId11"/>
    <p:sldId id="1300" r:id="rId12"/>
    <p:sldId id="1297" r:id="rId13"/>
    <p:sldId id="1296" r:id="rId14"/>
    <p:sldId id="1295" r:id="rId15"/>
    <p:sldId id="614" r:id="rId16"/>
    <p:sldId id="1298" r:id="rId17"/>
    <p:sldId id="1281" r:id="rId18"/>
    <p:sldId id="1284" r:id="rId19"/>
    <p:sldId id="1029" r:id="rId20"/>
    <p:sldId id="1302" r:id="rId21"/>
    <p:sldId id="1301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9" userDrawn="1">
          <p15:clr>
            <a:srgbClr val="A4A3A4"/>
          </p15:clr>
        </p15:guide>
        <p15:guide id="2" pos="3907" userDrawn="1">
          <p15:clr>
            <a:srgbClr val="A4A3A4"/>
          </p15:clr>
        </p15:guide>
        <p15:guide id="3" pos="49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255442523" name="婵&amp;HO" initials="婵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75"/>
    <a:srgbClr val="B34500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299"/>
        <p:guide pos="3907"/>
        <p:guide pos="494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54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在“十五五”期间, 六张网的投资大概是23到25万亿元, 平均每年是4.6至5万亿元。2026年, 六张网的投资大概是5万亿元, 这一数值大约占当年</a:t>
            </a:r>
            <a:r>
              <a:rPr lang="en-US" altLang="zh-CN"/>
              <a:t>GDP</a:t>
            </a:r>
            <a:r>
              <a:rPr lang="zh-CN" altLang="en-US"/>
              <a:t>的3.4%。随着存量政策的实施和投资落地, 预计在2026年基建的增速将会回升到4%以上, 进而拉动</a:t>
            </a:r>
            <a:r>
              <a:rPr lang="en-US" altLang="zh-CN"/>
              <a:t>GDP</a:t>
            </a:r>
            <a:r>
              <a:rPr lang="zh-CN" altLang="en-US"/>
              <a:t>增长大概0.4个百分点。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2.png"/><Relationship Id="rId7" Type="http://schemas.openxmlformats.org/officeDocument/2006/relationships/image" Target="../media/image4.png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1" Type="http://schemas.openxmlformats.org/officeDocument/2006/relationships/image" Target="../media/image5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2.png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22300" y="6431915"/>
            <a:ext cx="10888345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经传多赢投资顾问: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何灶婵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，投顾执业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编号:A1120622050001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，基金从业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A20211117003798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风险提示:观点基于软件数据和理论模型分析，仅供参考，不构成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建议，股市有风险，投资需谨慎。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35.xml"/><Relationship Id="rId3" Type="http://schemas.openxmlformats.org/officeDocument/2006/relationships/image" Target="../media/image10.png"/><Relationship Id="rId2" Type="http://schemas.openxmlformats.org/officeDocument/2006/relationships/tags" Target="../tags/tag34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8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9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0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4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5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6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8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0.xml"/><Relationship Id="rId1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1.xml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2.xml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9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21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7500" y="1876425"/>
            <a:ext cx="8763635" cy="1329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结构行情</a:t>
            </a:r>
            <a:r>
              <a:rPr lang="en-US" alt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 </a:t>
            </a: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趁着而势</a:t>
            </a:r>
            <a:endParaRPr lang="zh-CN" altLang="en-US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何灶婵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3970" y="3966210"/>
            <a:ext cx="3648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投顾执业编号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:A1120622050001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基金从业编号: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A20211117003798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254760" y="4544695"/>
            <a:ext cx="5708015" cy="1228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资深投顾，金融专业出身，专注研究市场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10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余年。对大盘研判有独特自我见解。独创翻倍超跌战法、龙头回马枪，方法实用易懂，服务专业用心，深受用户朋友的喜欢。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11" name="图片 10" descr="132_1725773815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530" y="727710"/>
            <a:ext cx="3937635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6645" y="1549400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行情要点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主线热点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选股策略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1588453"/>
            <a:ext cx="955040" cy="459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105" y="3011170"/>
            <a:ext cx="8473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行情要点</a:t>
            </a:r>
            <a:endParaRPr lang="zh-CN" sz="66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0230" y="5337810"/>
            <a:ext cx="11002010" cy="1148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平均股价周线双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点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金叉，有望启动四季度行情，日线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点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熊线上移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资金红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金叉末端，短线快速拉升，但注意金叉末端，短线谨慎追涨，同时局部止盈，等回调再次把握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点回档金叉机会，仓位在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成。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科创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50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周线底背离金叉，距离辅助线仍有反弹空间，但先反弹则容易先回调，指数已出现滞涨。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周线金叉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日线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B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点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595" y="909955"/>
            <a:ext cx="5226685" cy="427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835" y="909955"/>
            <a:ext cx="5653405" cy="43548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节前节后指数收红概率大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2175" y="5710555"/>
            <a:ext cx="9942830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950" y="986155"/>
            <a:ext cx="5890260" cy="51415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919480"/>
            <a:ext cx="5493385" cy="39382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25565" y="5064760"/>
            <a:ext cx="4966335" cy="1061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节前节后指数收红概率大，同时</a:t>
            </a:r>
            <a:r>
              <a:rPr lang="en-US" altLang="zh-CN"/>
              <a:t>10</a:t>
            </a:r>
            <a:r>
              <a:rPr lang="zh-CN" altLang="en-US"/>
              <a:t>月上涨概率较高的板块集中在电网设备、计算机设备、商业贸易、医疗器械。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医药、地产高潮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967105" y="6020435"/>
            <a:ext cx="1079309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68490" y="998855"/>
            <a:ext cx="4887595" cy="544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" y="1144905"/>
            <a:ext cx="5300345" cy="47523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55740" y="1231265"/>
            <a:ext cx="5015865" cy="45980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/>
              <a:t>1）半导体芯片：韩国半导体零部件供应严重短缺、交货周期拉长，有设备商或要等40个月。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2）算力硬件：机构称，</a:t>
            </a:r>
            <a:r>
              <a:rPr lang="en-US" altLang="zh-CN"/>
              <a:t>PCB</a:t>
            </a:r>
            <a:r>
              <a:rPr lang="zh-CN" altLang="en-US"/>
              <a:t>厂商已陆续启动重新报价；头部光模块厂商积极锁定</a:t>
            </a:r>
            <a:r>
              <a:rPr lang="en-US" altLang="zh-CN"/>
              <a:t>DSP、mSAP PCB、</a:t>
            </a:r>
            <a:r>
              <a:rPr lang="zh-CN" altLang="en-US"/>
              <a:t>高速光芯片等核心物料。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3）创新药：今年以来中国创新药对外授权交易总额突破1200亿美元，中国今年批准上市创新药59个。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4）房地产：国家统计局数据显示，8月一线城市新建商品住宅销售价格同比降幅比上月收窄0.2个百分点至0.9%。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5）泛消费：商务部称，1-8月，社会消费品零售总额增长1.1%，除汽车以外消费品零售额增长2.7%。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35125" y="2663190"/>
            <a:ext cx="9072245" cy="1003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主线热点</a:t>
            </a:r>
            <a:endParaRPr lang="zh-CN" altLang="en-US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主题热点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0665" y="6020435"/>
            <a:ext cx="831532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80455" y="1369695"/>
            <a:ext cx="5713730" cy="5256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08420" y="927100"/>
            <a:ext cx="5784215" cy="4525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*</a:t>
            </a:r>
            <a:endParaRPr lang="zh-CN" altLang="en-US" sz="1400"/>
          </a:p>
        </p:txBody>
      </p:sp>
      <p:sp>
        <p:nvSpPr>
          <p:cNvPr id="4" name="文本框 3"/>
          <p:cNvSpPr txBox="1"/>
          <p:nvPr/>
        </p:nvSpPr>
        <p:spPr>
          <a:xfrm>
            <a:off x="991870" y="5450840"/>
            <a:ext cx="10902315" cy="9956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近期反复上榜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资金流入靠前的主题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国产芯片、</a:t>
            </a:r>
            <a:r>
              <a:rPr lang="en-US" altLang="zh-CN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	PCB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、机器人、医药</a:t>
            </a:r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科技提前反弹，也同步先回调，跷跷板效应在医药、房地产</a:t>
            </a:r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8875" y="1041400"/>
            <a:ext cx="10034270" cy="38677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5590" y="5768975"/>
            <a:ext cx="11452860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        </a:t>
            </a:r>
            <a:r>
              <a:rPr lang="zh-CN" altLang="en-US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医药</a:t>
            </a:r>
            <a:r>
              <a:rPr lang="en-US" altLang="zh-CN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B</a:t>
            </a:r>
            <a:r>
              <a:rPr lang="zh-CN" altLang="en-US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点回档金叉启动，留意中期个股趋势行情，同时</a:t>
            </a:r>
            <a:r>
              <a:rPr lang="en-US" altLang="zh-CN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9</a:t>
            </a:r>
            <a:r>
              <a:rPr lang="zh-CN" altLang="en-US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月初也讲解留意医药的低吸潜伏的机会，率先突破辅助线个股</a:t>
            </a:r>
            <a:endParaRPr lang="zh-CN" altLang="en-US" b="1" spc="-200" dirty="0">
              <a:solidFill>
                <a:srgbClr val="FF000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医药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B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点回档金叉启动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580" y="985520"/>
            <a:ext cx="4425950" cy="46856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832850" y="986155"/>
            <a:ext cx="3298825" cy="4605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消息刺激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①十部门联合发文 《医药工业发展 “十五五” 规划》核心目标：2030 年医药工业营收超 3.5 万亿，全球 </a:t>
            </a:r>
            <a:r>
              <a:rPr lang="en-US" altLang="zh-CN"/>
              <a:t>FIC（</a:t>
            </a:r>
            <a:r>
              <a:rPr lang="zh-CN" altLang="en-US"/>
              <a:t>首创新药）占比 25% 以上；重点支持创新药、</a:t>
            </a:r>
            <a:r>
              <a:rPr lang="en-US" altLang="zh-CN"/>
              <a:t>AI </a:t>
            </a:r>
            <a:r>
              <a:rPr lang="zh-CN" altLang="en-US"/>
              <a:t>制药、医疗器械、生物制造。</a:t>
            </a:r>
            <a:endParaRPr lang="zh-CN" altLang="en-US"/>
          </a:p>
          <a:p>
            <a:r>
              <a:rPr lang="zh-CN" altLang="en-US"/>
              <a:t>利好方向：创新药、</a:t>
            </a:r>
            <a:r>
              <a:rPr lang="en-US" altLang="zh-CN"/>
              <a:t>CRO、CXO、AI </a:t>
            </a:r>
            <a:r>
              <a:rPr lang="zh-CN" altLang="en-US"/>
              <a:t>制药、高端器械；对整个医药板块形成政策催化。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②创新药：今年以来中国创新药对外授权交易总额突破1200亿美元，中国今年批准上市创新药59个。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530" y="1298575"/>
            <a:ext cx="4040505" cy="4470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4980" y="5768975"/>
            <a:ext cx="11253470" cy="709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tx1"/>
                </a:solidFill>
                <a:highlight>
                  <a:srgbClr val="FF00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上周一教学留意医药周线回踩，提前布局机会</a:t>
            </a:r>
            <a:endParaRPr lang="zh-CN" altLang="en-US" sz="2000">
              <a:solidFill>
                <a:schemeClr val="tx1"/>
              </a:solidFill>
              <a:highlight>
                <a:srgbClr val="FF0000"/>
              </a:highlight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医药回顾</a:t>
            </a:r>
            <a:endParaRPr lang="en-US" altLang="zh-CN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930" y="1047750"/>
            <a:ext cx="7214870" cy="41421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450" y="2183765"/>
            <a:ext cx="6610985" cy="35852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chemeClr val="tx1"/>
                </a:solidFill>
              </a:rPr>
              <a:t>     </a:t>
            </a: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</a:t>
            </a:r>
            <a:endParaRPr lang="zh-CN" altLang="en-US" sz="4200" spc="-200" dirty="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54145" y="103505"/>
            <a:ext cx="5859780" cy="615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医药核心股做大波段</a:t>
            </a:r>
            <a:endParaRPr lang="zh-CN" altLang="en-US" sz="2800" b="1" spc="-200" dirty="0">
              <a:solidFill>
                <a:srgbClr val="FF000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590" y="992505"/>
            <a:ext cx="6468110" cy="1123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2116455"/>
            <a:ext cx="6376670" cy="19526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" y="3982720"/>
            <a:ext cx="6305550" cy="20097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860" y="1144905"/>
            <a:ext cx="4700270" cy="50336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69570" y="5944235"/>
            <a:ext cx="63754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选四季度主线热点核心个股，业绩攀升</a:t>
            </a:r>
            <a:r>
              <a:rPr lang="en-US" altLang="zh-CN" sz="1600"/>
              <a:t>+</a:t>
            </a:r>
            <a:r>
              <a:rPr lang="zh-CN" altLang="en-US" sz="1600"/>
              <a:t>海洋金叉低吸，死叉减仓，跌破趋势离场</a:t>
            </a:r>
            <a:endParaRPr lang="zh-CN" altLang="en-US" sz="1600"/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255" y="5761990"/>
            <a:ext cx="10260330" cy="563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国产芯片是当个当下主线的条件，双红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熊线上移，留意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T+3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选股，建立股票池子，等待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点回踩金叉机会</a:t>
            </a:r>
            <a:endParaRPr lang="zh-CN" altLang="en-US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国产芯片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T+3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选股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620" y="963295"/>
            <a:ext cx="5407025" cy="46856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165" y="963295"/>
            <a:ext cx="5525135" cy="46247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06855" y="2926715"/>
            <a:ext cx="95123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操作策略</a:t>
            </a:r>
            <a:endParaRPr lang="zh-CN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选股策略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660" y="4276725"/>
            <a:ext cx="5568950" cy="1931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短线上攻决定操作方法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中线上攻决定选股策略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短线上攻拐头向上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中线上攻大于短线上攻，底部启动控盘二次攀升模式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755" y="981710"/>
            <a:ext cx="4371975" cy="3025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575" y="1047750"/>
            <a:ext cx="5397500" cy="52235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62780" y="158115"/>
            <a:ext cx="4064000" cy="832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案例解读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83055" y="5937250"/>
            <a:ext cx="10233660" cy="589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1、符合近期医药、</a:t>
            </a:r>
            <a:r>
              <a:rPr lang="en-US" altLang="zh-CN" sz="1400"/>
              <a:t>PCB</a:t>
            </a:r>
            <a:r>
              <a:rPr lang="zh-CN" altLang="en-US" sz="1400"/>
              <a:t>热点</a:t>
            </a:r>
            <a:r>
              <a:rPr lang="en-US" altLang="zh-CN" sz="1400"/>
              <a:t>  </a:t>
            </a:r>
            <a:r>
              <a:rPr lang="zh-CN" altLang="en-US" sz="1400"/>
              <a:t>2、个股近期涨停板启动，有涨停基因</a:t>
            </a:r>
            <a:endParaRPr lang="zh-CN" altLang="en-US" sz="1400"/>
          </a:p>
          <a:p>
            <a:r>
              <a:rPr lang="zh-CN" altLang="en-US" sz="1400"/>
              <a:t>3、个股横盘后大阳线突破</a:t>
            </a:r>
            <a:r>
              <a:rPr lang="en-US" altLang="zh-CN" sz="1400"/>
              <a:t>60</a:t>
            </a:r>
            <a:r>
              <a:rPr lang="zh-CN" altLang="en-US" sz="1400"/>
              <a:t>日线，主力</a:t>
            </a:r>
            <a:r>
              <a:rPr lang="zh-CN" altLang="en-US" sz="1400"/>
              <a:t>新控盘，双紫资金进场，有游资，主力抢筹，一旦资金回流个股更容易上涨</a:t>
            </a:r>
            <a:endParaRPr lang="zh-CN" altLang="en-US" sz="1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395" y="990600"/>
            <a:ext cx="6358890" cy="4725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285" y="990600"/>
            <a:ext cx="5104765" cy="48425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短线强势股买卖点细节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245" y="6042025"/>
            <a:ext cx="11042015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0655" y="1272540"/>
            <a:ext cx="4912360" cy="4063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" y="1003300"/>
            <a:ext cx="10842625" cy="52285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4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COMMONDATA" val="eyJoZGlkIjoiNjJjNmZlMjNkOTJmNDA2NmIwMGRiZmY5MDY5NzA4NDgifQ=="/>
  <p:tag name="KSO_WPP_MARK_KEY" val="257877f6-fe8c-4c47-ab4c-274c99a6a791"/>
  <p:tag name="commondata" val="eyJoZGlkIjoiY2NjMjc2YTM3OTU3MDczMTg5NGExODc2MDBmZmJkNzM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1391</Words>
  <Application>WPS 演示</Application>
  <PresentationFormat>宽屏</PresentationFormat>
  <Paragraphs>123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Wingdings</vt:lpstr>
      <vt:lpstr>思源黑体 CN Normal</vt:lpstr>
      <vt:lpstr>黑体</vt:lpstr>
      <vt:lpstr>思源黑体 CN Light</vt:lpstr>
      <vt:lpstr>思源黑体 CN Bold</vt:lpstr>
      <vt:lpstr>思源黑体 CN Medium</vt:lpstr>
      <vt:lpstr>Noto Sans S Chinese Medium</vt:lpstr>
      <vt:lpstr>DIN Black</vt:lpstr>
      <vt:lpstr>楷体</vt:lpstr>
      <vt:lpstr>KSOFDDF4E7ED</vt:lpstr>
      <vt:lpstr>FFont-Family</vt:lpstr>
      <vt:lpstr>KSOFD723FC5D</vt:lpstr>
      <vt:lpstr>KSOF618801C0</vt:lpstr>
      <vt:lpstr>Arial Unicode MS</vt:lpstr>
      <vt:lpstr>Calibri</vt:lpstr>
      <vt:lpstr>KSOF954951BB</vt:lpstr>
      <vt:lpstr>KSOFD72470BC</vt:lpstr>
      <vt:lpstr>Noto Sans S Chinese Medium</vt:lpstr>
      <vt:lpstr>思源黑体 CN Bold</vt:lpstr>
      <vt:lpstr>思源黑体 CN Light</vt:lpstr>
      <vt:lpstr>思源黑体 CN Medium</vt:lpstr>
      <vt:lpstr>思源黑体 CN Normal</vt:lpstr>
      <vt:lpstr>文道潮黑体</vt:lpstr>
      <vt:lpstr>方正宝黑体 简 Light</vt:lpstr>
      <vt:lpstr>方正宝黑体 简 Medium</vt:lpstr>
      <vt:lpstr>FT Thymes Medium</vt:lpstr>
      <vt:lpstr>DIN Pro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莓莓</cp:lastModifiedBy>
  <cp:revision>1048</cp:revision>
  <dcterms:created xsi:type="dcterms:W3CDTF">2019-06-19T02:08:00Z</dcterms:created>
  <dcterms:modified xsi:type="dcterms:W3CDTF">2026-09-21T10:03:14Z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98B0645011BC43B0BFB9BFC8374894E3</vt:lpwstr>
  </property>
</Properties>
</file>