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80" r:id="rId3"/>
    <p:sldId id="268" r:id="rId4"/>
    <p:sldId id="266" r:id="rId5"/>
    <p:sldId id="267" r:id="rId6"/>
    <p:sldId id="269" r:id="rId7"/>
    <p:sldId id="282" r:id="rId8"/>
    <p:sldId id="300" r:id="rId9"/>
    <p:sldId id="301" r:id="rId10"/>
    <p:sldId id="283" r:id="rId11"/>
    <p:sldId id="284" r:id="rId12"/>
    <p:sldId id="285" r:id="rId13"/>
    <p:sldId id="286" r:id="rId15"/>
    <p:sldId id="287" r:id="rId16"/>
    <p:sldId id="288" r:id="rId17"/>
    <p:sldId id="289" r:id="rId18"/>
    <p:sldId id="291" r:id="rId19"/>
    <p:sldId id="290" r:id="rId20"/>
    <p:sldId id="298" r:id="rId21"/>
    <p:sldId id="314" r:id="rId22"/>
    <p:sldId id="299" r:id="rId23"/>
    <p:sldId id="271" r:id="rId24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80" y="114"/>
      </p:cViewPr>
      <p:guideLst>
        <p:guide orient="horz" pos="2231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gs" Target="tags/tag51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B5E9AA-2504-4FA7-BD62-57537D6B2E3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238970-0EAE-4951-BCC8-26AFAF5E8BB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5" Type="http://schemas.openxmlformats.org/officeDocument/2006/relationships/image" Target="../media/image9.png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2" name="图片 1" descr="1920_1080-PPT封面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经传多赢投研总监：杨春虎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丨执业编号：A1120619100003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风险提示:观点基于软件数据和理论模型分析，仅供参考，不构成买卖建议，股市有风险，投资需谨慎。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1270" y="6582410"/>
            <a:ext cx="1219263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经传多赢投顾总监</a:t>
            </a: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孙硌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执业编号：A1120613090005</a:t>
            </a: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风险提示:观点基于软件数据和理论模型分析，仅供参考，不构成买卖建议，股市有风险，投资需谨慎。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</a:t>
            </a: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</a:t>
            </a: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高国才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执业编号：A1120614110001</a:t>
            </a: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风险提示:观点基于软件数据和理论模型分析，仅供参考，不构成买卖建议，股市有风险，投资需谨慎。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-700-3809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图片 4" descr="炒股进阶强化班-经传多赢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29.xml"/><Relationship Id="rId18" Type="http://schemas.openxmlformats.org/officeDocument/2006/relationships/tags" Target="../tags/tag28.xml"/><Relationship Id="rId17" Type="http://schemas.openxmlformats.org/officeDocument/2006/relationships/tags" Target="../tags/tag27.xml"/><Relationship Id="rId16" Type="http://schemas.openxmlformats.org/officeDocument/2006/relationships/tags" Target="../tags/tag26.xml"/><Relationship Id="rId15" Type="http://schemas.openxmlformats.org/officeDocument/2006/relationships/tags" Target="../tags/tag25.xml"/><Relationship Id="rId14" Type="http://schemas.openxmlformats.org/officeDocument/2006/relationships/tags" Target="../tags/tag2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9.xml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0.xml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1.xml"/><Relationship Id="rId1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2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3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4.xml"/><Relationship Id="rId1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5.xml"/><Relationship Id="rId1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6.xml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47.xml"/><Relationship Id="rId1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48.xml"/><Relationship Id="rId1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31.xml"/><Relationship Id="rId1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49.xml"/><Relationship Id="rId1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5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2.xml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3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4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5.xml"/><Relationship Id="rId1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6.xml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7.xml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业绩暴增带来波段强势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987212" y="5752359"/>
            <a:ext cx="8217576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latin typeface="思源黑体 CN Bold" panose="020B0800000000000000" charset="-122"/>
                <a:ea typeface="思源黑体 CN Bold" panose="020B0800000000000000" charset="-122"/>
              </a:rPr>
              <a:t>成长代表方向，估值代表泡沫，有泡沫才会预期净利环比增加，成长预期越大为主，与估值预期差值越大越好，加入自选炒作</a:t>
            </a:r>
            <a:endParaRPr lang="en-US" altLang="zh-CN" b="1" dirty="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28530" y="824917"/>
            <a:ext cx="8934939" cy="4839759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文本框 37"/>
          <p:cNvSpPr txBox="1"/>
          <p:nvPr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稳定预期的机会</a:t>
            </a:r>
            <a:r>
              <a:rPr lang="en-US" altLang="zh-CN" sz="4200" spc="-200" dirty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-</a:t>
            </a:r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双正数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452691" y="5827116"/>
            <a:ext cx="7285986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latin typeface="思源黑体 CN Bold" panose="020B0800000000000000" charset="-122"/>
                <a:ea typeface="思源黑体 CN Bold" panose="020B0800000000000000" charset="-122"/>
              </a:rPr>
              <a:t>预期净利环比增加，成长预期越大为主，选择估值预期越大，</a:t>
            </a:r>
            <a:endParaRPr lang="en-US" altLang="zh-CN" b="1" dirty="0"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ctr"/>
            <a:r>
              <a:rPr lang="zh-CN" altLang="en-US" b="1" dirty="0">
                <a:latin typeface="思源黑体 CN Bold" panose="020B0800000000000000" charset="-122"/>
                <a:ea typeface="思源黑体 CN Bold" panose="020B0800000000000000" charset="-122"/>
              </a:rPr>
              <a:t>估值越大越低估，大型高低切换有被关注可能，稳定投资模式</a:t>
            </a:r>
            <a:endParaRPr lang="en-US" altLang="zh-CN" b="1" dirty="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3962" y="842281"/>
            <a:ext cx="9203445" cy="4985199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业绩增长，个股不涨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35992" y="5400061"/>
            <a:ext cx="1012128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defRPr>
            </a:lvl1pPr>
          </a:lstStyle>
          <a:p>
            <a:r>
              <a:rPr lang="zh-CN" altLang="en-US" sz="1800" dirty="0">
                <a:sym typeface="+mn-ea"/>
              </a:rPr>
              <a:t>股票炒作预期</a:t>
            </a:r>
            <a:endParaRPr lang="en-US" altLang="zh-CN" sz="1800" dirty="0">
              <a:sym typeface="+mn-ea"/>
            </a:endParaRPr>
          </a:p>
          <a:p>
            <a:r>
              <a:rPr lang="zh-CN" altLang="en-US" sz="1800" dirty="0"/>
              <a:t>成长预期差为正，表示业绩增速上升，正值越大，上升幅度越靠前 优质成长</a:t>
            </a:r>
            <a:endParaRPr lang="en-US" altLang="zh-CN" sz="1800" dirty="0"/>
          </a:p>
          <a:p>
            <a:r>
              <a:rPr lang="zh-CN" altLang="en-US" sz="1800" dirty="0"/>
              <a:t>估值预期差为正数，代表市盈下降，正数越大，下降越大  估值修复</a:t>
            </a:r>
            <a:endParaRPr lang="zh-CN" altLang="en-US" sz="1800" dirty="0"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86808" y="737235"/>
            <a:ext cx="8418381" cy="4559956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224280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稳定预期的复利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35" y="0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4200" b="1" spc="-200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备战四季度</a:t>
            </a:r>
            <a:endParaRPr lang="zh-CN" altLang="en-US" sz="4200" b="1" spc="-200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90943" y="5761355"/>
            <a:ext cx="98101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三季度结束，马上选四季度业绩大增股，等机会布局（现在少量，等待大量）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85589" y="983410"/>
            <a:ext cx="8820821" cy="477794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592" y="1871825"/>
            <a:ext cx="5210293" cy="29417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文本框 39"/>
          <p:cNvSpPr txBox="1"/>
          <p:nvPr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业绩增加，预期增加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08234" y="5520494"/>
            <a:ext cx="101755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defRPr>
            </a:lvl1pPr>
          </a:lstStyle>
          <a:p>
            <a:r>
              <a:rPr lang="zh-CN" altLang="en-US" dirty="0"/>
              <a:t>净利润环比增加，同比连续增加（跑赢同期，跑赢上次）</a:t>
            </a:r>
            <a:endParaRPr lang="en-US" altLang="zh-CN" dirty="0"/>
          </a:p>
          <a:p>
            <a:r>
              <a:rPr lang="zh-CN" altLang="en-US" dirty="0"/>
              <a:t>双预期正值，越大越好。可查看未来持续业绩表现。</a:t>
            </a:r>
            <a:endParaRPr lang="en-US" altLang="zh-CN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23820" y="737235"/>
            <a:ext cx="8744360" cy="4736529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业绩增长才有复利机会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98215" y="5894924"/>
            <a:ext cx="10595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defRPr>
            </a:lvl1pPr>
          </a:lstStyle>
          <a:p>
            <a:r>
              <a:rPr lang="zh-CN" altLang="en-US" dirty="0">
                <a:sym typeface="+mn-ea"/>
              </a:rPr>
              <a:t>投资一定回避业绩下降的个股，选择业绩持续增长的个股，按照模式跟踪，和好公司为伍！</a:t>
            </a:r>
            <a:endParaRPr lang="en-US" altLang="zh-CN" dirty="0"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34500" y="932079"/>
            <a:ext cx="8922999" cy="48332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0" y="1079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b="1" spc="-200" dirty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深入理解投资本质</a:t>
            </a:r>
            <a:endParaRPr lang="zh-CN" altLang="en-US" sz="4200" b="1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8" r="15127"/>
          <a:stretch>
            <a:fillRect/>
          </a:stretch>
        </p:blipFill>
        <p:spPr bwMode="auto">
          <a:xfrm>
            <a:off x="-1" y="1617956"/>
            <a:ext cx="6439897" cy="346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896" y="1617956"/>
            <a:ext cx="5752104" cy="346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2035444" y="5312255"/>
            <a:ext cx="8121112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</a:rPr>
              <a:t>投资是认知的变现，思维决定行为，行为决定结果，</a:t>
            </a:r>
            <a:endParaRPr lang="en-US" altLang="zh-CN" sz="2000" b="1" dirty="0"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</a:rPr>
              <a:t>投资改变自己，承载更大财富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94455" y="3560445"/>
            <a:ext cx="124587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杨春虎</a:t>
            </a:r>
            <a:endParaRPr lang="zh-CN" altLang="en-US" sz="25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:A1120619100003</a:t>
            </a:r>
            <a:endParaRPr lang="en-US" altLang="zh-CN" sz="16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 userDrawn="1"/>
        </p:nvSpPr>
        <p:spPr>
          <a:xfrm>
            <a:off x="127635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9</a:t>
            </a:r>
            <a:r>
              <a:rPr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29</a:t>
            </a:r>
            <a:r>
              <a:rPr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</a:t>
            </a:r>
            <a:r>
              <a:rPr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:</a:t>
            </a:r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15</a:t>
            </a:r>
            <a:endParaRPr lang="en-US" sz="260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599821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经传多赢投研总监，北京大学金融系毕业，坚持以资金推动论为研究核心，形成了以机构思路选股，游资思路跟踪的稳健投资模型。课程讲解以用户实际使用为标准，内容通俗易懂，深受广大用户的喜爱！</a:t>
            </a:r>
            <a:endParaRPr lang="en-US" altLang="zh-CN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76350" y="1215390"/>
            <a:ext cx="6845300" cy="2085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估值为王</a:t>
            </a:r>
            <a:endParaRPr lang="en-US" altLang="zh-CN" sz="72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en-US" altLang="zh-CN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顺势而为</a:t>
            </a:r>
            <a:endParaRPr lang="en-US" altLang="zh-CN" sz="72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pic>
        <p:nvPicPr>
          <p:cNvPr id="4" name="图片 3" descr="杨老师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31480" y="641350"/>
            <a:ext cx="3295650" cy="55778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94455" y="3560445"/>
            <a:ext cx="124587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杨春虎</a:t>
            </a:r>
            <a:endParaRPr lang="zh-CN" altLang="en-US" sz="25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:A1120619100003</a:t>
            </a:r>
            <a:endParaRPr lang="en-US" altLang="zh-CN" sz="16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 userDrawn="1"/>
        </p:nvSpPr>
        <p:spPr>
          <a:xfrm>
            <a:off x="127635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9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28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: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15</a:t>
            </a:r>
            <a:endParaRPr lang="en-US"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599821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经传多赢投研总监，北京大学金融系毕业，坚持以资金推动论为研究核心，形成了以机构思路选股，游资思路跟踪的稳健投资模型。课程讲解以用户实际使用为标准，内容通俗易懂，深受广大用户的喜爱！</a:t>
            </a:r>
            <a:endParaRPr lang="en-US" altLang="zh-CN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76350" y="1215390"/>
            <a:ext cx="6845300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7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稳定预期</a:t>
            </a:r>
            <a:endParaRPr lang="en-US" altLang="zh-CN" sz="7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7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中线复利</a:t>
            </a:r>
            <a:endParaRPr lang="en-US" altLang="zh-CN" sz="7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pic>
        <p:nvPicPr>
          <p:cNvPr id="4" name="图片 3" descr="杨老师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31480" y="641350"/>
            <a:ext cx="3295650" cy="55778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86785" y="1863090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72585" y="2747645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86785" y="3632200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041265" y="1645920"/>
            <a:ext cx="5340350" cy="807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业绩的两种类型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248785" y="156273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248785" y="332930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248785" y="244602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041265" y="2529205"/>
            <a:ext cx="5340350" cy="807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稳定预期的机会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041265" y="3412490"/>
            <a:ext cx="5340350" cy="807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稳定预期的复利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233170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业绩的两种类型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453007" y="4692619"/>
            <a:ext cx="7285986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股价围绕价值上下波动</a:t>
            </a:r>
            <a:endParaRPr lang="en-US" altLang="zh-CN" sz="2000" b="1" dirty="0"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价值长期向上，股票价格长期趋势向上，反之向下</a:t>
            </a:r>
            <a:endParaRPr lang="en-US" altLang="zh-CN" sz="2000" b="1" dirty="0"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价值为里，价格为表，价格代表对未来价值的预期</a:t>
            </a:r>
            <a:endParaRPr lang="en-US" altLang="zh-CN" sz="2000" b="1" dirty="0"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价格与价值存在短期背离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920" y="1284605"/>
            <a:ext cx="4492625" cy="308927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350" y="1284605"/>
            <a:ext cx="4968240" cy="308927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0"/>
          <p:cNvSpPr txBox="1"/>
          <p:nvPr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b="1" spc="-200" dirty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价格与价值的关系</a:t>
            </a:r>
            <a:endParaRPr lang="zh-CN" altLang="en-US" sz="4200" b="1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693910" y="4373880"/>
            <a:ext cx="1249680" cy="2755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1200" dirty="0"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图片来源：网络</a:t>
            </a:r>
            <a:endParaRPr lang="zh-CN" altLang="en-US" sz="1200" dirty="0"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b="1" spc="-200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价值投资的本质</a:t>
            </a:r>
            <a:endParaRPr lang="zh-CN" altLang="en-US" sz="4200" b="1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2230755" y="5560695"/>
            <a:ext cx="77304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寻找安全边际（长期下跌之后）</a:t>
            </a:r>
            <a:r>
              <a:rPr lang="en-US" altLang="zh-CN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趋势启动买入</a:t>
            </a:r>
            <a:r>
              <a:rPr lang="en-US" altLang="zh-CN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股价兑现价值（涨幅过高）</a:t>
            </a:r>
            <a:endParaRPr lang="zh-CN" altLang="en-US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962" y="836233"/>
            <a:ext cx="7730076" cy="457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9961245" y="4215130"/>
            <a:ext cx="39878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dirty="0"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图片来源：网络</a:t>
            </a:r>
            <a:endParaRPr lang="zh-CN" altLang="en-US" sz="1200" dirty="0"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业绩的两种表现</a:t>
            </a:r>
            <a:r>
              <a:rPr lang="en-US" altLang="zh-CN" sz="4200" spc="-200" dirty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-</a:t>
            </a:r>
            <a:r>
              <a:rPr lang="zh-CN" altLang="en-US" sz="4200" spc="-200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估值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300607" y="5734607"/>
            <a:ext cx="7285986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估值预期差为正数代表市盈下降，正数越大，下降越大 ，估值修复</a:t>
            </a:r>
            <a:endParaRPr lang="en-US" altLang="zh-CN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/>
            <a:r>
              <a:rPr lang="zh-CN" altLang="en-US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估值数值越大，估值越低，长期不涨，安全性高</a:t>
            </a:r>
            <a:endParaRPr lang="zh-CN" altLang="en-US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66952" y="737235"/>
            <a:ext cx="9058095" cy="4906468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业绩的两种表现</a:t>
            </a:r>
            <a:r>
              <a:rPr lang="en-US" altLang="zh-CN" sz="4200" spc="-200" dirty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-</a:t>
            </a:r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成长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453007" y="5487958"/>
            <a:ext cx="7285986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>
                <a:latin typeface="+mj-ea"/>
                <a:ea typeface="+mj-ea"/>
              </a:defRPr>
            </a:lvl1pPr>
          </a:lstStyle>
          <a:p>
            <a:r>
              <a:rPr lang="zh-CN" altLang="en-US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成长预期差为正数，正数越大，未来成长性越高</a:t>
            </a:r>
            <a:endParaRPr lang="en-US" altLang="zh-CN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r>
              <a:rPr lang="zh-CN" altLang="en-US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成长预期为核心预期，决定趋势方向</a:t>
            </a:r>
            <a:endParaRPr lang="en-US" altLang="zh-CN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10717" y="737235"/>
            <a:ext cx="8770565" cy="4750723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23380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稳定预期的机会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COMMONDATA" val="eyJoZGlkIjoiNzcwN2EyNDZjZTA2ODVhZTc3ZDAzY2QyMDBhMDQyMzQifQ==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970</Words>
  <Application>WPS 演示</Application>
  <PresentationFormat>宽屏</PresentationFormat>
  <Paragraphs>104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40" baseType="lpstr">
      <vt:lpstr>Arial</vt:lpstr>
      <vt:lpstr>宋体</vt:lpstr>
      <vt:lpstr>Wingdings</vt:lpstr>
      <vt:lpstr>微软雅黑</vt:lpstr>
      <vt:lpstr>Wingdings</vt:lpstr>
      <vt:lpstr>优设标题黑</vt:lpstr>
      <vt:lpstr>微软雅黑 Light</vt:lpstr>
      <vt:lpstr>思源黑体 CN Normal</vt:lpstr>
      <vt:lpstr>思源黑体 CN Light</vt:lpstr>
      <vt:lpstr>思源黑体 CN Medium</vt:lpstr>
      <vt:lpstr>思源黑体 CN Bold</vt:lpstr>
      <vt:lpstr>思源黑体 CN Regular</vt:lpstr>
      <vt:lpstr>Impact</vt:lpstr>
      <vt:lpstr>等线</vt:lpstr>
      <vt:lpstr>Calibri</vt:lpstr>
      <vt:lpstr>Arial Unicode MS</vt:lpstr>
      <vt:lpstr>思源黑体</vt:lpstr>
      <vt:lpstr>黑体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俏俏</cp:lastModifiedBy>
  <cp:revision>200</cp:revision>
  <dcterms:created xsi:type="dcterms:W3CDTF">2019-06-19T02:08:00Z</dcterms:created>
  <dcterms:modified xsi:type="dcterms:W3CDTF">2022-09-28T11:46:06Z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2052-11.1.0.12358</vt:lpwstr>
  </property>
  <property fmtid="{D5CDD505-2E9C-101B-9397-08002B2CF9AE}" pid="3" name="ICV">
    <vt:lpwstr>5F45870DFA22448FB354E07C3637AB0C</vt:lpwstr>
  </property>
</Properties>
</file>