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205" r:id="rId6"/>
    <p:sldId id="1292" r:id="rId8"/>
    <p:sldId id="894" r:id="rId9"/>
    <p:sldId id="607" r:id="rId10"/>
    <p:sldId id="1275" r:id="rId11"/>
    <p:sldId id="1300" r:id="rId12"/>
    <p:sldId id="1296" r:id="rId13"/>
    <p:sldId id="1297" r:id="rId14"/>
    <p:sldId id="614" r:id="rId15"/>
    <p:sldId id="1298" r:id="rId16"/>
    <p:sldId id="1281" r:id="rId17"/>
    <p:sldId id="1284" r:id="rId18"/>
    <p:sldId id="1301" r:id="rId19"/>
    <p:sldId id="1029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9" userDrawn="1">
          <p15:clr>
            <a:srgbClr val="A4A3A4"/>
          </p15:clr>
        </p15:guide>
        <p15:guide id="2" pos="3876" userDrawn="1">
          <p15:clr>
            <a:srgbClr val="A4A3A4"/>
          </p15:clr>
        </p15:guide>
        <p15:guide id="3" pos="49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255442523" name="婵&amp;HO" initials="婵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75"/>
    <a:srgbClr val="B34500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99"/>
        <p:guide pos="3876"/>
        <p:guide pos="49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52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在“十五五”期间, 六张网的投资大概是23到25万亿元, 平均每年是4.6至5万亿元。2026年, 六张网的投资大概是5万亿元, 这一数值大约占当年</a:t>
            </a:r>
            <a:r>
              <a:rPr lang="en-US" altLang="zh-CN"/>
              <a:t>GDP</a:t>
            </a:r>
            <a:r>
              <a:rPr lang="zh-CN" altLang="en-US"/>
              <a:t>的3.4%。随着存量政策的实施和投资落地, 预计在2026年基建的增速将会回升到4%以上, 进而拉动</a:t>
            </a:r>
            <a:r>
              <a:rPr lang="en-US" altLang="zh-CN"/>
              <a:t>GDP</a:t>
            </a:r>
            <a:r>
              <a:rPr lang="zh-CN" altLang="en-US"/>
              <a:t>增长大概0.4个百分点。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2.png"/><Relationship Id="rId7" Type="http://schemas.openxmlformats.org/officeDocument/2006/relationships/image" Target="../media/image4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1" Type="http://schemas.openxmlformats.org/officeDocument/2006/relationships/image" Target="../media/image5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2.png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22300" y="6431915"/>
            <a:ext cx="108883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何灶婵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，投顾执业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编号:A1120622050001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，基金从业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A20211117003798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风险提示:观点基于软件数据和理论模型分析，仅供参考，不构成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建议，股市有风险，投资需谨慎。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35.xml"/><Relationship Id="rId3" Type="http://schemas.openxmlformats.org/officeDocument/2006/relationships/image" Target="../media/image10.png"/><Relationship Id="rId2" Type="http://schemas.openxmlformats.org/officeDocument/2006/relationships/tags" Target="../tags/tag34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9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0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5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7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8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0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28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7500" y="1876425"/>
            <a:ext cx="8763635" cy="1329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结构分化</a:t>
            </a:r>
            <a:r>
              <a:rPr lang="en-US" alt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 </a:t>
            </a: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强者恒强</a:t>
            </a:r>
            <a:endParaRPr lang="en-US" altLang="zh-CN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何灶婵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3970" y="4074160"/>
            <a:ext cx="3497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:A1120622050001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54760" y="4544695"/>
            <a:ext cx="5708015" cy="1228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资深投顾，金融专业出身，专注研究市场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10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余年。对大盘研判有独特自我见解。独创翻倍超跌战法、龙头回马枪，方法实用易懂，服务专业用心，深受用户朋友的喜欢。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11" name="图片 10" descr="132_1725773815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530" y="727710"/>
            <a:ext cx="3937635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行情要点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主线热点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选股策略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行情要点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调整末端，静待反弹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5470" y="5710555"/>
            <a:ext cx="11313795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平均股价处于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点黄色区域，中线持股行情，盘中闪现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点，若是明日不能企稳，则容易出现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S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点风险信号；但捕捞季节已死叉调整三天且调整幅度较大，跌幅是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-5.6%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，短线调整末端，留意金叉止跌反弹后，再调整仓位。</a:t>
            </a:r>
            <a:endParaRPr lang="en-US" altLang="zh-CN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83070" y="4975225"/>
            <a:ext cx="4966335" cy="1061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9840" y="953135"/>
            <a:ext cx="9444990" cy="45053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0230" y="5481320"/>
            <a:ext cx="11002010" cy="1004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美联储鹰派发言推升美债收益率 + 美元走强，叠加国庆长假前资金避险，高估值成长赛道集体杀估值，资金从高位科技流出，切换到低估值、现金流稳定、防御属性板块。</a:t>
            </a:r>
            <a:endParaRPr lang="zh-CN" altLang="en-US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双创指数科技含量高，依然会有承压，而上证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50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、沪深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300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、中证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A500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分批布局指数基金</a:t>
            </a:r>
            <a:endParaRPr lang="zh-CN" altLang="en-US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牛线下移后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留意宽基机会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6170" y="1264920"/>
            <a:ext cx="9632950" cy="42164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情绪冰点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967105" y="6020435"/>
            <a:ext cx="1079309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68490" y="998855"/>
            <a:ext cx="4887595" cy="544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95440" y="1231265"/>
            <a:ext cx="5015865" cy="5215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/>
              <a:t>1）机器人：特斯拉近几个月将</a:t>
            </a:r>
            <a:r>
              <a:rPr lang="en-US" altLang="zh-CN"/>
              <a:t>Optimus</a:t>
            </a:r>
            <a:r>
              <a:rPr lang="zh-CN" altLang="en-US"/>
              <a:t>人形机器人的产量提高了大约十倍，但公司仍在努力实现大规模可靠生产。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2）AI</a:t>
            </a:r>
            <a:r>
              <a:rPr lang="zh-CN" altLang="en-US"/>
              <a:t>应用：摩根大通表示，</a:t>
            </a:r>
            <a:r>
              <a:rPr lang="en-US" altLang="zh-CN"/>
              <a:t>Muse</a:t>
            </a:r>
            <a:r>
              <a:rPr lang="zh-CN" altLang="en-US"/>
              <a:t>有望成为</a:t>
            </a:r>
            <a:r>
              <a:rPr lang="en-US" altLang="zh-CN"/>
              <a:t>ChatGPT</a:t>
            </a:r>
            <a:r>
              <a:rPr lang="zh-CN" altLang="en-US"/>
              <a:t>后最广泛使用的</a:t>
            </a:r>
            <a:r>
              <a:rPr lang="en-US" altLang="zh-CN"/>
              <a:t>AI</a:t>
            </a:r>
            <a:r>
              <a:rPr lang="zh-CN" altLang="en-US"/>
              <a:t>应用；</a:t>
            </a:r>
            <a:r>
              <a:rPr lang="en-US" altLang="zh-CN"/>
              <a:t>Meta</a:t>
            </a:r>
            <a:r>
              <a:rPr lang="zh-CN" altLang="en-US"/>
              <a:t>计划在未来几个月内将</a:t>
            </a:r>
            <a:r>
              <a:rPr lang="en-US" altLang="zh-CN"/>
              <a:t>Muse</a:t>
            </a:r>
            <a:r>
              <a:rPr lang="zh-CN" altLang="en-US"/>
              <a:t>引入其智能眼镜。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3）创新药：</a:t>
            </a:r>
            <a:r>
              <a:rPr lang="en-US" altLang="zh-CN"/>
              <a:t>Anthropic、</a:t>
            </a:r>
            <a:r>
              <a:rPr lang="zh-CN" altLang="en-US"/>
              <a:t>谷歌、字节跳动等模型公司入局生物医药，</a:t>
            </a:r>
            <a:r>
              <a:rPr lang="en-US" altLang="zh-CN"/>
              <a:t>AI</a:t>
            </a:r>
            <a:r>
              <a:rPr lang="zh-CN" altLang="en-US"/>
              <a:t>制药进入商业化价值验证的关键窗口期。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4）固态电池：七部门联合制定《新型电池产业发展“十五五”规划》，到2030年全固态电池初步实现规模化应用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跌停家数大于涨停家数，涨停板家数低于</a:t>
            </a:r>
            <a:r>
              <a:rPr lang="en-US" altLang="zh-CN" b="1">
                <a:solidFill>
                  <a:srgbClr val="FF0000"/>
                </a:solidFill>
              </a:rPr>
              <a:t>50</a:t>
            </a:r>
            <a:r>
              <a:rPr lang="zh-CN" altLang="en-US" b="1">
                <a:solidFill>
                  <a:srgbClr val="FF0000"/>
                </a:solidFill>
              </a:rPr>
              <a:t>家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540" y="998855"/>
            <a:ext cx="5708650" cy="50215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2663190"/>
            <a:ext cx="9072245" cy="1003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主线热点</a:t>
            </a:r>
            <a:endParaRPr lang="zh-CN" altLang="en-US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主题热点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0665" y="6020435"/>
            <a:ext cx="831532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80455" y="1369695"/>
            <a:ext cx="5713730" cy="5256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08420" y="927100"/>
            <a:ext cx="5784215" cy="4525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*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991870" y="5450840"/>
            <a:ext cx="10902315" cy="9956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近期反复上榜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资金流入靠前的主题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机器人、医药、房地产开发</a:t>
            </a:r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科技受外围加息预期</a:t>
            </a:r>
            <a:r>
              <a:rPr lang="en-US" altLang="zh-CN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20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美股下跌，出现补跌</a:t>
            </a:r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255" y="841375"/>
            <a:ext cx="10575925" cy="4406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5590" y="5768975"/>
            <a:ext cx="11452860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      </a:t>
            </a:r>
            <a:r>
              <a:rPr lang="zh-CN" altLang="en-US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医药今日整体较为抗跌，日线</a:t>
            </a:r>
            <a:r>
              <a:rPr lang="en-US" altLang="zh-CN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B</a:t>
            </a:r>
            <a:r>
              <a:rPr lang="zh-CN" altLang="en-US" b="1" spc="-200" dirty="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点回档，周线处于捕捞季节金叉区域，如创新药指数今日已止跌收红</a:t>
            </a:r>
            <a:endParaRPr lang="zh-CN" altLang="en-US" b="1" spc="-200" dirty="0">
              <a:solidFill>
                <a:srgbClr val="FF0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医药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B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点回踩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32850" y="986155"/>
            <a:ext cx="3298825" cy="4605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消息刺激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①十部门联合发文 《医药工业发展 “十五五” 规划》核心目标：2030 年医药工业营收超 3.5 万亿，全球 </a:t>
            </a:r>
            <a:r>
              <a:rPr lang="en-US" altLang="zh-CN"/>
              <a:t>FIC（</a:t>
            </a:r>
            <a:r>
              <a:rPr lang="zh-CN" altLang="en-US"/>
              <a:t>首创新药）占比 25% 以上；重点支持创新药、</a:t>
            </a:r>
            <a:r>
              <a:rPr lang="en-US" altLang="zh-CN"/>
              <a:t>AI </a:t>
            </a:r>
            <a:r>
              <a:rPr lang="zh-CN" altLang="en-US"/>
              <a:t>制药、医疗器械、生物制造。</a:t>
            </a:r>
            <a:endParaRPr lang="zh-CN" altLang="en-US"/>
          </a:p>
          <a:p>
            <a:r>
              <a:rPr lang="zh-CN" altLang="en-US"/>
              <a:t>利好方向：创新药、</a:t>
            </a:r>
            <a:r>
              <a:rPr lang="en-US" altLang="zh-CN"/>
              <a:t>CRO、CXO、AI </a:t>
            </a:r>
            <a:r>
              <a:rPr lang="zh-CN" altLang="en-US"/>
              <a:t>制药、高端器械；对整个医药板块形成政策催化。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②创新药：今年以来中国创新药对外授权交易总额突破1200亿美元，中国今年批准上市创新药59个。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660" y="985520"/>
            <a:ext cx="4867275" cy="43821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610" y="1047750"/>
            <a:ext cx="6615430" cy="46939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chemeClr val="tx1"/>
                </a:solidFill>
              </a:rPr>
              <a:t>     </a:t>
            </a: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endParaRPr lang="zh-CN" altLang="en-US" sz="4200" spc="-200" dirty="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54145" y="103505"/>
            <a:ext cx="5859780" cy="615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医药核心股做大波段</a:t>
            </a:r>
            <a:endParaRPr lang="zh-CN" altLang="en-US" sz="2800" b="1" spc="-200" dirty="0">
              <a:solidFill>
                <a:srgbClr val="FF0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590" y="992505"/>
            <a:ext cx="6468110" cy="1123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2116455"/>
            <a:ext cx="6376670" cy="19526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" y="3982720"/>
            <a:ext cx="6305550" cy="20097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860" y="1144905"/>
            <a:ext cx="5097145" cy="50336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9570" y="5944235"/>
            <a:ext cx="6375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选四季度主线热点核心个股，业绩攀升</a:t>
            </a:r>
            <a:r>
              <a:rPr lang="en-US" altLang="zh-CN" sz="1600"/>
              <a:t>+</a:t>
            </a:r>
            <a:r>
              <a:rPr lang="zh-CN" altLang="en-US" sz="1600"/>
              <a:t>海洋金叉低吸，死叉减仓，跌破趋势离场</a:t>
            </a:r>
            <a:endParaRPr lang="zh-CN" altLang="en-US" sz="1600"/>
          </a:p>
        </p:txBody>
      </p:sp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69085" y="102870"/>
            <a:ext cx="8542020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风机价格战见底，毛利率修复预期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endParaRPr lang="en-US" altLang="zh-CN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165" y="1047750"/>
            <a:ext cx="5315585" cy="43707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450965" y="862330"/>
            <a:ext cx="5740400" cy="75882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前几年整机疯狂内卷杀价，行业大面积亏损；2024 年底整机厂商签署行业自律公约，陆上风机中标价从底部企稳回升。市场预期低价老订单逐步交付完毕，新订单毛利抬升，三季报 / 年报盈利会改善，这是最核心的基本面拐点预期。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十五五海上风电规划，长期空间打开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/>
              <a:t>十五五规划明确目标：到 2030 年海上风电累计装机达到 1 亿千瓦。深远海、漂浮式海风是未来主线，单位造价、单台价值量远高于陆风；近期国内多个海风大项目启动前期工作，</a:t>
            </a:r>
            <a:r>
              <a:rPr lang="zh-CN" altLang="en-US" b="1"/>
              <a:t>市场</a:t>
            </a:r>
            <a:r>
              <a:rPr lang="zh-CN" altLang="en-US"/>
              <a:t>预期未来几年海风招标放量</a:t>
            </a:r>
            <a:endParaRPr lang="zh-CN" altLang="en-US"/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海外出口第二增长曲线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/>
              <a:t>欧洲能源转型加速，本土风电产能不足；英国取消风电零部件进口关税，欧洲海风项目放量。国内塔筒、铸件、整机厂商出海拿单，海外订单毛利显著高于国内陆风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47370" y="5721985"/>
            <a:ext cx="112750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  <a:sym typeface="+mn-ea"/>
              </a:rPr>
              <a:t>风电板块经历了连续 2 年下跌，板块估值处于历史低位</a:t>
            </a:r>
            <a:r>
              <a:rPr lang="en-US" altLang="zh-CN" sz="2000" b="1">
                <a:solidFill>
                  <a:srgbClr val="FF0000"/>
                </a:solidFill>
                <a:sym typeface="+mn-ea"/>
              </a:rPr>
              <a:t>;</a:t>
            </a:r>
            <a:r>
              <a:rPr lang="zh-CN" altLang="en-US" sz="2000" b="1">
                <a:solidFill>
                  <a:srgbClr val="FF0000"/>
                </a:solidFill>
                <a:sym typeface="+mn-ea"/>
              </a:rPr>
              <a:t>订单毛利增加且有政策预期</a:t>
            </a:r>
            <a:endParaRPr lang="zh-CN" altLang="en-US" sz="2000" b="1">
              <a:solidFill>
                <a:srgbClr val="FF0000"/>
              </a:solidFill>
            </a:endParaRPr>
          </a:p>
          <a:p>
            <a:endParaRPr lang="zh-CN" altLang="en-US" sz="2000" b="1">
              <a:solidFill>
                <a:srgbClr val="FF0000"/>
              </a:solidFill>
            </a:endParaRPr>
          </a:p>
          <a:p>
            <a:endParaRPr lang="zh-CN" altLang="en-US" sz="20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06855" y="2926715"/>
            <a:ext cx="9512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操作策略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选股策略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0660" y="4276725"/>
            <a:ext cx="5568950" cy="1931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750" y="1144905"/>
            <a:ext cx="6337300" cy="47040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62780" y="158115"/>
            <a:ext cx="4064000" cy="832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案例解读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57910" y="5937250"/>
            <a:ext cx="10233660" cy="589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4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3650" y="972820"/>
            <a:ext cx="7385050" cy="43954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63650" y="5368290"/>
            <a:ext cx="5615305" cy="11582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、医药热点，形态符合涨停回踩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、低位启动突破年线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、双紫资金参与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、蓝线支撑低吸，熊线兜底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短线强势股买卖点细节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245" y="6042025"/>
            <a:ext cx="11042015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0655" y="1272540"/>
            <a:ext cx="4912360" cy="4063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" y="1003300"/>
            <a:ext cx="10842625" cy="52285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65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4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COMMONDATA" val="eyJoZGlkIjoiNjJjNmZlMjNkOTJmNDA2NmIwMGRiZmY5MDY5NzA4NDgifQ=="/>
  <p:tag name="KSO_WPP_MARK_KEY" val="257877f6-fe8c-4c47-ab4c-274c99a6a791"/>
  <p:tag name="commondata" val="eyJoZGlkIjoiY2NjMjc2YTM3OTU3MDczMTg5NGExODc2MDBmZmJkNzM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1526</Words>
  <Application>WPS 演示</Application>
  <PresentationFormat>宽屏</PresentationFormat>
  <Paragraphs>125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Wingdings</vt:lpstr>
      <vt:lpstr>思源黑体 CN Normal</vt:lpstr>
      <vt:lpstr>黑体</vt:lpstr>
      <vt:lpstr>思源黑体 CN Light</vt:lpstr>
      <vt:lpstr>思源黑体 CN Bold</vt:lpstr>
      <vt:lpstr>思源黑体 CN Medium</vt:lpstr>
      <vt:lpstr>Noto Sans S Chinese Medium</vt:lpstr>
      <vt:lpstr>DIN Black</vt:lpstr>
      <vt:lpstr>楷体</vt:lpstr>
      <vt:lpstr>KSOFDDF4E7ED</vt:lpstr>
      <vt:lpstr>Segoe Print</vt:lpstr>
      <vt:lpstr>KSOF618801C0</vt:lpstr>
      <vt:lpstr>Arial Unicode MS</vt:lpstr>
      <vt:lpstr>Calibri</vt:lpstr>
      <vt:lpstr>KSOF954951BB</vt:lpstr>
      <vt:lpstr>Noto Sans S Chinese Medium</vt:lpstr>
      <vt:lpstr>思源黑体 CN Light</vt:lpstr>
      <vt:lpstr>思源黑体 CN Medium</vt:lpstr>
      <vt:lpstr>思源黑体 CN Normal</vt:lpstr>
      <vt:lpstr>方正大黑体_GBK</vt:lpstr>
      <vt:lpstr>方正宝黑体 简 Light</vt:lpstr>
      <vt:lpstr>方正宝黑体 简 Medium</vt:lpstr>
      <vt:lpstr>FT Thymes Medium</vt:lpstr>
      <vt:lpstr>DIN Pro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俏俏</cp:lastModifiedBy>
  <cp:revision>1049</cp:revision>
  <dcterms:created xsi:type="dcterms:W3CDTF">2019-06-19T02:08:00Z</dcterms:created>
  <dcterms:modified xsi:type="dcterms:W3CDTF">2026-09-28T10:07:56Z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98B0645011BC43B0BFB9BFC8374894E3</vt:lpwstr>
  </property>
</Properties>
</file>