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80" r:id="rId3"/>
    <p:sldId id="268" r:id="rId4"/>
    <p:sldId id="266" r:id="rId5"/>
    <p:sldId id="267" r:id="rId6"/>
    <p:sldId id="269" r:id="rId7"/>
    <p:sldId id="282" r:id="rId8"/>
    <p:sldId id="283" r:id="rId9"/>
    <p:sldId id="284" r:id="rId10"/>
    <p:sldId id="285" r:id="rId11"/>
    <p:sldId id="286" r:id="rId13"/>
    <p:sldId id="287" r:id="rId14"/>
    <p:sldId id="288" r:id="rId15"/>
    <p:sldId id="289" r:id="rId16"/>
    <p:sldId id="291" r:id="rId17"/>
    <p:sldId id="315" r:id="rId18"/>
    <p:sldId id="316" r:id="rId19"/>
    <p:sldId id="290" r:id="rId20"/>
    <p:sldId id="314" r:id="rId21"/>
    <p:sldId id="299" r:id="rId22"/>
    <p:sldId id="271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102"/>
      </p:cViewPr>
      <p:guideLst>
        <p:guide orient="horz" pos="222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50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5E9AA-2504-4FA7-BD62-57537D6B2E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38970-0EAE-4951-BCC8-26AFAF5E8B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-PPT封面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经传多赢投研总监：杨春虎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丨执业编号：A1120619100003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1270" y="6582410"/>
            <a:ext cx="121926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经传多赢投顾总监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执业编号：A1120613090005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高国才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执业编号：A1120614110001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炒股进阶强化班-经传多赢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1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估值高低切换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5356" y="5771228"/>
            <a:ext cx="1012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sz="1800" dirty="0"/>
              <a:t>长期估值偏高，走势较好的个股，出现调整时，必然出现较低估值</a:t>
            </a:r>
            <a:endParaRPr lang="en-US" altLang="zh-CN" sz="1800" dirty="0"/>
          </a:p>
          <a:p>
            <a:r>
              <a:rPr lang="zh-CN" altLang="en-US" sz="1800" dirty="0"/>
              <a:t>估值切换，机会出现</a:t>
            </a:r>
            <a:endParaRPr lang="en-US" altLang="zh-CN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237" y="737235"/>
            <a:ext cx="9293525" cy="503399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24280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高估值后的低估值机会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5" y="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备战四季度</a:t>
            </a:r>
            <a:endParaRPr lang="zh-CN" altLang="en-US" sz="4200" b="1" spc="-2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0943" y="5761355"/>
            <a:ext cx="9810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三季度结束，马上选四季度业绩大增股，等机会布局（现在少量，等待大量）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589" y="983410"/>
            <a:ext cx="8820821" cy="4777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592" y="1871825"/>
            <a:ext cx="5210293" cy="2941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真正的价值投资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234" y="5520494"/>
            <a:ext cx="1017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dirty="0"/>
              <a:t>业绩稳定</a:t>
            </a:r>
            <a:r>
              <a:rPr lang="en-US" altLang="zh-CN" dirty="0"/>
              <a:t>-</a:t>
            </a:r>
            <a:r>
              <a:rPr lang="zh-CN" altLang="en-US" dirty="0"/>
              <a:t>机构介入</a:t>
            </a:r>
            <a:r>
              <a:rPr lang="en-US" altLang="zh-CN" dirty="0"/>
              <a:t>-</a:t>
            </a:r>
            <a:r>
              <a:rPr lang="zh-CN" altLang="en-US" dirty="0"/>
              <a:t>曾经高估</a:t>
            </a:r>
            <a:r>
              <a:rPr lang="en-US" altLang="zh-CN" dirty="0"/>
              <a:t>-</a:t>
            </a:r>
            <a:r>
              <a:rPr lang="zh-CN" altLang="en-US" dirty="0"/>
              <a:t>低估投资洼地</a:t>
            </a:r>
            <a:endParaRPr lang="en-US" altLang="zh-CN" dirty="0"/>
          </a:p>
          <a:p>
            <a:r>
              <a:rPr lang="zh-CN" altLang="en-US" dirty="0"/>
              <a:t>没有合理，要不超买，要不超卖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830" y="737235"/>
            <a:ext cx="8928339" cy="483618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939" y="834009"/>
            <a:ext cx="9118121" cy="49389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估值高低切换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5356" y="5771228"/>
            <a:ext cx="1012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sz="1800" dirty="0"/>
              <a:t>长期估值偏高，走势较好的个股，出现调整时，必然出现较低估值</a:t>
            </a:r>
            <a:endParaRPr lang="en-US" altLang="zh-CN" sz="1800" dirty="0"/>
          </a:p>
          <a:p>
            <a:r>
              <a:rPr lang="zh-CN" altLang="en-US" sz="1800" dirty="0"/>
              <a:t>估值切换，机会出现</a:t>
            </a:r>
            <a:endParaRPr lang="en-US" altLang="zh-CN" sz="1800" dirty="0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24280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高估值的顺势而为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真正的价值投资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234" y="5520494"/>
            <a:ext cx="1017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dirty="0"/>
              <a:t>投资就是从低估开始，从高估结束</a:t>
            </a:r>
            <a:endParaRPr lang="en-US" altLang="zh-CN" dirty="0"/>
          </a:p>
          <a:p>
            <a:r>
              <a:rPr lang="zh-CN" altLang="en-US" dirty="0"/>
              <a:t>高估值个股进入短线强势期，跟随波段，把握机遇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0776" y="748170"/>
            <a:ext cx="8810445" cy="477232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079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深入理解投资本质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r="15127"/>
          <a:stretch>
            <a:fillRect/>
          </a:stretch>
        </p:blipFill>
        <p:spPr bwMode="auto">
          <a:xfrm>
            <a:off x="-1" y="1617956"/>
            <a:ext cx="6439897" cy="34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96" y="1617956"/>
            <a:ext cx="5752104" cy="34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035444" y="5312255"/>
            <a:ext cx="81211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</a:rPr>
              <a:t>投资是认知的变现，思维决定行为，行为决定结果，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</a:rPr>
              <a:t>投资改变自己，承载更大财富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3" name="图片 2" descr="da12b682f485a9763753d9e9e829320bc4dc5b8e7327-I5iQmr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865" y="873760"/>
            <a:ext cx="2076450" cy="1910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618345" y="1456690"/>
            <a:ext cx="1402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400" b="1">
                <a:solidFill>
                  <a:srgbClr val="FF0000"/>
                </a:solidFill>
              </a:rPr>
              <a:t>仅剩最后</a:t>
            </a:r>
            <a:endParaRPr lang="zh-CN" sz="2000" b="1">
              <a:solidFill>
                <a:srgbClr val="FF0000"/>
              </a:solidFill>
            </a:endParaRPr>
          </a:p>
          <a:p>
            <a:pPr algn="ctr"/>
            <a:r>
              <a:rPr lang="zh-CN" sz="2400" b="1">
                <a:solidFill>
                  <a:srgbClr val="FF0000"/>
                </a:solidFill>
              </a:rPr>
              <a:t>不到</a:t>
            </a:r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天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经传多赢投研总监，北京大学金融系毕业，坚持以资金推动论为研究核心，形成了以机构思路选股，游资思路跟踪的稳健投资模型。课程讲解以用户实际使用为标准，内容通俗易懂，深受广大用户的喜爱！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215390"/>
            <a:ext cx="68453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估值为王</a:t>
            </a:r>
            <a:endParaRPr lang="en-US" alt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顺势而为</a:t>
            </a:r>
            <a:endParaRPr lang="en-US" alt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杨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1480" y="641350"/>
            <a:ext cx="3295650" cy="55778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785" y="126111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2585" y="214566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785" y="303022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31105" y="10439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中线股卖飞的痛点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05605" y="96075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05605" y="27273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 dirty="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5605" y="184404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31105" y="192722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估值的正确认识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31105" y="28105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高估值后的低估值机会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3" name="图片 2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9405" y="3966210"/>
            <a:ext cx="6927850" cy="7143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05605" y="366458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1105" y="374777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高估值的顺势而为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33170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中线股卖飞的痛点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价投的本质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69965"/>
            <a:ext cx="9416507" cy="510060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92574" y="5776224"/>
            <a:ext cx="8606850" cy="3987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寻找安全边际（长期下跌之后）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趋势启动买入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股价兑现价值（涨幅过高）</a:t>
            </a:r>
            <a:endParaRPr lang="zh-CN" altLang="en-US" sz="2000" b="1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中线股卖飞的痛点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30755" y="5560695"/>
            <a:ext cx="77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高估开始拿不住，个股高估，进入短期加速上涨期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高估到低估的投资机会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61245" y="4215130"/>
            <a:ext cx="3987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图片来源：网络</a:t>
            </a:r>
            <a:endParaRPr lang="zh-CN" altLang="en-US" sz="1200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838" y="755794"/>
            <a:ext cx="8836324" cy="478634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3380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估值的正确认识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高估等于短线走势加速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212" y="5752359"/>
            <a:ext cx="82175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高估代表短期走势加速，长期高估代表中长期走势强于市场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能赚钱的好股票都是高估票！偶尔高估不如持续高估！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654" y="737235"/>
            <a:ext cx="9258691" cy="501512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低估等于风险的释放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3007" y="5708926"/>
            <a:ext cx="728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长期低估等于长期不涨，短期低估等于估值切换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重点关注高估值后的低估机会，高低切换，新一轮起点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6747" y="737235"/>
            <a:ext cx="9178506" cy="497169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COMMONDATA" val="eyJoZGlkIjoiNzcwN2EyNDZjZTA2ODVhZTc3ZDAzY2QyMDBhMDQyMz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WPS 演示</Application>
  <PresentationFormat>宽屏</PresentationFormat>
  <Paragraphs>96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Light</vt:lpstr>
      <vt:lpstr>思源黑体 CN Medium</vt:lpstr>
      <vt:lpstr>思源黑体 CN Bold</vt:lpstr>
      <vt:lpstr>思源黑体 CN Regular</vt:lpstr>
      <vt:lpstr>Impact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俏俏</cp:lastModifiedBy>
  <cp:revision>217</cp:revision>
  <dcterms:created xsi:type="dcterms:W3CDTF">2019-06-19T02:08:00Z</dcterms:created>
  <dcterms:modified xsi:type="dcterms:W3CDTF">2022-09-29T09:41:21Z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5F45870DFA22448FB354E07C3637AB0C</vt:lpwstr>
  </property>
</Properties>
</file>