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3"/>
  </p:handoutMasterIdLst>
  <p:sldIdLst>
    <p:sldId id="868" r:id="rId3"/>
    <p:sldId id="877" r:id="rId5"/>
    <p:sldId id="1422" r:id="rId6"/>
    <p:sldId id="878" r:id="rId7"/>
    <p:sldId id="1451" r:id="rId8"/>
    <p:sldId id="1440" r:id="rId9"/>
    <p:sldId id="1450" r:id="rId10"/>
    <p:sldId id="1331" r:id="rId11"/>
    <p:sldId id="1332" r:id="rId12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顶级游资" id="{0FAB2159-73A3-4A3D-BF11-FAB3EBC96C18}">
          <p14:sldIdLst>
            <p14:sldId id="877"/>
            <p14:sldId id="1422"/>
          </p14:sldIdLst>
        </p14:section>
        <p14:section name="一线游资" id="{D8B0A2C5-1F55-4F56-9B21-CF550DA541C3}">
          <p14:sldIdLst>
            <p14:sldId id="878"/>
            <p14:sldId id="1451"/>
            <p14:sldId id="1440"/>
            <p14:sldId id="1450"/>
          </p14:sldIdLst>
        </p14:section>
        <p14:section name="无标题节" id="{5F52EC0A-C796-4C5F-8D81-8C50DD54411E}">
          <p14:sldIdLst>
            <p14:sldId id="1331"/>
            <p14:sldId id="1332"/>
          </p14:sldIdLst>
        </p14:section>
      </p14:sectionLst>
    </p:ext>
    <p:ext uri="{EFAFB233-063F-42B5-8137-9DF3F51BA10A}">
      <p15:sldGuideLst xmlns:p15="http://schemas.microsoft.com/office/powerpoint/2012/main">
        <p15:guide id="1" pos="6977" userDrawn="1">
          <p15:clr>
            <a:srgbClr val="A4A3A4"/>
          </p15:clr>
        </p15:guide>
        <p15:guide id="4" pos="671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6977"/>
        <p:guide pos="671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34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6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3" Type="http://schemas.openxmlformats.org/officeDocument/2006/relationships/notesSlide" Target="../notesSlides/notesSlide1.xml"/><Relationship Id="rId22" Type="http://schemas.openxmlformats.org/officeDocument/2006/relationships/slideLayout" Target="../slideLayouts/slideLayout1.xml"/><Relationship Id="rId21" Type="http://schemas.openxmlformats.org/officeDocument/2006/relationships/tags" Target="../tags/tag23.xml"/><Relationship Id="rId20" Type="http://schemas.openxmlformats.org/officeDocument/2006/relationships/tags" Target="../tags/tag22.xml"/><Relationship Id="rId2" Type="http://schemas.openxmlformats.org/officeDocument/2006/relationships/image" Target="../media/image5.png"/><Relationship Id="rId19" Type="http://schemas.openxmlformats.org/officeDocument/2006/relationships/tags" Target="../tags/tag21.xml"/><Relationship Id="rId18" Type="http://schemas.openxmlformats.org/officeDocument/2006/relationships/tags" Target="../tags/tag20.xml"/><Relationship Id="rId17" Type="http://schemas.openxmlformats.org/officeDocument/2006/relationships/tags" Target="../tags/tag19.xml"/><Relationship Id="rId16" Type="http://schemas.openxmlformats.org/officeDocument/2006/relationships/tags" Target="../tags/tag18.xml"/><Relationship Id="rId15" Type="http://schemas.openxmlformats.org/officeDocument/2006/relationships/tags" Target="../tags/tag17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tags" Target="../tags/tag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tags" Target="../tags/tag25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tags" Target="../tags/tag26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tags" Target="../tags/tag27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image" Target="../media/image14.png"/><Relationship Id="rId3" Type="http://schemas.openxmlformats.org/officeDocument/2006/relationships/tags" Target="../tags/tag31.xml"/><Relationship Id="rId2" Type="http://schemas.openxmlformats.org/officeDocument/2006/relationships/image" Target="../media/image13.png"/><Relationship Id="rId1" Type="http://schemas.openxmlformats.org/officeDocument/2006/relationships/tags" Target="../tags/tag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涨停复盘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8844" cy="403730"/>
            <a:chOff x="3498844" y="5502275"/>
            <a:chExt cx="4508844" cy="403730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36" name="矩形 35"/>
            <p:cNvSpPr/>
            <p:nvPr>
              <p:custDataLst>
                <p:tags r:id="rId7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8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9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19" name="组合 18"/>
          <p:cNvGrpSpPr/>
          <p:nvPr>
            <p:custDataLst>
              <p:tags r:id="rId10"/>
            </p:custDataLst>
          </p:nvPr>
        </p:nvGrpSpPr>
        <p:grpSpPr>
          <a:xfrm>
            <a:off x="3913621" y="4630788"/>
            <a:ext cx="4455684" cy="715184"/>
            <a:chOff x="3921876" y="4367898"/>
            <a:chExt cx="4455684" cy="715184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4710390" y="4372334"/>
              <a:ext cx="3667170" cy="364135"/>
              <a:chOff x="7093" y="6626"/>
              <a:chExt cx="6446" cy="638"/>
            </a:xfrm>
          </p:grpSpPr>
          <p:sp>
            <p:nvSpPr>
              <p:cNvPr id="21" name="矩形 20"/>
              <p:cNvSpPr/>
              <p:nvPr>
                <p:custDataLst>
                  <p:tags r:id="rId11"/>
                </p:custDataLst>
              </p:nvPr>
            </p:nvSpPr>
            <p:spPr>
              <a:xfrm>
                <a:off x="7093" y="6626"/>
                <a:ext cx="6446" cy="53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35" name="矩形 34"/>
              <p:cNvSpPr/>
              <p:nvPr>
                <p:custDataLst>
                  <p:tags r:id="rId12"/>
                </p:custDataLst>
              </p:nvPr>
            </p:nvSpPr>
            <p:spPr>
              <a:xfrm>
                <a:off x="7105" y="6626"/>
                <a:ext cx="1965" cy="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39" name="文本框 38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7223" y="6665"/>
                <a:ext cx="1809" cy="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4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投资顾问</a:t>
                </a:r>
                <a:endPara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40" name="文本框 39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9159" y="6643"/>
                <a:ext cx="4318" cy="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1600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A1120621060007</a:t>
                </a:r>
                <a:endParaRPr lang="en-US" altLang="zh-CN" sz="1600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grpSp>
          <p:nvGrpSpPr>
            <p:cNvPr id="41" name="组合 40"/>
            <p:cNvGrpSpPr/>
            <p:nvPr userDrawn="1"/>
          </p:nvGrpSpPr>
          <p:grpSpPr>
            <a:xfrm>
              <a:off x="3921876" y="4367898"/>
              <a:ext cx="664210" cy="677545"/>
              <a:chOff x="4241086" y="4896577"/>
              <a:chExt cx="1029434" cy="356550"/>
            </a:xfrm>
          </p:grpSpPr>
          <p:sp>
            <p:nvSpPr>
              <p:cNvPr id="42" name="矩形 41"/>
              <p:cNvSpPr/>
              <p:nvPr>
                <p:custDataLst>
                  <p:tags r:id="rId15"/>
                </p:custDataLst>
              </p:nvPr>
            </p:nvSpPr>
            <p:spPr>
              <a:xfrm>
                <a:off x="4241086" y="4896577"/>
                <a:ext cx="1029434" cy="3565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3" name="文本框 42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4287342" y="4923644"/>
                <a:ext cx="936923" cy="307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16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sz="16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grpSp>
          <p:nvGrpSpPr>
            <p:cNvPr id="44" name="组合 43"/>
            <p:cNvGrpSpPr/>
            <p:nvPr userDrawn="1"/>
          </p:nvGrpSpPr>
          <p:grpSpPr>
            <a:xfrm>
              <a:off x="4710390" y="4736070"/>
              <a:ext cx="3667170" cy="347012"/>
              <a:chOff x="7093" y="6626"/>
              <a:chExt cx="6446" cy="608"/>
            </a:xfrm>
          </p:grpSpPr>
          <p:sp>
            <p:nvSpPr>
              <p:cNvPr id="45" name="矩形 44"/>
              <p:cNvSpPr/>
              <p:nvPr>
                <p:custDataLst>
                  <p:tags r:id="rId17"/>
                </p:custDataLst>
              </p:nvPr>
            </p:nvSpPr>
            <p:spPr>
              <a:xfrm>
                <a:off x="7093" y="6626"/>
                <a:ext cx="6446" cy="53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46" name="矩形 45"/>
              <p:cNvSpPr/>
              <p:nvPr>
                <p:custDataLst>
                  <p:tags r:id="rId18"/>
                </p:custDataLst>
              </p:nvPr>
            </p:nvSpPr>
            <p:spPr>
              <a:xfrm>
                <a:off x="7105" y="6626"/>
                <a:ext cx="1965" cy="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47" name="文本框 46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7223" y="6665"/>
                <a:ext cx="1809" cy="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4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基金从业</a:t>
                </a:r>
                <a:endPara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48" name="文本框 47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9159" y="6643"/>
                <a:ext cx="4318" cy="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1600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  <a:sym typeface="+mn-ea"/>
                  </a:rPr>
                  <a:t>A</a:t>
                </a:r>
                <a:r>
                  <a:rPr lang="en-US" altLang="zh-CN" sz="1600" dirty="0">
                    <a:solidFill>
                      <a:srgbClr val="FFFFFF"/>
                    </a:solidFill>
                    <a:latin typeface="+mn-ea"/>
                  </a:rPr>
                  <a:t>20250623005303</a:t>
                </a:r>
                <a:endParaRPr lang="en-US" altLang="zh-CN" sz="16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</p:grpSp>
    </p:spTree>
    <p:custDataLst>
      <p:tags r:id="rId2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顶级游资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陈小群</a:t>
            </a:r>
            <a:endParaRPr lang="en-US" altLang="zh-CN" dirty="0"/>
          </a:p>
        </p:txBody>
      </p:sp>
      <p:sp>
        <p:nvSpPr>
          <p:cNvPr id="7" name="文本占位符 5"/>
          <p:cNvSpPr/>
          <p:nvPr>
            <p:custDataLst>
              <p:tags r:id="rId1"/>
            </p:custDataLst>
          </p:nvPr>
        </p:nvSpPr>
        <p:spPr>
          <a:xfrm>
            <a:off x="3683635" y="587629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</a:t>
            </a:r>
            <a:r>
              <a:rPr b="1">
                <a:solidFill>
                  <a:srgbClr val="FF0000"/>
                </a:solidFill>
              </a:rPr>
              <a:t>华虹公司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8510" y="1578610"/>
            <a:ext cx="5554980" cy="42735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一线游资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成都系</a:t>
            </a:r>
            <a:r>
              <a:rPr lang="en-US" altLang="zh-CN" dirty="0"/>
              <a:t> </a:t>
            </a:r>
            <a:endParaRPr lang="en-US" altLang="zh-CN" dirty="0"/>
          </a:p>
        </p:txBody>
      </p:sp>
      <p:sp>
        <p:nvSpPr>
          <p:cNvPr id="7" name="文本占位符 5"/>
          <p:cNvSpPr/>
          <p:nvPr>
            <p:custDataLst>
              <p:tags r:id="rId1"/>
            </p:custDataLst>
          </p:nvPr>
        </p:nvSpPr>
        <p:spPr>
          <a:xfrm>
            <a:off x="3683635" y="587629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  </a:t>
            </a:r>
            <a:r>
              <a:rPr b="1">
                <a:solidFill>
                  <a:srgbClr val="FF0000"/>
                </a:solidFill>
              </a:rPr>
              <a:t>精艺股份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050" y="1578610"/>
            <a:ext cx="7038975" cy="42976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越王大道</a:t>
            </a:r>
            <a:endParaRPr lang="en-US" altLang="zh-CN" dirty="0"/>
          </a:p>
        </p:txBody>
      </p:sp>
      <p:sp>
        <p:nvSpPr>
          <p:cNvPr id="7" name="文本占位符 5"/>
          <p:cNvSpPr/>
          <p:nvPr>
            <p:custDataLst>
              <p:tags r:id="rId1"/>
            </p:custDataLst>
          </p:nvPr>
        </p:nvSpPr>
        <p:spPr>
          <a:xfrm>
            <a:off x="3656965" y="587311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</a:t>
            </a:r>
            <a:r>
              <a:rPr b="1">
                <a:solidFill>
                  <a:srgbClr val="FF0000"/>
                </a:solidFill>
              </a:rPr>
              <a:t>当虹科技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0435" y="1578610"/>
            <a:ext cx="5212715" cy="42932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宁波桑田路</a:t>
            </a:r>
            <a:endParaRPr lang="en-US" altLang="zh-CN" dirty="0"/>
          </a:p>
        </p:txBody>
      </p:sp>
      <p:sp>
        <p:nvSpPr>
          <p:cNvPr id="7" name="文本占位符 5"/>
          <p:cNvSpPr/>
          <p:nvPr>
            <p:custDataLst>
              <p:tags r:id="rId1"/>
            </p:custDataLst>
          </p:nvPr>
        </p:nvSpPr>
        <p:spPr>
          <a:xfrm>
            <a:off x="3656965" y="587311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</a:t>
            </a:r>
            <a:r>
              <a:rPr b="1">
                <a:solidFill>
                  <a:srgbClr val="FF0000"/>
                </a:solidFill>
              </a:rPr>
              <a:t>石大胜华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4395" y="1578610"/>
            <a:ext cx="5736590" cy="42716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宁波桑田路</a:t>
            </a:r>
            <a:endParaRPr dirty="0"/>
          </a:p>
        </p:txBody>
      </p:sp>
      <p:sp>
        <p:nvSpPr>
          <p:cNvPr id="9" name="文本占位符 5"/>
          <p:cNvSpPr/>
          <p:nvPr>
            <p:custDataLst>
              <p:tags r:id="rId1"/>
            </p:custDataLst>
          </p:nvPr>
        </p:nvSpPr>
        <p:spPr>
          <a:xfrm>
            <a:off x="982345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来伊份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6410960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神剑股份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85" y="1578610"/>
            <a:ext cx="4971415" cy="4145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840" y="1578610"/>
            <a:ext cx="5067300" cy="41452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DIAGRAM_VIRTUALLY_FRAME" val="{&quot;height&quot;:54.96551181102363,&quot;left&quot;:394.2091338582677,&quot;top&quot;:336.1789763779528,&quot;width&quot;:350.84125984251966}"/>
</p:tagLst>
</file>

<file path=ppt/tags/tag13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4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5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6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1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2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4.xml><?xml version="1.0" encoding="utf-8"?>
<p:tagLst xmlns:p="http://schemas.openxmlformats.org/presentationml/2006/main">
  <p:tag name="KSO_WM_DIAGRAM_VIRTUALLY_FRAME" val="{&quot;height&quot;:386.45,&quot;left&quot;:68.8,&quot;top&quot;:121.25,&quot;width&quot;:821.2}"/>
</p:tagLst>
</file>

<file path=ppt/tags/tag25.xml><?xml version="1.0" encoding="utf-8"?>
<p:tagLst xmlns:p="http://schemas.openxmlformats.org/presentationml/2006/main">
  <p:tag name="KSO_WM_DIAGRAM_VIRTUALLY_FRAME" val="{&quot;height&quot;:386.45,&quot;left&quot;:68.8,&quot;top&quot;:121.25,&quot;width&quot;:821.2}"/>
</p:tagLst>
</file>

<file path=ppt/tags/tag26.xml><?xml version="1.0" encoding="utf-8"?>
<p:tagLst xmlns:p="http://schemas.openxmlformats.org/presentationml/2006/main">
  <p:tag name="KSO_WM_DIAGRAM_VIRTUALLY_FRAME" val="{&quot;height&quot;:386.45,&quot;left&quot;:68.8,&quot;top&quot;:121.25,&quot;width&quot;:821.2}"/>
</p:tagLst>
</file>

<file path=ppt/tags/tag27.xml><?xml version="1.0" encoding="utf-8"?>
<p:tagLst xmlns:p="http://schemas.openxmlformats.org/presentationml/2006/main">
  <p:tag name="KSO_WM_DIAGRAM_VIRTUALLY_FRAME" val="{&quot;height&quot;:386.45,&quot;left&quot;:68.8,&quot;top&quot;:121.25,&quot;width&quot;:821.2}"/>
</p:tagLst>
</file>

<file path=ppt/tags/tag28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9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4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363</Words>
  <Application>WPS 演示</Application>
  <PresentationFormat>宽屏</PresentationFormat>
  <Paragraphs>54</Paragraphs>
  <Slides>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31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Arial Unicode MS</vt:lpstr>
      <vt:lpstr>等线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1390</cp:revision>
  <dcterms:created xsi:type="dcterms:W3CDTF">2019-06-19T02:08:00Z</dcterms:created>
  <dcterms:modified xsi:type="dcterms:W3CDTF">2025-09-30T09:03:17Z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2BDEE8426C9F413A8370F1D69AEC49A8_13</vt:lpwstr>
  </property>
</Properties>
</file>