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35" r:id="rId3"/>
    <p:sldId id="573" r:id="rId4"/>
    <p:sldId id="567" r:id="rId5"/>
    <p:sldId id="562" r:id="rId6"/>
    <p:sldId id="574" r:id="rId7"/>
    <p:sldId id="561" r:id="rId8"/>
    <p:sldId id="576" r:id="rId9"/>
    <p:sldId id="575" r:id="rId10"/>
    <p:sldId id="27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6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66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36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8.xml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三连阴调整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——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虽迟但到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822960"/>
            <a:ext cx="3181350" cy="19075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595245"/>
            <a:ext cx="3192145" cy="13277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3834130"/>
            <a:ext cx="3192780" cy="11410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" y="4975225"/>
            <a:ext cx="3191510" cy="1617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420" y="818515"/>
            <a:ext cx="3349625" cy="1771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055" y="2590165"/>
            <a:ext cx="3349625" cy="1395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025" y="3985895"/>
            <a:ext cx="3335655" cy="9505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0820" y="4936490"/>
            <a:ext cx="3324860" cy="70104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721600" y="1896110"/>
            <a:ext cx="41814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虽迟但到的三连阴</a:t>
            </a:r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r>
              <a:rPr lang="en-US" altLang="zh-CN" sz="2000">
                <a:solidFill>
                  <a:srgbClr val="FF0000"/>
                </a:solidFill>
              </a:rPr>
              <a:t>          </a:t>
            </a:r>
            <a:r>
              <a:rPr lang="zh-CN" altLang="en-US" sz="2000">
                <a:solidFill>
                  <a:srgbClr val="FF0000"/>
                </a:solidFill>
              </a:rPr>
              <a:t>让市场一定程度的回归理性</a:t>
            </a:r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>
              <a:solidFill>
                <a:srgbClr val="FF0000"/>
              </a:solidFill>
            </a:endParaRPr>
          </a:p>
          <a:p>
            <a:endParaRPr lang="en-US" altLang="zh-CN" sz="2000">
              <a:solidFill>
                <a:srgbClr val="FF0000"/>
              </a:solidFill>
            </a:endParaRPr>
          </a:p>
          <a:p>
            <a:r>
              <a:rPr lang="zh-CN" altLang="en-US" sz="2000">
                <a:solidFill>
                  <a:srgbClr val="FF0000"/>
                </a:solidFill>
              </a:rPr>
              <a:t>但三连阴并不是调整的完成</a:t>
            </a:r>
            <a:r>
              <a:rPr lang="zh-CN" altLang="en-US" sz="2000">
                <a:solidFill>
                  <a:srgbClr val="FF0000"/>
                </a:solidFill>
              </a:rPr>
              <a:t>式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8725" y="5814060"/>
            <a:ext cx="4324985" cy="5530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以上为特定条件、特定时间区间下的历史业绩，不代表普遍现象，历史涨幅不预示其未来表现，过往收益亦不代表未来收益承诺。市场有风险，投资需谨慎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!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新一轮的震荡也是再一次的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蓄势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060" y="933450"/>
            <a:ext cx="8691880" cy="3879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1747520" y="4866640"/>
            <a:ext cx="8712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未来</a:t>
            </a:r>
            <a:r>
              <a:rPr lang="en-US" altLang="zh-CN" sz="2000">
                <a:solidFill>
                  <a:srgbClr val="FF0000"/>
                </a:solidFill>
              </a:rPr>
              <a:t>1-2</a:t>
            </a:r>
            <a:r>
              <a:rPr lang="zh-CN" altLang="en-US" sz="2000">
                <a:solidFill>
                  <a:srgbClr val="FF0000"/>
                </a:solidFill>
              </a:rPr>
              <a:t>个月，预期为宽幅震荡。平均股价的核心波动区间为</a:t>
            </a:r>
            <a:r>
              <a:rPr lang="en-US" altLang="zh-CN" sz="2000">
                <a:solidFill>
                  <a:srgbClr val="FF0000"/>
                </a:solidFill>
              </a:rPr>
              <a:t> 18.7</a:t>
            </a:r>
            <a:r>
              <a:rPr lang="zh-CN" altLang="en-US" sz="2000">
                <a:solidFill>
                  <a:srgbClr val="FF0000"/>
                </a:solidFill>
              </a:rPr>
              <a:t>元</a:t>
            </a:r>
            <a:r>
              <a:rPr lang="en-US" altLang="zh-CN" sz="2000">
                <a:solidFill>
                  <a:srgbClr val="FF0000"/>
                </a:solidFill>
              </a:rPr>
              <a:t> -- 21</a:t>
            </a:r>
            <a:r>
              <a:rPr lang="zh-CN" altLang="en-US" sz="2000">
                <a:solidFill>
                  <a:srgbClr val="FF0000"/>
                </a:solidFill>
              </a:rPr>
              <a:t>元。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470" y="5461000"/>
            <a:ext cx="1090993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过去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4-5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个月，市场是结构性疯牛，即使在最疯狂的电子制造和半导体板块中，也只是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28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分化的局部暴涨。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所以风险也主要集中在局部的过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度透支方向。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</a:rPr>
              <a:t>注意回避过去一段时间抱团拉升的部分小板块及标志性个股</a:t>
            </a:r>
            <a:r>
              <a:rPr lang="en-US" altLang="zh-CN">
                <a:solidFill>
                  <a:schemeClr val="tx1"/>
                </a:solidFill>
              </a:rPr>
              <a:t> —— </a:t>
            </a:r>
            <a:r>
              <a:rPr lang="zh-CN" altLang="en-US" b="1">
                <a:solidFill>
                  <a:srgbClr val="FF0000"/>
                </a:solidFill>
              </a:rPr>
              <a:t>一代龙头终将老去</a:t>
            </a:r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lang="zh-CN" altLang="en-US" b="1">
                <a:solidFill>
                  <a:srgbClr val="FF0000"/>
                </a:solidFill>
              </a:rPr>
              <a:t>不要迷恋过气明星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solidFill>
                <a:srgbClr val="FF0000"/>
              </a:solidFill>
            </a:endParaRPr>
          </a:p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震荡市中组合策略的</a:t>
            </a:r>
            <a:r>
              <a:rPr lang="zh-CN" altLang="en-US" sz="2800" b="1">
                <a:solidFill>
                  <a:schemeClr val="bg1"/>
                </a:solidFill>
              </a:rPr>
              <a:t>表现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1037590"/>
            <a:ext cx="3467100" cy="2391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62330" y="3429000"/>
            <a:ext cx="3475355" cy="2748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/>
              <a:t>策略猎手的组合策略是</a:t>
            </a:r>
            <a:r>
              <a:rPr lang="en-US" altLang="zh-CN"/>
              <a:t>6-23</a:t>
            </a:r>
            <a:r>
              <a:rPr lang="zh-CN" altLang="en-US"/>
              <a:t>正式上线，</a:t>
            </a:r>
            <a:r>
              <a:rPr lang="en-US" altLang="zh-CN"/>
              <a:t>6-30</a:t>
            </a:r>
            <a:r>
              <a:rPr lang="zh-CN" altLang="en-US"/>
              <a:t>开始全面建议换到组合策略</a:t>
            </a:r>
            <a:r>
              <a:rPr lang="zh-CN" altLang="en-US"/>
              <a:t>跟投。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命好，赶上了好行情，所以持续盈利好像变得</a:t>
            </a:r>
            <a:r>
              <a:rPr lang="zh-CN" altLang="en-US"/>
              <a:t>理所当然。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</a:rPr>
              <a:t>所有跟投的用户们都有一句没有说出来的话</a:t>
            </a:r>
            <a:r>
              <a:rPr lang="en-US" altLang="zh-CN">
                <a:solidFill>
                  <a:srgbClr val="FF0000"/>
                </a:solidFill>
              </a:rPr>
              <a:t>——</a:t>
            </a:r>
            <a:r>
              <a:rPr lang="zh-CN" altLang="en-US">
                <a:solidFill>
                  <a:srgbClr val="FF0000"/>
                </a:solidFill>
              </a:rPr>
              <a:t>我就想看看大盘回落的时候你能表现得怎么样。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45" y="1037590"/>
            <a:ext cx="6581775" cy="287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40" y="3985895"/>
            <a:ext cx="2383155" cy="916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15" y="3980815"/>
            <a:ext cx="2393315" cy="916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395" y="3980815"/>
            <a:ext cx="2378710" cy="912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395" y="4904105"/>
            <a:ext cx="3667125" cy="133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610" y="5048250"/>
            <a:ext cx="4462145" cy="1059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1045" y="6219825"/>
            <a:ext cx="735266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要</a:t>
            </a:r>
            <a:r>
              <a:rPr lang="zh-CN" altLang="en-US" sz="2800" b="1">
                <a:solidFill>
                  <a:schemeClr val="bg1"/>
                </a:solidFill>
              </a:rPr>
              <a:t>适应策略操作的反人性</a:t>
            </a:r>
            <a:r>
              <a:rPr lang="zh-CN" altLang="en-US" sz="2800" b="1">
                <a:solidFill>
                  <a:schemeClr val="bg1"/>
                </a:solidFill>
              </a:rPr>
              <a:t>高概率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7105" y="781685"/>
            <a:ext cx="3622040" cy="3106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90" y="781685"/>
            <a:ext cx="3554730" cy="3103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55" y="3888105"/>
            <a:ext cx="4808855" cy="23761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8745" y="4206240"/>
            <a:ext cx="32156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策略会放弃一些你不愿意放弃的小概率</a:t>
            </a:r>
            <a:r>
              <a:rPr lang="zh-CN" altLang="en-US"/>
              <a:t>收益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同时策略又会去收取一些你不敢操作的大概率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65845" y="4206240"/>
            <a:ext cx="32156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策略具有自适应性和自主学习</a:t>
            </a:r>
            <a:r>
              <a:rPr lang="zh-CN" altLang="en-US"/>
              <a:t>能力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策略的执行操作并不是教条化的而是智能化</a:t>
            </a:r>
            <a:r>
              <a:rPr lang="zh-CN" altLang="en-US"/>
              <a:t>的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82395" y="6330950"/>
            <a:ext cx="9808210" cy="2451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74550" cy="66186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_1757244964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总_17572447727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WPS 演示</Application>
  <PresentationFormat>宽屏</PresentationFormat>
  <Paragraphs>41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654</cp:revision>
  <dcterms:created xsi:type="dcterms:W3CDTF">2019-06-19T02:08:00Z</dcterms:created>
  <dcterms:modified xsi:type="dcterms:W3CDTF">2025-09-07T11:43:06Z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48A07D39EB124607BECD42909D25A1A4_13</vt:lpwstr>
  </property>
</Properties>
</file>