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938" r:id="rId3"/>
    <p:sldId id="602" r:id="rId4"/>
    <p:sldId id="603" r:id="rId5"/>
    <p:sldId id="1292" r:id="rId6"/>
    <p:sldId id="1205" r:id="rId8"/>
    <p:sldId id="894" r:id="rId9"/>
    <p:sldId id="607" r:id="rId10"/>
    <p:sldId id="1275" r:id="rId11"/>
    <p:sldId id="1299" r:id="rId12"/>
    <p:sldId id="1300" r:id="rId13"/>
    <p:sldId id="1296" r:id="rId14"/>
    <p:sldId id="1295" r:id="rId15"/>
    <p:sldId id="1297" r:id="rId16"/>
    <p:sldId id="614" r:id="rId17"/>
    <p:sldId id="1298" r:id="rId18"/>
    <p:sldId id="1281" r:id="rId19"/>
    <p:sldId id="1284" r:id="rId20"/>
    <p:sldId id="1029" r:id="rId21"/>
    <p:sldId id="1301" r:id="rId22"/>
    <p:sldId id="1302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9" userDrawn="1">
          <p15:clr>
            <a:srgbClr val="A4A3A4"/>
          </p15:clr>
        </p15:guide>
        <p15:guide id="2" pos="3876" userDrawn="1">
          <p15:clr>
            <a:srgbClr val="A4A3A4"/>
          </p15:clr>
        </p15:guide>
        <p15:guide id="3" pos="494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2" clrIdx="1"/>
  <p:cmAuthor id="255442523" name="婵&amp;HO" initials="婵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75"/>
    <a:srgbClr val="B34500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299"/>
        <p:guide pos="3876"/>
        <p:guide pos="494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55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1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2.png"/><Relationship Id="rId7" Type="http://schemas.openxmlformats.org/officeDocument/2006/relationships/image" Target="../media/image4.png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1" Type="http://schemas.openxmlformats.org/officeDocument/2006/relationships/image" Target="../media/image5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2.png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35" y="800100"/>
            <a:ext cx="12192635" cy="6057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622300" y="6431915"/>
            <a:ext cx="10888345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经传多赢投资顾问: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何灶婵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，投顾执业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编号:A1120622050001 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，基金从业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A20211117003798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风险提示:观点基于软件数据和理论模型分析，仅供参考，不构成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建议，股市有风险，投资需谨慎。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35.xml"/><Relationship Id="rId3" Type="http://schemas.openxmlformats.org/officeDocument/2006/relationships/image" Target="../media/image10.png"/><Relationship Id="rId2" Type="http://schemas.openxmlformats.org/officeDocument/2006/relationships/tags" Target="../tags/tag34.xml"/><Relationship Id="rId1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8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39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0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2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4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45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6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7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0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51.xml"/><Relationship Id="rId1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2.xml"/><Relationship Id="rId1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3.xml"/><Relationship Id="rId1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9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7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7500" y="1876425"/>
            <a:ext cx="8763635" cy="1329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双龙启动</a:t>
            </a:r>
            <a:r>
              <a:rPr lang="en-US" alt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 </a:t>
            </a:r>
            <a:r>
              <a:rPr lang="zh-CN" altLang="en-US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控盘低吸</a:t>
            </a:r>
            <a:r>
              <a:rPr lang="en-US" altLang="zh-CN" sz="6000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1</a:t>
            </a:r>
            <a:endParaRPr lang="en-US" altLang="zh-CN" sz="6000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何灶婵</a:t>
            </a:r>
            <a:endParaRPr lang="zh-CN" altLang="en-US" sz="260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53970" y="4074160"/>
            <a:ext cx="34975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执业编号</a:t>
            </a:r>
            <a:r>
              <a:rPr lang="en-US" altLang="zh-CN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:A1120622050001</a:t>
            </a:r>
            <a:endParaRPr lang="en-US" altLang="zh-CN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254760" y="4544695"/>
            <a:ext cx="5708015" cy="12287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资深投顾，金融专业出身，专注研究市场</a:t>
            </a:r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10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余年。对大盘研判有独特自我见解。独创翻倍超跌战法、龙头回马枪，方法实用易懂，服务专业用心，深受用户朋友的喜欢。</a:t>
            </a:r>
            <a:endParaRPr lang="zh-CN" altLang="en-US" sz="1600">
              <a:solidFill>
                <a:schemeClr val="tx1">
                  <a:lumMod val="85000"/>
                  <a:lumOff val="1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11" name="图片 10" descr="132_1725773815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530" y="727710"/>
            <a:ext cx="3937635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6645" y="1549400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行情要点</a:t>
            </a: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主线热点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+mn-ea"/>
              </a:rPr>
              <a:t>选股策略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charset="-122"/>
              <a:ea typeface="思源黑体 CN Medium" panose="020B0600000000000000" charset="-122"/>
              <a:cs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1588453"/>
            <a:ext cx="955040" cy="459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3105" y="3011170"/>
            <a:ext cx="8473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行情要点</a:t>
            </a:r>
            <a:endParaRPr lang="zh-CN" sz="66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4190" y="5666740"/>
            <a:ext cx="11068050" cy="6591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7.1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到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9.7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日平均股价下跌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15%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，指数震荡下行，但个股逆势上涨，有超一半个股上涨收红，当下行情轻大盘，重个股，在缩量行情下难以拉大盘指数，但个股依然保持不错赚钱效应。即将迎来中秋、国庆假期，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9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月整体趋势是缩量。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万亿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炒大盘成长股，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1.5-2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万亿，流动性适合中小盘股，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1.5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万亿，流动性优先倾向微盘股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+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红利。</a:t>
            </a:r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轻指数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重个股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400" y="948055"/>
            <a:ext cx="3738880" cy="45561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950" y="948690"/>
            <a:ext cx="5382260" cy="45554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创业板指多周期共振金叉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2175" y="5710555"/>
            <a:ext cx="10771505" cy="7264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上证指数继续在收敛三角形窄幅震荡为主，等待方向选择；创业板指数周线和日线底背离金叉，前期大幅下跌后，有反弹的需求。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92645" y="1076325"/>
            <a:ext cx="4518025" cy="52247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0" y="904875"/>
            <a:ext cx="5053965" cy="46704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525" y="859155"/>
            <a:ext cx="5278120" cy="47612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题材活跃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注意轮动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967105" y="6020435"/>
            <a:ext cx="1079309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11365" y="998855"/>
            <a:ext cx="4744720" cy="5447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1）泛消费：商务部等7部门印发关于推动商品消费扩容升级的实施意见，到2030年社会消费品零售总额达60万亿元左右。</a:t>
            </a:r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2）PCB：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松下宣布因铜箔和玻璃纤维成本上涨上调覆铜板（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CCL）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价格，部分产品涨幅最高达到30%。</a:t>
            </a:r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3）机器人：马斯克称，未来10年内人形机器人数量将超过10亿台，每台机器人的产出将至少是人类工作者的5倍。</a:t>
            </a:r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4）厄尔尼诺：世界气象组织9月3日发布最新通报，确认厄尔尼诺现象已形成并将持续增强，预计将发展为超强级别事件。</a:t>
            </a:r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5）光通信：机构称，随着北美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CSP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AI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数据中心的持续投入，叠加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GPU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集群规模扩张、单卡互联带宽提升以及800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G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向1.6</a:t>
            </a:r>
            <a:r>
              <a:rPr lang="en-US" altLang="zh-CN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T</a:t>
            </a:r>
            <a:r>
              <a:rPr lang="zh-CN" altLang="en-US" sz="16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加速升级，光模块、光芯片及高速光连接需求有望延续高增长。</a:t>
            </a:r>
            <a:endParaRPr lang="zh-CN" altLang="en-US" sz="16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9565" y="1145540"/>
            <a:ext cx="6640830" cy="48748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35125" y="2663190"/>
            <a:ext cx="9072245" cy="1003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主线热点</a:t>
            </a:r>
            <a:endParaRPr lang="zh-CN" altLang="en-US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主题热点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0665" y="6020435"/>
            <a:ext cx="831532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80455" y="1369695"/>
            <a:ext cx="5713730" cy="52565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endParaRPr lang="zh-CN" altLang="en-US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08420" y="927100"/>
            <a:ext cx="5784215" cy="4525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/>
              <a:t>*</a:t>
            </a:r>
            <a:endParaRPr lang="zh-CN" altLang="en-US" sz="1400"/>
          </a:p>
        </p:txBody>
      </p:sp>
      <p:sp>
        <p:nvSpPr>
          <p:cNvPr id="4" name="文本框 3"/>
          <p:cNvSpPr txBox="1"/>
          <p:nvPr/>
        </p:nvSpPr>
        <p:spPr>
          <a:xfrm>
            <a:off x="1580515" y="5450840"/>
            <a:ext cx="10313670" cy="9956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近期市场无大主线，小热点轮动为主</a:t>
            </a:r>
            <a:endParaRPr lang="zh-CN" altLang="en-US" sz="2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防守方向：大消费、农业、银行</a:t>
            </a:r>
            <a:endParaRPr lang="zh-CN" altLang="en-US" sz="2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题材方向：人工智能大模型、云计算、液冷服务器、机器人概念</a:t>
            </a:r>
            <a:endParaRPr lang="zh-CN" altLang="en-US" sz="2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0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425" y="847090"/>
            <a:ext cx="9751695" cy="45256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9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月真空期，题材活跃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4755" y="1144905"/>
            <a:ext cx="5535930" cy="31254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9120" y="4831080"/>
            <a:ext cx="108858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8</a:t>
            </a:r>
            <a:r>
              <a:rPr lang="zh-CN" altLang="en-US"/>
              <a:t>月中报披露落下帷幕，</a:t>
            </a:r>
            <a:r>
              <a:rPr lang="en-US" altLang="zh-CN"/>
              <a:t>9</a:t>
            </a:r>
            <a:r>
              <a:rPr lang="zh-CN" altLang="en-US"/>
              <a:t>月业绩进入真空期，三季报预告要等到国庆后，接下来进入为期</a:t>
            </a:r>
            <a:r>
              <a:rPr lang="en-US" altLang="zh-CN"/>
              <a:t>1</a:t>
            </a:r>
            <a:r>
              <a:rPr lang="zh-CN" altLang="en-US"/>
              <a:t>个多月的题材炒作活跃期，叠加机构根据中报进行了一次仓位调整，新一轮主线行情有望开启。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9</a:t>
            </a:r>
            <a:r>
              <a:rPr lang="zh-CN" altLang="en-US"/>
              <a:t>月不确定性事件减退，压制消除，更多个股向上弹性增加；叠加事件驱动主导市场情绪的走向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55" y="1144905"/>
            <a:ext cx="6033135" cy="32816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跟随资金</a:t>
            </a:r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把握轮动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7390" y="1101725"/>
            <a:ext cx="7004050" cy="48463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959725" y="1946910"/>
            <a:ext cx="36988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周线金叉区域，有上涨预期和空间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流动资金持续翻红：交投活跃，有赚钱效应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5</a:t>
            </a:r>
            <a:r>
              <a:rPr lang="zh-CN" altLang="en-US"/>
              <a:t>日资金流入靠前：资金跑步进场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集中在农业、电商、</a:t>
            </a:r>
            <a:r>
              <a:rPr lang="en-US" altLang="zh-CN"/>
              <a:t>AI</a:t>
            </a:r>
            <a:r>
              <a:rPr lang="zh-CN" altLang="en-US"/>
              <a:t>应用端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各大热点走势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885" y="910590"/>
            <a:ext cx="11148060" cy="54152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65835" y="5666740"/>
            <a:ext cx="9810750" cy="6591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医药、消费中期启动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485" y="1047750"/>
            <a:ext cx="4324350" cy="49707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180" y="1047750"/>
            <a:ext cx="6151880" cy="48958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交换机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20" y="1144905"/>
            <a:ext cx="6832600" cy="33115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73455" y="4897755"/>
            <a:ext cx="61156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交换机板块近期逆势上涨，同时大盘调整特别抗跌</a:t>
            </a:r>
            <a:endParaRPr lang="zh-CN" altLang="en-US"/>
          </a:p>
          <a:p>
            <a:r>
              <a:rPr lang="zh-CN" altLang="en-US"/>
              <a:t>一旦大盘止跌企稳，板块龙头个股快速修复突破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8</a:t>
            </a:r>
            <a:r>
              <a:rPr lang="zh-CN" altLang="en-US"/>
              <a:t>月中旬进入双红模式，中线趋势走好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4782820"/>
            <a:ext cx="5324475" cy="1543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595" y="950595"/>
            <a:ext cx="3701415" cy="38322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06855" y="2926715"/>
            <a:ext cx="95123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6600" dirty="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操作策略</a:t>
            </a:r>
            <a:endParaRPr lang="zh-CN" sz="6600" dirty="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755" y="5768975"/>
            <a:ext cx="11148695" cy="556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06650" y="102870"/>
            <a:ext cx="7704455" cy="944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         </a:t>
            </a:r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选股策略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0845" y="4276725"/>
            <a:ext cx="5358765" cy="13512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短线上攻决定操作方法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中线上攻决定选股策略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适合寻找中线类控盘启动个股，选回踩</a:t>
            </a:r>
            <a:r>
              <a:rPr lang="en-US" altLang="zh-CN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低吸介入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因市场整体量能不充裕，可逢高减仓</a:t>
            </a:r>
            <a:endParaRPr lang="zh-CN" altLang="en-US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240" y="1316990"/>
            <a:ext cx="5513705" cy="28187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785" y="1144905"/>
            <a:ext cx="5292725" cy="50685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62780" y="158115"/>
            <a:ext cx="4064000" cy="8324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案例解读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985" y="885190"/>
            <a:ext cx="5709920" cy="49999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7905" y="1121410"/>
            <a:ext cx="5666740" cy="476313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92480" y="6005195"/>
            <a:ext cx="10605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大阳线启动</a:t>
            </a:r>
            <a:r>
              <a:rPr lang="en-US" altLang="zh-CN"/>
              <a:t>+</a:t>
            </a:r>
            <a:r>
              <a:rPr lang="zh-CN" altLang="en-US"/>
              <a:t>双紫资金进场，留意个股回踩蓝线低吸，一旦跌破熊线，注意超短线走坏离场信号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"/>
          <p:cNvSpPr txBox="1"/>
          <p:nvPr/>
        </p:nvSpPr>
        <p:spPr>
          <a:xfrm>
            <a:off x="0" y="3238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短线强势股买卖点细节</a:t>
            </a:r>
            <a:endParaRPr lang="zh-CN" altLang="en-US" sz="4200" spc="-200" dirty="0">
              <a:gradFill>
                <a:gsLst>
                  <a:gs pos="0">
                    <a:srgbClr val="FFEFCE"/>
                  </a:gs>
                  <a:gs pos="100000">
                    <a:srgbClr val="FFD4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90585" y="1144905"/>
            <a:ext cx="2893060" cy="819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6245" y="6042025"/>
            <a:ext cx="11042015" cy="404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sz="1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10655" y="1272540"/>
            <a:ext cx="4912360" cy="40633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40" y="1003300"/>
            <a:ext cx="10842625" cy="52285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34995" y="72720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34995" y="72720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4.xml><?xml version="1.0" encoding="utf-8"?>
<p:tagLst xmlns:p="http://schemas.openxmlformats.org/presentationml/2006/main">
  <p:tag name="KSO_WM_UNIT_PLACING_PICTURE_USER_VIEWPORT" val="{&quot;height&quot;:2082,&quot;width&quot;:10544}"/>
  <p:tag name="KSO_WM_BEAUTIFY_FLAG" val="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COMMONDATA" val="eyJoZGlkIjoiNjJjNmZlMjNkOTJmNDA2NmIwMGRiZmY5MDY5NzA4NDgifQ=="/>
  <p:tag name="KSO_WPP_MARK_KEY" val="257877f6-fe8c-4c47-ab4c-274c99a6a791"/>
  <p:tag name="commondata" val="eyJoZGlkIjoiY2NjMjc2YTM3OTU3MDczMTg5NGExODc2MDBmZmJkNzM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1322</Words>
  <Application>WPS 演示</Application>
  <PresentationFormat>宽屏</PresentationFormat>
  <Paragraphs>123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Wingdings</vt:lpstr>
      <vt:lpstr>思源黑体 CN Normal</vt:lpstr>
      <vt:lpstr>黑体</vt:lpstr>
      <vt:lpstr>思源黑体 CN Light</vt:lpstr>
      <vt:lpstr>思源黑体 CN Bold</vt:lpstr>
      <vt:lpstr>思源黑体 CN Medium</vt:lpstr>
      <vt:lpstr>Noto Sans S Chinese Medium</vt:lpstr>
      <vt:lpstr>DIN Black</vt:lpstr>
      <vt:lpstr>楷体</vt:lpstr>
      <vt:lpstr>KSOFDDF4E7ED</vt:lpstr>
      <vt:lpstr>Segoe Print</vt:lpstr>
      <vt:lpstr>KSOF618801C0</vt:lpstr>
      <vt:lpstr>Arial Unicode MS</vt:lpstr>
      <vt:lpstr>Calibri</vt:lpstr>
      <vt:lpstr>KSOF954951BB</vt:lpstr>
      <vt:lpstr>Noto Sans S Chinese Medium</vt:lpstr>
      <vt:lpstr>思源黑体 CN Light</vt:lpstr>
      <vt:lpstr>思源黑体 CN Medium</vt:lpstr>
      <vt:lpstr>思源黑体 CN Normal</vt:lpstr>
      <vt:lpstr>兰米黑体</vt:lpstr>
      <vt:lpstr>方正宝黑体 简 Light</vt:lpstr>
      <vt:lpstr>方正宝黑体 简 Medium</vt:lpstr>
      <vt:lpstr>Saturday Sans Regular</vt:lpstr>
      <vt:lpstr>DIN Pro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俏俏</cp:lastModifiedBy>
  <cp:revision>1044</cp:revision>
  <dcterms:created xsi:type="dcterms:W3CDTF">2019-06-19T02:08:00Z</dcterms:created>
  <dcterms:modified xsi:type="dcterms:W3CDTF">2026-09-07T09:57:45Z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98B0645011BC43B0BFB9BFC8374894E3</vt:lpwstr>
  </property>
</Properties>
</file>