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60" r:id="rId3"/>
    <p:sldId id="321" r:id="rId4"/>
    <p:sldId id="322" r:id="rId5"/>
    <p:sldId id="340" r:id="rId6"/>
    <p:sldId id="341" r:id="rId7"/>
    <p:sldId id="313" r:id="rId8"/>
    <p:sldId id="314" r:id="rId9"/>
    <p:sldId id="315" r:id="rId10"/>
    <p:sldId id="317" r:id="rId11"/>
    <p:sldId id="264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5" Type="http://schemas.openxmlformats.org/officeDocument/2006/relationships/slideLayout" Target="../slideLayouts/slideLayout6.xml"/><Relationship Id="rId14" Type="http://schemas.openxmlformats.org/officeDocument/2006/relationships/tags" Target="../tags/tag78.xml"/><Relationship Id="rId13" Type="http://schemas.openxmlformats.org/officeDocument/2006/relationships/image" Target="../media/image16.png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87.xml"/><Relationship Id="rId11" Type="http://schemas.openxmlformats.org/officeDocument/2006/relationships/image" Target="../media/image17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9.xml"/><Relationship Id="rId2" Type="http://schemas.openxmlformats.org/officeDocument/2006/relationships/image" Target="../media/image18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91.xml"/><Relationship Id="rId2" Type="http://schemas.openxmlformats.org/officeDocument/2006/relationships/image" Target="../media/image19.png"/><Relationship Id="rId1" Type="http://schemas.openxmlformats.org/officeDocument/2006/relationships/tags" Target="../tags/tag9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image" Target="../media/image22.png"/><Relationship Id="rId7" Type="http://schemas.openxmlformats.org/officeDocument/2006/relationships/tags" Target="../tags/tag96.xml"/><Relationship Id="rId6" Type="http://schemas.openxmlformats.org/officeDocument/2006/relationships/image" Target="../media/image21.png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image" Target="../media/image20.png"/><Relationship Id="rId2" Type="http://schemas.openxmlformats.org/officeDocument/2006/relationships/tags" Target="../tags/tag93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01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image" Target="../media/image23.png"/><Relationship Id="rId1" Type="http://schemas.openxmlformats.org/officeDocument/2006/relationships/tags" Target="../tags/tag92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03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缩量轮动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短线上攻，</a:t>
            </a:r>
            <a:r>
              <a:rPr lang="zh-CN" altLang="en-US" sz="2200" b="1">
                <a:solidFill>
                  <a:schemeClr val="tx1"/>
                </a:solidFill>
              </a:rPr>
              <a:t>中线上攻；</a:t>
            </a:r>
            <a:r>
              <a:rPr lang="zh-CN" altLang="en-US" sz="2200" b="1">
                <a:solidFill>
                  <a:srgbClr val="00B050"/>
                </a:solidFill>
              </a:rPr>
              <a:t>流动资金。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00B050"/>
                </a:solidFill>
              </a:rPr>
              <a:t>主线</a:t>
            </a:r>
            <a:r>
              <a:rPr lang="en-US" altLang="zh-CN" sz="2200" b="1">
                <a:solidFill>
                  <a:srgbClr val="00B050"/>
                </a:solidFill>
              </a:rPr>
              <a:t>→</a:t>
            </a:r>
            <a:r>
              <a:rPr lang="zh-CN" altLang="en-US" sz="2200" b="1">
                <a:solidFill>
                  <a:srgbClr val="00B050"/>
                </a:solidFill>
              </a:rPr>
              <a:t>持续性</a:t>
            </a:r>
            <a:r>
              <a:rPr lang="zh-CN" altLang="en-US" sz="2200" b="1">
                <a:solidFill>
                  <a:schemeClr val="tx1"/>
                </a:solidFill>
              </a:rPr>
              <a:t>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3820" y="4453255"/>
            <a:ext cx="740600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S</a:t>
            </a:r>
            <a:r>
              <a:rPr lang="zh-CN" altLang="en-US"/>
              <a:t>点</a:t>
            </a:r>
            <a:r>
              <a:rPr lang="en-US" altLang="zh-CN"/>
              <a:t>+</a:t>
            </a:r>
            <a:r>
              <a:rPr lang="zh-CN" altLang="en-US"/>
              <a:t>流动资金持续翻绿</a:t>
            </a:r>
            <a:r>
              <a:rPr lang="en-US" altLang="zh-CN"/>
              <a:t>+</a:t>
            </a:r>
            <a:r>
              <a:rPr lang="zh-CN" altLang="en-US"/>
              <a:t>短线上攻短期向上</a:t>
            </a:r>
            <a:r>
              <a:rPr lang="en-US" altLang="zh-CN"/>
              <a:t>→</a:t>
            </a:r>
            <a:r>
              <a:rPr lang="zh-CN" altLang="en-US" b="1">
                <a:solidFill>
                  <a:srgbClr val="FF0000"/>
                </a:solidFill>
              </a:rPr>
              <a:t>仓位管理</a:t>
            </a:r>
            <a:r>
              <a:rPr lang="zh-CN" altLang="en-US" b="1">
                <a:solidFill>
                  <a:schemeClr val="tx1"/>
                </a:solidFill>
              </a:rPr>
              <a:t>（买阴卖阳）</a:t>
            </a:r>
            <a:r>
              <a:rPr lang="zh-CN" altLang="en-US"/>
              <a:t>。</a:t>
            </a:r>
            <a:endParaRPr lang="zh-CN" altLang="en-US"/>
          </a:p>
          <a:p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</a:rPr>
              <a:t>后续只需耐心等待两大拐点信号：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</a:rPr>
              <a:t>一是全新主流题材诞生，凝聚全场资金共识；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</a:rPr>
              <a:t>二是</a:t>
            </a:r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lang="zh-CN" altLang="en-US" b="1">
                <a:solidFill>
                  <a:srgbClr val="FF0000"/>
                </a:solidFill>
              </a:rPr>
              <a:t>科技重新回归强势弹性（跌出弹性）</a:t>
            </a:r>
            <a:r>
              <a:rPr lang="zh-CN" altLang="en-US" b="1">
                <a:solidFill>
                  <a:schemeClr val="tx1"/>
                </a:solidFill>
              </a:rPr>
              <a:t>。</a:t>
            </a:r>
            <a:endParaRPr lang="zh-CN" altLang="en-US" b="1">
              <a:solidFill>
                <a:schemeClr val="tx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2700" y="620395"/>
            <a:ext cx="6109335" cy="38423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83820" y="6190615"/>
            <a:ext cx="1028446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定性：缩量分化震荡，不是单边退潮，也不是反转确认。</a:t>
            </a:r>
            <a:r>
              <a:rPr lang="en-US" altLang="zh-CN" sz="1600"/>
              <a:t>​ </a:t>
            </a:r>
            <a:r>
              <a:rPr lang="zh-CN" altLang="en-US" sz="1600"/>
              <a:t>高开不追、急杀不盲目割，指数上下均无强趋势共识。</a:t>
            </a:r>
            <a:endParaRPr lang="zh-CN" altLang="en-US" sz="160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55690" y="620395"/>
            <a:ext cx="5932805" cy="20955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98025" y="2810510"/>
            <a:ext cx="2491740" cy="32613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轮动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主线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3820" y="4453255"/>
            <a:ext cx="1129538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b="1">
                <a:solidFill>
                  <a:schemeClr val="tx1"/>
                </a:solidFill>
              </a:rPr>
              <a:t>1，判断标准：以一段时间内日内最强板块的上榜频次和涨停规模、资金体量，区分市场是主升行情还是轮动行情，本质是判断市场资金是否形成统一合力。</a:t>
            </a:r>
            <a:endParaRPr lang="zh-CN" altLang="en-US" sz="1500" b="1">
              <a:solidFill>
                <a:schemeClr val="tx1"/>
              </a:solidFill>
            </a:endParaRPr>
          </a:p>
          <a:p>
            <a:r>
              <a:rPr lang="zh-CN" altLang="en-US" sz="1500" b="1">
                <a:solidFill>
                  <a:schemeClr val="tx1"/>
                </a:solidFill>
              </a:rPr>
              <a:t>2、主升行情特征：单一板块持续霸榜日内前列，无断层空档，涨停家数、成交资金体量远超其他板块，属于确定性赛道主线行情，典型如6月</a:t>
            </a:r>
            <a:r>
              <a:rPr lang="en-US" altLang="zh-CN" sz="1500" b="1">
                <a:solidFill>
                  <a:schemeClr val="tx1"/>
                </a:solidFill>
              </a:rPr>
              <a:t>AI</a:t>
            </a:r>
            <a:r>
              <a:rPr lang="zh-CN" altLang="en-US" sz="1500" b="1">
                <a:solidFill>
                  <a:schemeClr val="tx1"/>
                </a:solidFill>
              </a:rPr>
              <a:t>硬件板块行情。</a:t>
            </a:r>
            <a:endParaRPr lang="zh-CN" altLang="en-US" sz="1500" b="1">
              <a:solidFill>
                <a:schemeClr val="tx1"/>
              </a:solidFill>
            </a:endParaRPr>
          </a:p>
          <a:p>
            <a:r>
              <a:rPr lang="zh-CN" altLang="en-US" sz="1500" b="1">
                <a:solidFill>
                  <a:schemeClr val="tx1"/>
                </a:solidFill>
              </a:rPr>
              <a:t>3、轮动行情特征：无固定绝对主线，日内最强板块频繁切换，多个活跃板块体量相近、相互竞争，形成行情第一梯队，无板块能持续领跑，当前超一个月反弹的农业板块仅为轮动环境下的结构性强势题材，并非主线赛道行情。</a:t>
            </a:r>
            <a:endParaRPr lang="zh-CN" altLang="en-US" sz="1500" b="1">
              <a:solidFill>
                <a:schemeClr val="tx1"/>
              </a:solidFill>
            </a:endParaRPr>
          </a:p>
          <a:p>
            <a:endParaRPr lang="en-US" altLang="zh-CN" sz="1500" b="1">
              <a:solidFill>
                <a:schemeClr val="tx1"/>
              </a:solidFill>
            </a:endParaRPr>
          </a:p>
          <a:p>
            <a:r>
              <a:rPr lang="zh-CN" altLang="en-US" sz="1500" b="1">
                <a:solidFill>
                  <a:schemeClr val="tx1"/>
                </a:solidFill>
              </a:rPr>
              <a:t>交易策略差异：主升行情主打聚焦主线、接力追高、持股格局，资金持续聚焦主线，持股和追高胜率更高；轮动行情主打梯队聚焦、分歧低吸、快进快出，规避高潮追高，把握板块回流溢价。</a:t>
            </a:r>
            <a:endParaRPr lang="zh-CN" altLang="en-US" sz="1500" b="1">
              <a:solidFill>
                <a:schemeClr val="tx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6760" y="598170"/>
            <a:ext cx="10697845" cy="37776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319905" cy="5844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195" y="4213225"/>
            <a:ext cx="3790950" cy="2261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8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9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1351</Words>
  <Application>WPS 演示</Application>
  <PresentationFormat>宽屏</PresentationFormat>
  <Paragraphs>151</Paragraphs>
  <Slides>10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KSOF28C8607A</vt:lpstr>
      <vt:lpstr>FFont-Family</vt:lpstr>
      <vt:lpstr>Arial Unicode MS</vt:lpstr>
      <vt:lpstr>Calibri</vt:lpstr>
      <vt:lpstr>KSOFBD28ECAF</vt:lpstr>
      <vt:lpstr>KSOFDDF4E7ED</vt:lpstr>
      <vt:lpstr>KSOFD723FC5D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335</cp:revision>
  <dcterms:created xsi:type="dcterms:W3CDTF">2019-06-19T02:08:00Z</dcterms:created>
  <dcterms:modified xsi:type="dcterms:W3CDTF">2026-09-09T12:56:30Z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887F84122AAF4ACEA664DB5BAAA39C8F_13</vt:lpwstr>
  </property>
</Properties>
</file>