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55" r:id="rId4"/>
    <p:sldId id="356" r:id="rId6"/>
    <p:sldId id="357" r:id="rId7"/>
    <p:sldId id="359" r:id="rId8"/>
    <p:sldId id="360" r:id="rId9"/>
    <p:sldId id="348" r:id="rId10"/>
    <p:sldId id="34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5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17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8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9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2026 .05.18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BOLL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布林带的出轨抄底逃顶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、压力与支持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010" y="624840"/>
            <a:ext cx="10261600" cy="61722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55000"/>
              </a:lnSpc>
              <a:spcBef>
                <a:spcPts val="1400"/>
              </a:spcBef>
              <a:spcAft>
                <a:spcPts val="1400"/>
              </a:spcAft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BOLL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指标来看，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上轨是压力线，下轨是支撑线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中轨往往是“支撑”和“压力”转换的催化器</a:t>
            </a:r>
            <a:endParaRPr lang="zh-CN" altLang="en-US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defTabSz="266700">
              <a:lnSpc>
                <a:spcPct val="155000"/>
              </a:lnSpc>
              <a:spcBef>
                <a:spcPts val="1400"/>
              </a:spcBef>
              <a:spcAft>
                <a:spcPts val="1400"/>
              </a:spcAft>
            </a:pPr>
            <a:endParaRPr lang="zh-CN" altLang="en-US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1242060"/>
            <a:ext cx="9725025" cy="4981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、BOLL的出轨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725170"/>
            <a:ext cx="10656570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所谓的“出轨”是指整个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线都飞出了上轨或下轨，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这个时候，作为价值中枢的中轨，就会好像地心吸力一样，把股价拉回来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，就像价格始终要回归价值一样。所以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股价飞出上轨，是卖出信号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股价跌出下轨，则是抄底信号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。根据这样的信号来高抛低吸，成功率会更高。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-113"/>
          <a:stretch>
            <a:fillRect/>
          </a:stretch>
        </p:blipFill>
        <p:spPr>
          <a:xfrm>
            <a:off x="1154430" y="1747520"/>
            <a:ext cx="9883140" cy="4610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椭圆 5"/>
          <p:cNvSpPr/>
          <p:nvPr/>
        </p:nvSpPr>
        <p:spPr>
          <a:xfrm>
            <a:off x="1517015" y="5861685"/>
            <a:ext cx="320675" cy="377190"/>
          </a:xfrm>
          <a:prstGeom prst="ellipse">
            <a:avLst/>
          </a:prstGeom>
          <a:noFill/>
          <a:ln w="28575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57010" y="4791075"/>
            <a:ext cx="320675" cy="377190"/>
          </a:xfrm>
          <a:prstGeom prst="ellipse">
            <a:avLst/>
          </a:prstGeom>
          <a:noFill/>
          <a:ln w="28575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46930" y="5168265"/>
            <a:ext cx="320675" cy="377190"/>
          </a:xfrm>
          <a:prstGeom prst="ellipse">
            <a:avLst/>
          </a:prstGeom>
          <a:noFill/>
          <a:ln w="28575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348345" y="2617470"/>
            <a:ext cx="377190" cy="630555"/>
          </a:xfrm>
          <a:prstGeom prst="ellipse">
            <a:avLst/>
          </a:prstGeom>
          <a:noFill/>
          <a:ln w="28575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17015" y="4885690"/>
            <a:ext cx="138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①脱离下轨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底部信号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2750" y="4361815"/>
            <a:ext cx="1300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②飘离上轨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卖出信号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57010" y="2927350"/>
            <a:ext cx="2072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③爆发式行情后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脱离上轨，卖出信号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出轨叠加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线抄底逃顶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4865" y="807085"/>
            <a:ext cx="10532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BOLL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线共振使用来抄底逃顶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。当股价上涨至上轨，不破，继而收一根上影线，大概率会出现回调。当股价下跌至下轨，不破，继而收一根下影线，大概率会出现反弹。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3758565"/>
            <a:ext cx="4157980" cy="2496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" y="1666875"/>
            <a:ext cx="4074160" cy="28600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490" y="3363595"/>
            <a:ext cx="4248150" cy="3051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 t="1664" b="29969"/>
          <a:stretch>
            <a:fillRect/>
          </a:stretch>
        </p:blipFill>
        <p:spPr>
          <a:xfrm>
            <a:off x="5754370" y="1447165"/>
            <a:ext cx="5810885" cy="23215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l="10495"/>
          <a:stretch>
            <a:fillRect/>
          </a:stretch>
        </p:blipFill>
        <p:spPr>
          <a:xfrm>
            <a:off x="394335" y="4585970"/>
            <a:ext cx="2962275" cy="1602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警惕爆发式下跌（抄早）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3005" y="1717675"/>
            <a:ext cx="322135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一般情况下，当股价跌到下轨会有支撑，但并不是一碰触下轨就可以抄底，因为可能仅仅是爆发式下跌的开始。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判断的标准：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当股价沿着中轨运动，然后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一根大阴线击穿中轨和下轨。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股价沿着下轨运行，并未能快速摆脱下轨走势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，爆发式下跌就基本确认，建议出局观望。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079500"/>
            <a:ext cx="6581775" cy="4972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24935" y="41275"/>
            <a:ext cx="523621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警惕爆发式逼空（卖飞）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50935" y="1461135"/>
            <a:ext cx="2636520" cy="3408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/>
              <a:t>一般情况下，当股价碰到上轨会有回调压力，但并不是一碰上轨就必须卖出，</a:t>
            </a:r>
            <a:r>
              <a:rPr lang="zh-CN" altLang="en-US" sz="1600" b="1">
                <a:solidFill>
                  <a:srgbClr val="FF0000"/>
                </a:solidFill>
              </a:rPr>
              <a:t>有时会卖飞</a:t>
            </a:r>
            <a:r>
              <a:rPr lang="zh-CN" altLang="en-US" sz="1600"/>
              <a:t>。因为如果股价走势足够强劲，</a:t>
            </a:r>
            <a:r>
              <a:rPr lang="zh-CN" altLang="en-US" sz="1600" b="1">
                <a:solidFill>
                  <a:srgbClr val="FF0000"/>
                </a:solidFill>
              </a:rPr>
              <a:t>还可以沿着上轨爆发式上涨</a:t>
            </a:r>
            <a:r>
              <a:rPr lang="zh-CN" altLang="en-US" sz="1600"/>
              <a:t>。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 b="1"/>
              <a:t>判断的标准：</a:t>
            </a:r>
            <a:endParaRPr lang="zh-CN" altLang="en-US" sz="1600" b="1"/>
          </a:p>
          <a:p>
            <a:r>
              <a:rPr lang="zh-CN" altLang="en-US" sz="1600"/>
              <a:t>股价先从下轨强势突破中轨，继而直奔或有效回踩后再次上攻，带动喇叭口从收窄到重新打开。随后股价一直沿着上轨运行，始终不脱离上轨，爆发式行情有望开启，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5" y="1184275"/>
            <a:ext cx="7591425" cy="4660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WPS 演示</Application>
  <PresentationFormat>宽屏</PresentationFormat>
  <Paragraphs>69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KSOFD723FC5D</vt:lpstr>
      <vt:lpstr>Segoe Print</vt:lpstr>
      <vt:lpstr>KSOFDDF4E7ED</vt:lpstr>
      <vt:lpstr>Arial Unicode MS</vt:lpstr>
      <vt:lpstr>Calibri</vt:lpstr>
      <vt:lpstr>KSOFD72470BC</vt:lpstr>
      <vt:lpstr>思源黑体 CN Bold</vt:lpstr>
      <vt:lpstr>思源黑体 CN Medium</vt:lpstr>
      <vt:lpstr>思源黑体 CN Normal</vt:lpstr>
      <vt:lpstr>思源黑体 Normal</vt:lpstr>
      <vt:lpstr>阿里巴巴普惠体 Light</vt:lpstr>
      <vt:lpstr>微软雅黑 Light</vt:lpstr>
      <vt:lpstr>方正舒体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522</cp:revision>
  <dcterms:created xsi:type="dcterms:W3CDTF">2019-06-19T02:08:00Z</dcterms:created>
  <dcterms:modified xsi:type="dcterms:W3CDTF">2026-05-18T06:26:36Z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5091DEF0DAD54F8D8B8C22B40005C6C1_13</vt:lpwstr>
  </property>
</Properties>
</file>