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29" r:id="rId3"/>
    <p:sldId id="359" r:id="rId4"/>
    <p:sldId id="361" r:id="rId5"/>
    <p:sldId id="363" r:id="rId6"/>
    <p:sldId id="364" r:id="rId7"/>
    <p:sldId id="366" r:id="rId8"/>
    <p:sldId id="367" r:id="rId9"/>
    <p:sldId id="368" r:id="rId10"/>
    <p:sldId id="365" r:id="rId11"/>
    <p:sldId id="348" r:id="rId12"/>
    <p:sldId id="340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4" userDrawn="1">
          <p15:clr>
            <a:srgbClr val="A4A3A4"/>
          </p15:clr>
        </p15:guide>
        <p15:guide id="2" pos="379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/>
  <p:cmAuthor id="2" name="熊仪_aYju7RJj" initials="熊" lastIdx="0" clrIdx="1"/>
  <p:cmAuthor id="3" name="yifei" initials="y" lastIdx="0" clrIdx="2"/>
  <p:cmAuthor id="4" name="kingsoft" initials="k" lastIdx="0" clrIdx="3"/>
  <p:cmAuthor id="5" name="ADMIN" initials="A" lastIdx="0" clrIdx="4"/>
  <p:cmAuthor id="6" name="zhouzean" initials="z" lastIdx="0" clrIdx="5"/>
  <p:cmAuthor id="7" name="李鹏飞_6bQfzI3a" initials="李" lastIdx="0" clrIdx="6"/>
  <p:cmAuthor id="8" name="李晓菲_MZFnUzi6" initials="李" lastIdx="0" clrIdx="7"/>
  <p:cmAuthor id="9" name="小珞_QjMfU7FR" initials="小" lastIdx="0" clrIdx="8"/>
  <p:cmAuthor id="10" name="骆倩怡_Znauj26B" initials="authorId_382814100" lastIdx="0" clrIdx="9"/>
  <p:cmAuthor id="11" name="哒哒 熊猫" initials="哒哒" lastIdx="0" clrIdx="1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3D1"/>
    <a:srgbClr val="FF07FF"/>
    <a:srgbClr val="FF6CFF"/>
    <a:srgbClr val="0096FF"/>
    <a:srgbClr val="FFF5CB"/>
    <a:srgbClr val="ED0415"/>
    <a:srgbClr val="E90212"/>
    <a:srgbClr val="644242"/>
    <a:srgbClr val="8D2F2F"/>
    <a:srgbClr val="6A2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14"/>
        <p:guide pos="379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image" Target="../media/image9.png"/><Relationship Id="rId2" Type="http://schemas.openxmlformats.org/officeDocument/2006/relationships/tags" Target="../tags/tag45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66.xml"/><Relationship Id="rId2" Type="http://schemas.openxmlformats.org/officeDocument/2006/relationships/image" Target="../media/image16.png"/><Relationship Id="rId1" Type="http://schemas.openxmlformats.org/officeDocument/2006/relationships/tags" Target="../tags/tag6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0.xml"/><Relationship Id="rId2" Type="http://schemas.openxmlformats.org/officeDocument/2006/relationships/image" Target="../media/image10.png"/><Relationship Id="rId1" Type="http://schemas.openxmlformats.org/officeDocument/2006/relationships/tags" Target="../tags/tag49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2.xml"/><Relationship Id="rId2" Type="http://schemas.openxmlformats.org/officeDocument/2006/relationships/image" Target="../media/image11.png"/><Relationship Id="rId1" Type="http://schemas.openxmlformats.org/officeDocument/2006/relationships/tags" Target="../tags/tag5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4.xml"/><Relationship Id="rId2" Type="http://schemas.openxmlformats.org/officeDocument/2006/relationships/image" Target="../media/image12.png"/><Relationship Id="rId1" Type="http://schemas.openxmlformats.org/officeDocument/2006/relationships/tags" Target="../tags/tag5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6.xml"/><Relationship Id="rId2" Type="http://schemas.openxmlformats.org/officeDocument/2006/relationships/image" Target="../media/image13.png"/><Relationship Id="rId1" Type="http://schemas.openxmlformats.org/officeDocument/2006/relationships/tags" Target="../tags/tag55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8.xml"/><Relationship Id="rId2" Type="http://schemas.openxmlformats.org/officeDocument/2006/relationships/image" Target="../media/image14.png"/><Relationship Id="rId1" Type="http://schemas.openxmlformats.org/officeDocument/2006/relationships/tags" Target="../tags/tag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64.xml"/><Relationship Id="rId2" Type="http://schemas.openxmlformats.org/officeDocument/2006/relationships/image" Target="../media/image15.png"/><Relationship Id="rId1" Type="http://schemas.openxmlformats.org/officeDocument/2006/relationships/tags" Target="../tags/tag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5330508" y="819150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62635" y="1234440"/>
            <a:ext cx="10667365" cy="922020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en-US" altLang="zh-CN" sz="54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en-US" altLang="zh-CN" sz="54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453255" y="4572000"/>
            <a:ext cx="3686810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投顾执业编码：</a:t>
            </a: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endParaRPr lang="zh-CN" altLang="en-US">
              <a:solidFill>
                <a:schemeClr val="bg1"/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基金执业编码：A20250623004965</a:t>
            </a:r>
            <a:endParaRPr lang="zh-CN" altLang="en-US">
              <a:solidFill>
                <a:schemeClr val="bg1"/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</a:endParaRPr>
          </a:p>
        </p:txBody>
      </p:sp>
      <p:pic>
        <p:nvPicPr>
          <p:cNvPr id="25" name="图片 24" descr="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650490" y="3768090"/>
            <a:ext cx="6777990" cy="460375"/>
          </a:xfrm>
          <a:prstGeom prst="rect">
            <a:avLst/>
          </a:prstGeom>
        </p:spPr>
      </p:pic>
      <p:sp>
        <p:nvSpPr>
          <p:cNvPr id="26" name="文本框 25"/>
          <p:cNvSpPr txBox="1"/>
          <p:nvPr>
            <p:custDataLst>
              <p:tags r:id="rId4"/>
            </p:custDataLst>
          </p:nvPr>
        </p:nvSpPr>
        <p:spPr>
          <a:xfrm>
            <a:off x="2650490" y="381571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5"/>
            </p:custDataLst>
          </p:nvPr>
        </p:nvSpPr>
        <p:spPr>
          <a:xfrm>
            <a:off x="6336030" y="381571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授课日期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</a:t>
            </a:r>
            <a:r>
              <a:rPr lang="en-US" altLang="zh-CN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2026 .06.01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18155" y="1391920"/>
            <a:ext cx="6043930" cy="521970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《投资者教育系列之股市指标小课堂》</a:t>
            </a:r>
            <a:endParaRPr lang="zh-CN" altLang="en-US" sz="2800" b="1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45995" y="2156460"/>
            <a:ext cx="7587615" cy="1038225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266700">
              <a:lnSpc>
                <a:spcPct val="110000"/>
              </a:lnSpc>
            </a:pPr>
            <a:r>
              <a:rPr lang="en-US" altLang="zh-CN" sz="32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BOLL</a:t>
            </a:r>
            <a:r>
              <a:rPr lang="zh-CN" altLang="en-US" sz="32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实战技巧</a:t>
            </a:r>
            <a:r>
              <a:rPr lang="en-US" altLang="zh-CN" sz="32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32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zh-CN" altLang="en-US" sz="3200" b="1">
              <a:solidFill>
                <a:srgbClr val="FEF3D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 defTabSz="266700">
              <a:lnSpc>
                <a:spcPct val="110000"/>
              </a:lnSpc>
            </a:pPr>
            <a:r>
              <a:rPr lang="zh-CN" altLang="en-US" sz="24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布林带的喇叭口选股技巧</a:t>
            </a:r>
            <a:endParaRPr lang="zh-CN" altLang="en-US" sz="2400" b="1">
              <a:solidFill>
                <a:srgbClr val="FEF3D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23540" y="41275"/>
            <a:ext cx="70123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657600" y="41275"/>
            <a:ext cx="5236210" cy="565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 sz="32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窄口处的选股技巧</a:t>
            </a:r>
            <a:endParaRPr kumimoji="0" lang="zh-CN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5465" y="2300605"/>
            <a:ext cx="3762375" cy="22567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20000"/>
              </a:lnSpc>
            </a:pPr>
            <a:r>
              <a:rPr lang="zh-CN" altLang="en-US"/>
              <a:t>A.回踩</a:t>
            </a:r>
            <a:r>
              <a:rPr lang="zh-CN" altLang="en-US">
                <a:highlight>
                  <a:srgbClr val="FFFF00"/>
                </a:highlight>
              </a:rPr>
              <a:t>中轨支撑有效</a:t>
            </a:r>
            <a:r>
              <a:rPr lang="zh-CN" altLang="en-US"/>
              <a:t>，低吸做反弹</a:t>
            </a:r>
            <a:endParaRPr lang="zh-CN" altLang="en-US"/>
          </a:p>
          <a:p>
            <a:pPr>
              <a:lnSpc>
                <a:spcPct val="120000"/>
              </a:lnSpc>
            </a:pPr>
            <a:r>
              <a:rPr lang="zh-CN" altLang="en-US"/>
              <a:t>B.</a:t>
            </a:r>
            <a:r>
              <a:rPr lang="zh-CN" altLang="en-US">
                <a:highlight>
                  <a:srgbClr val="FFFF00"/>
                </a:highlight>
                <a:sym typeface="+mn-ea"/>
              </a:rPr>
              <a:t>中轨方向</a:t>
            </a:r>
            <a:r>
              <a:rPr lang="zh-CN" altLang="en-US">
                <a:sym typeface="+mn-ea"/>
              </a:rPr>
              <a:t>决定看涨还是看跌</a:t>
            </a:r>
            <a:endParaRPr lang="zh-CN" altLang="en-US">
              <a:sym typeface="+mn-ea"/>
            </a:endParaRPr>
          </a:p>
          <a:p>
            <a:pPr>
              <a:lnSpc>
                <a:spcPct val="110000"/>
              </a:lnSpc>
            </a:pPr>
            <a:endParaRPr lang="zh-CN" altLang="en-US"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喇叭口从开到收缩，接下来是上升趋势还是下降趋势？可以通过中轨的支撑是否有效以及中轨的方向来判断</a:t>
            </a: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en-US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zh-CN" altLang="en-US"/>
          </a:p>
          <a:p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l="14620"/>
          <a:stretch>
            <a:fillRect/>
          </a:stretch>
        </p:blipFill>
        <p:spPr>
          <a:xfrm>
            <a:off x="4308475" y="1394460"/>
            <a:ext cx="7602855" cy="434276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924935" y="41275"/>
            <a:ext cx="5236210" cy="565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24935" y="2286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b="1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en-US" altLang="zh-CN" sz="32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32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敞口处的选股技巧</a:t>
            </a:r>
            <a:endParaRPr lang="zh-CN" altLang="en-US" sz="3200" b="1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38530" y="1257935"/>
            <a:ext cx="339217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 defTabSz="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A.结合MACD和VOL指标共振</a:t>
            </a:r>
            <a:endParaRPr lang="zh-CN" altLang="en-US" sz="1600" b="1">
              <a:solidFill>
                <a:srgbClr val="FF0000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 defTabSz="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喇叭口开始放大的时候（敞口处），结合MACD的零轴金叉以及成交量放大来判断。假如三信号共振，被视为行情启动的买点信号。反之则是卖出信号</a:t>
            </a:r>
            <a:endParaRPr lang="en-US" altLang="zh-CN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970" y="849630"/>
            <a:ext cx="4893310" cy="536511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924935" y="41275"/>
            <a:ext cx="5236210" cy="565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24935" y="2286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b="1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en-US" altLang="zh-CN" sz="32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32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敞口处的选股技巧</a:t>
            </a:r>
            <a:endParaRPr lang="zh-CN" altLang="en-US" sz="3200" b="1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4210" y="1257935"/>
            <a:ext cx="4092575" cy="2891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 defTabSz="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600" b="1">
              <a:solidFill>
                <a:schemeClr val="tx1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just" defTabSz="2667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B.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看磨底是否充分，叠加中轨多次支撑有效</a:t>
            </a:r>
            <a:endParaRPr lang="zh-CN" altLang="en-US" sz="1600" b="1">
              <a:solidFill>
                <a:srgbClr val="FF0000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 defTabSz="2667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下降或横盘趋势末端，喇叭口收缩，收缩时间较长且窄口中的中轨多次支撑有效，说明个股走势较强，磨底充分，那么箱体一旦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突破，喇叭口放大，上涨动能会更充足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just" defTabSz="266700">
              <a:lnSpc>
                <a:spcPct val="165000"/>
              </a:lnSpc>
              <a:spcBef>
                <a:spcPts val="1400"/>
              </a:spcBef>
              <a:spcAft>
                <a:spcPts val="1400"/>
              </a:spcAft>
            </a:pPr>
            <a:endParaRPr lang="en-US" altLang="zh-CN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350" y="1002665"/>
            <a:ext cx="6400800" cy="47320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924935" y="41275"/>
            <a:ext cx="5236210" cy="565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24935" y="2286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b="1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en-US" altLang="zh-CN" sz="32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32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敞口处的选股技巧</a:t>
            </a:r>
            <a:endParaRPr lang="zh-CN" altLang="en-US" sz="3200" b="1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33145" y="606425"/>
            <a:ext cx="9556115" cy="11322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 defTabSz="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just" defTabSz="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C.把握喇叭口二次放大的投资</a:t>
            </a:r>
            <a:endParaRPr lang="zh-CN" altLang="en-US" sz="1600" b="1">
              <a:solidFill>
                <a:srgbClr val="FF0000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 defTabSz="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在反转行情中，喇叭口第一次放大，上涨空间往往不会很大，小阶段反弹后就会回调。但值得关注的是，回调时如果二次开口买点得到成功确认，那么接下来就是更强劲的拉升行情</a:t>
            </a:r>
            <a:endParaRPr lang="en-US" altLang="zh-CN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just" defTabSz="266700">
              <a:lnSpc>
                <a:spcPct val="165000"/>
              </a:lnSpc>
              <a:spcBef>
                <a:spcPts val="1400"/>
              </a:spcBef>
              <a:spcAft>
                <a:spcPts val="1400"/>
              </a:spcAft>
            </a:pPr>
            <a:endParaRPr lang="en-US" altLang="zh-CN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635" y="1738630"/>
            <a:ext cx="8703310" cy="44862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924935" y="41275"/>
            <a:ext cx="5236210" cy="565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24935" y="2286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b="1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en-US" altLang="zh-CN" sz="32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en-US" sz="32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</a:t>
            </a:r>
            <a:r>
              <a:rPr lang="zh-CN" altLang="en-US" sz="32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警惕窄口后的杀跌</a:t>
            </a:r>
            <a:endParaRPr lang="zh-CN" altLang="en-US" sz="3200" b="1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220" y="1151890"/>
            <a:ext cx="8682355" cy="45542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924935" y="41275"/>
            <a:ext cx="5236210" cy="565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24935" y="2286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b="1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en-US" altLang="zh-CN" sz="32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en-US" sz="32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</a:t>
            </a:r>
            <a:r>
              <a:rPr lang="zh-CN" altLang="en-US" sz="32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布林带的窄口所处位置</a:t>
            </a:r>
            <a:endParaRPr lang="zh-CN" altLang="en-US" sz="3200" b="1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11225" y="864870"/>
            <a:ext cx="1068324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highlight>
                  <a:srgbClr val="FFFF00"/>
                </a:highlight>
              </a:rPr>
              <a:t>①当布林线在高位开口极度缩小时</a:t>
            </a:r>
            <a:r>
              <a:rPr lang="zh-CN" altLang="en-US" sz="1600"/>
              <a:t>，意味着股票价格的波动性非常小。这表明市场处于盘整或者震荡阶段，市场的买卖力量不强。这种情况下，投资者应密切关注股票价格，以寻找行情突破的信号。如果股票价格向下突破布林线的下轨，并且布林线开口放大，通常被视为一个卖出信号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>
                <a:highlight>
                  <a:srgbClr val="FFFF00"/>
                </a:highlight>
              </a:rPr>
              <a:t>②当布林带在低位在窄幅震荡阶段</a:t>
            </a:r>
            <a:r>
              <a:rPr lang="zh-CN" altLang="en-US" sz="1600"/>
              <a:t>，如果股票价格向上突破布林线的上轨，并且布林线开始打开扩大，这表明股价可能开始进入一个上涨行情。</a:t>
            </a:r>
            <a:endParaRPr lang="zh-CN" altLang="en-US" sz="1600"/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924935" y="41275"/>
            <a:ext cx="5236210" cy="565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24935" y="2286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b="1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en-US" altLang="zh-CN" sz="32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en-US" sz="32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</a:t>
            </a:r>
            <a:r>
              <a:rPr lang="zh-CN" altLang="en-US" sz="32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布林带的开口所处位置</a:t>
            </a:r>
            <a:endParaRPr lang="zh-CN" altLang="en-US" sz="3200" b="1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26870" y="1055370"/>
            <a:ext cx="8714740" cy="132207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/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①当股价连续上涨时，</a:t>
            </a:r>
            <a:r>
              <a:rPr lang="zh-CN" altLang="en-US" sz="1600" b="0" i="0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高位时，布林线的上轨和下轨之间的开口会较大</a:t>
            </a:r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，表示市场的波动性较高。这可以被视为一种市场过热的信号，暗示着股价上涨的势头可能正在失去动力。</a:t>
            </a:r>
            <a:endParaRPr lang="zh-CN" altLang="en-US" sz="1600" b="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just"/>
            <a:endParaRPr lang="zh-CN" altLang="en-US" sz="1600" b="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just"/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②在下跌趋势中，如果布林线</a:t>
            </a:r>
            <a:r>
              <a:rPr lang="zh-CN" altLang="en-US" sz="1600" b="0" i="0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下轨开始由下向上缩口</a:t>
            </a:r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，这意味着股票价格下跌的压力也减小，暗示着当前的一轮下跌趋势即将结束。</a:t>
            </a:r>
            <a:endParaRPr lang="zh-CN" altLang="en-US" sz="1600" b="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924935" y="41275"/>
            <a:ext cx="5236210" cy="565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24935" y="2286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b="1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32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补充：</a:t>
            </a:r>
            <a:r>
              <a:rPr lang="zh-CN" altLang="en-US" sz="32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布林带的三线向上</a:t>
            </a:r>
            <a:endParaRPr lang="zh-CN" altLang="en-US" sz="3200" b="1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50950" y="763905"/>
            <a:ext cx="96901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当布林线的上、中、下轨线同时向上运行时，意味着股价短期内出现强势特征。这种情况下，股价有继续上涨的趋势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775" y="1483995"/>
            <a:ext cx="8014970" cy="481203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1573</Words>
  <Application>WPS 演示</Application>
  <PresentationFormat>宽屏</PresentationFormat>
  <Paragraphs>80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9" baseType="lpstr">
      <vt:lpstr>Arial</vt:lpstr>
      <vt:lpstr>宋体</vt:lpstr>
      <vt:lpstr>Wingdings</vt:lpstr>
      <vt:lpstr>Wingdings</vt:lpstr>
      <vt:lpstr>思源黑体 CN Bold</vt:lpstr>
      <vt:lpstr>黑体</vt:lpstr>
      <vt:lpstr>思源黑体 CN Medium</vt:lpstr>
      <vt:lpstr>思源黑体 Normal</vt:lpstr>
      <vt:lpstr>阿里巴巴普惠体 Light</vt:lpstr>
      <vt:lpstr>思源黑体 CN Normal</vt:lpstr>
      <vt:lpstr>微软雅黑</vt:lpstr>
      <vt:lpstr>KSOFD723FC5D</vt:lpstr>
      <vt:lpstr>Segoe Print</vt:lpstr>
      <vt:lpstr>KSOFDDF4E7ED</vt:lpstr>
      <vt:lpstr>Arial Unicode MS</vt:lpstr>
      <vt:lpstr>Calibri</vt:lpstr>
      <vt:lpstr>KSOFD72470BC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小芸</cp:lastModifiedBy>
  <cp:revision>542</cp:revision>
  <dcterms:created xsi:type="dcterms:W3CDTF">2019-06-19T02:08:00Z</dcterms:created>
  <dcterms:modified xsi:type="dcterms:W3CDTF">2026-06-01T06:41:11Z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5091DEF0DAD54F8D8B8C22B40005C6C1_13</vt:lpwstr>
  </property>
</Properties>
</file>