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5"/>
  </p:notesMasterIdLst>
  <p:handoutMasterIdLst>
    <p:handoutMasterId r:id="rId26"/>
  </p:handoutMasterIdLst>
  <p:sldIdLst>
    <p:sldId id="4166" r:id="rId4"/>
    <p:sldId id="4167" r:id="rId5"/>
    <p:sldId id="4168" r:id="rId6"/>
    <p:sldId id="4406" r:id="rId7"/>
    <p:sldId id="4405" r:id="rId8"/>
    <p:sldId id="4403" r:id="rId9"/>
    <p:sldId id="4407" r:id="rId10"/>
    <p:sldId id="4391" r:id="rId11"/>
    <p:sldId id="4229" r:id="rId12"/>
    <p:sldId id="4387" r:id="rId13"/>
    <p:sldId id="4400" r:id="rId14"/>
    <p:sldId id="4408" r:id="rId15"/>
    <p:sldId id="4409" r:id="rId16"/>
    <p:sldId id="4209" r:id="rId17"/>
    <p:sldId id="4183" r:id="rId18"/>
    <p:sldId id="4184" r:id="rId19"/>
    <p:sldId id="4241" r:id="rId20"/>
    <p:sldId id="4401" r:id="rId21"/>
    <p:sldId id="4402" r:id="rId22"/>
    <p:sldId id="4410" r:id="rId23"/>
    <p:sldId id="4411" r:id="rId24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0" userDrawn="1">
          <p15:clr>
            <a:srgbClr val="A4A3A4"/>
          </p15:clr>
        </p15:guide>
        <p15:guide id="2" pos="38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D7000F"/>
    <a:srgbClr val="23B253"/>
    <a:srgbClr val="E123DA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70"/>
        <p:guide pos="38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164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-1270" y="68834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374130"/>
            <a:ext cx="1219073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b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</a:b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基金的过往业绩并不预示其未来表现，基金管理人管理的其他基金的业绩并不构成基金业绩表现的保证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。</a:t>
            </a:r>
            <a:endParaRPr lang="zh-CN" altLang="en-US" sz="1100">
              <a:solidFill>
                <a:schemeClr val="bg1">
                  <a:lumMod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9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7.xml"/><Relationship Id="rId6" Type="http://schemas.openxmlformats.org/officeDocument/2006/relationships/image" Target="../media/image49.png"/><Relationship Id="rId5" Type="http://schemas.openxmlformats.org/officeDocument/2006/relationships/tags" Target="../tags/tag146.xml"/><Relationship Id="rId4" Type="http://schemas.openxmlformats.org/officeDocument/2006/relationships/image" Target="../media/image3.png"/><Relationship Id="rId3" Type="http://schemas.openxmlformats.org/officeDocument/2006/relationships/tags" Target="../tags/tag145.xml"/><Relationship Id="rId2" Type="http://schemas.openxmlformats.org/officeDocument/2006/relationships/image" Target="../media/image1.png"/><Relationship Id="rId1" Type="http://schemas.openxmlformats.org/officeDocument/2006/relationships/tags" Target="../tags/tag14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1.xml"/><Relationship Id="rId6" Type="http://schemas.openxmlformats.org/officeDocument/2006/relationships/image" Target="../media/image50.png"/><Relationship Id="rId5" Type="http://schemas.openxmlformats.org/officeDocument/2006/relationships/tags" Target="../tags/tag150.xml"/><Relationship Id="rId4" Type="http://schemas.openxmlformats.org/officeDocument/2006/relationships/image" Target="../media/image3.png"/><Relationship Id="rId3" Type="http://schemas.openxmlformats.org/officeDocument/2006/relationships/tags" Target="../tags/tag149.xml"/><Relationship Id="rId2" Type="http://schemas.openxmlformats.org/officeDocument/2006/relationships/image" Target="../media/image1.png"/><Relationship Id="rId1" Type="http://schemas.openxmlformats.org/officeDocument/2006/relationships/tags" Target="../tags/tag14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5.xml"/><Relationship Id="rId6" Type="http://schemas.openxmlformats.org/officeDocument/2006/relationships/image" Target="../media/image51.png"/><Relationship Id="rId5" Type="http://schemas.openxmlformats.org/officeDocument/2006/relationships/tags" Target="../tags/tag154.xml"/><Relationship Id="rId4" Type="http://schemas.openxmlformats.org/officeDocument/2006/relationships/image" Target="../media/image3.png"/><Relationship Id="rId3" Type="http://schemas.openxmlformats.org/officeDocument/2006/relationships/tags" Target="../tags/tag153.xml"/><Relationship Id="rId2" Type="http://schemas.openxmlformats.org/officeDocument/2006/relationships/image" Target="../media/image1.png"/><Relationship Id="rId1" Type="http://schemas.openxmlformats.org/officeDocument/2006/relationships/tags" Target="../tags/tag15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9.xml"/><Relationship Id="rId6" Type="http://schemas.openxmlformats.org/officeDocument/2006/relationships/image" Target="../media/image52.png"/><Relationship Id="rId5" Type="http://schemas.openxmlformats.org/officeDocument/2006/relationships/tags" Target="../tags/tag158.xml"/><Relationship Id="rId4" Type="http://schemas.openxmlformats.org/officeDocument/2006/relationships/image" Target="../media/image3.png"/><Relationship Id="rId3" Type="http://schemas.openxmlformats.org/officeDocument/2006/relationships/tags" Target="../tags/tag157.xml"/><Relationship Id="rId2" Type="http://schemas.openxmlformats.org/officeDocument/2006/relationships/image" Target="../media/image1.png"/><Relationship Id="rId1" Type="http://schemas.openxmlformats.org/officeDocument/2006/relationships/tags" Target="../tags/tag156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image" Target="../media/image3.png"/><Relationship Id="rId3" Type="http://schemas.openxmlformats.org/officeDocument/2006/relationships/tags" Target="../tags/tag161.xml"/><Relationship Id="rId2" Type="http://schemas.openxmlformats.org/officeDocument/2006/relationships/image" Target="../media/image1.png"/><Relationship Id="rId1" Type="http://schemas.openxmlformats.org/officeDocument/2006/relationships/tags" Target="../tags/tag1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阶段高标避雷（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3-4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月业绩月）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8"/>
          <p:cNvPicPr/>
          <p:nvPr/>
        </p:nvPicPr>
        <p:blipFill>
          <a:blip r:embed="rId1"/>
          <a:stretch>
            <a:fillRect/>
          </a:stretch>
        </p:blipFill>
        <p:spPr>
          <a:xfrm>
            <a:off x="140335" y="883920"/>
            <a:ext cx="4016375" cy="3759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4283710" y="883920"/>
            <a:ext cx="3624580" cy="38868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7244715" y="2082165"/>
            <a:ext cx="4429760" cy="3576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1907540" y="4788535"/>
            <a:ext cx="33064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上周二有大阴线所以很多股会破位，鉴于内外事件扰动可以适当</a:t>
            </a:r>
            <a:r>
              <a:rPr lang="zh-CN" altLang="en-US">
                <a:solidFill>
                  <a:srgbClr val="FF0000"/>
                </a:solidFill>
              </a:rPr>
              <a:t>收缩仓位</a:t>
            </a:r>
            <a:r>
              <a:rPr lang="zh-CN" altLang="en-US"/>
              <a:t>等待两会新方向。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2.1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智能电网（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3.4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46455"/>
            <a:ext cx="5904865" cy="41929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025" y="958215"/>
            <a:ext cx="5382895" cy="44113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705" y="727710"/>
            <a:ext cx="3739515" cy="3100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825" y="3335020"/>
            <a:ext cx="4123690" cy="3070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2121535" y="5763895"/>
            <a:ext cx="50469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智能电网异动，选择高控盘突破类个股机会。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2.2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智能电网（今天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3.9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14400" y="5813425"/>
            <a:ext cx="50469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智能电网异动，选择高控盘突破类个股机会。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645" y="842010"/>
            <a:ext cx="5079365" cy="4188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910" y="1123950"/>
            <a:ext cx="3521710" cy="3148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275" y="2636520"/>
            <a:ext cx="3787140" cy="31769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云计算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0" y="793750"/>
            <a:ext cx="4618355" cy="3959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940" y="892810"/>
            <a:ext cx="3601085" cy="3860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580" y="892810"/>
            <a:ext cx="3982085" cy="30918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960" y="3289300"/>
            <a:ext cx="3379470" cy="30543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rcRect b="5871"/>
          <a:stretch>
            <a:fillRect/>
          </a:stretch>
        </p:blipFill>
        <p:spPr>
          <a:xfrm>
            <a:off x="-40640" y="-34925"/>
            <a:ext cx="12232640" cy="64547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831215" y="821055"/>
            <a:ext cx="10376535" cy="55600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3+2 拷贝_1773045086358 - 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总_17730456180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15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1920x240 拷贝 2_1773020601951_17730456067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震荡加剧，高低切换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2026.3.9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521970" y="84264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百嘉瑞丰-社群_1773040059046 - 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06285" y="855345"/>
            <a:ext cx="4956175" cy="35058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大盘：指数死叉，高低切换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42970" t="5657" r="89" b="7366"/>
          <a:stretch>
            <a:fillRect/>
          </a:stretch>
        </p:blipFill>
        <p:spPr>
          <a:xfrm>
            <a:off x="156845" y="768350"/>
            <a:ext cx="6713220" cy="55124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870065" y="5081905"/>
            <a:ext cx="46285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总结：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①长期趋势股底仓跟踪。（控盘强者恒强）</a:t>
            </a:r>
            <a:endParaRPr lang="zh-CN" altLang="en-US"/>
          </a:p>
          <a:p>
            <a:r>
              <a:rPr lang="zh-CN" altLang="en-US"/>
              <a:t>②短期操作注意分化。（反抽不过</a:t>
            </a:r>
            <a:r>
              <a:rPr lang="en-US" altLang="zh-CN"/>
              <a:t>3.3</a:t>
            </a:r>
            <a:r>
              <a:rPr lang="zh-CN" altLang="en-US"/>
              <a:t>阴线减）</a:t>
            </a:r>
            <a:endParaRPr lang="zh-CN" altLang="en-US"/>
          </a:p>
          <a:p>
            <a:r>
              <a:rPr lang="zh-CN" altLang="en-US"/>
              <a:t>③周线背离死叉收一些仓位。（五成内）</a:t>
            </a:r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530" y="2786380"/>
            <a:ext cx="2825750" cy="22961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石油：事件扰动，仍有反复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04720" y="5645150"/>
            <a:ext cx="68192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外围：</a:t>
            </a:r>
            <a:r>
              <a:rPr lang="zh-CN" altLang="en-US">
                <a:solidFill>
                  <a:srgbClr val="F315F3"/>
                </a:solidFill>
              </a:rPr>
              <a:t>美伊冲突</a:t>
            </a:r>
            <a:r>
              <a:rPr lang="zh-CN" altLang="en-US"/>
              <a:t>、伊朗封锁霍尔姆兹海鲜导致石油航运价格大涨。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715" y="818515"/>
            <a:ext cx="5662295" cy="4526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480" y="934085"/>
            <a:ext cx="3820160" cy="21278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023610" y="3308985"/>
            <a:ext cx="37966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短期高开低走，消化预期，但资金整体向上，短期还有反复。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节奏：反抽不过二次回落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8"/>
          <p:cNvPicPr/>
          <p:nvPr/>
        </p:nvPicPr>
        <p:blipFill>
          <a:blip r:embed="rId1"/>
          <a:stretch>
            <a:fillRect/>
          </a:stretch>
        </p:blipFill>
        <p:spPr>
          <a:xfrm>
            <a:off x="127000" y="768350"/>
            <a:ext cx="6035040" cy="50711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6350000" y="768350"/>
            <a:ext cx="5180330" cy="2720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0" y="3641090"/>
            <a:ext cx="5180330" cy="23596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3302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题材走弱（有色）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00" y="2428875"/>
            <a:ext cx="4956175" cy="2214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12148"/>
          <a:stretch>
            <a:fillRect/>
          </a:stretch>
        </p:blipFill>
        <p:spPr>
          <a:xfrm>
            <a:off x="130175" y="801370"/>
            <a:ext cx="6199505" cy="14903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405" y="801370"/>
            <a:ext cx="4466590" cy="2214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405" y="3255645"/>
            <a:ext cx="4464050" cy="2228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022985" y="500316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周二（</a:t>
            </a:r>
            <a:r>
              <a:rPr lang="en-US" altLang="zh-CN"/>
              <a:t>3.3</a:t>
            </a:r>
            <a:r>
              <a:rPr lang="zh-CN" altLang="en-US"/>
              <a:t>）阴线会形成后期反抽的压力易二次回落。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3302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题材走强（智能电网）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9880"/>
          <a:stretch>
            <a:fillRect/>
          </a:stretch>
        </p:blipFill>
        <p:spPr>
          <a:xfrm>
            <a:off x="6330950" y="801370"/>
            <a:ext cx="5356225" cy="23037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 descr="主线淘金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360" y="4481195"/>
            <a:ext cx="4442460" cy="1647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370" y="3173095"/>
            <a:ext cx="5297805" cy="1240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80" y="4413250"/>
            <a:ext cx="4707255" cy="1896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845" y="2609215"/>
            <a:ext cx="4707255" cy="17373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845" y="801370"/>
            <a:ext cx="4707890" cy="17411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4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1537</Words>
  <Application>WPS 演示</Application>
  <PresentationFormat>宽屏</PresentationFormat>
  <Paragraphs>126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思源黑体 CN Normal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1179</cp:revision>
  <dcterms:created xsi:type="dcterms:W3CDTF">2019-06-19T02:08:00Z</dcterms:created>
  <dcterms:modified xsi:type="dcterms:W3CDTF">2026-03-09T09:55:15Z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67F8E99CA25843CDBAFD0150A9FB820A</vt:lpwstr>
  </property>
</Properties>
</file>