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5"/>
  </p:notesMasterIdLst>
  <p:handoutMasterIdLst>
    <p:handoutMasterId r:id="rId26"/>
  </p:handoutMasterIdLst>
  <p:sldIdLst>
    <p:sldId id="4166" r:id="rId4"/>
    <p:sldId id="4167" r:id="rId5"/>
    <p:sldId id="4168" r:id="rId6"/>
    <p:sldId id="4337" r:id="rId7"/>
    <p:sldId id="4342" r:id="rId8"/>
    <p:sldId id="4343" r:id="rId9"/>
    <p:sldId id="4345" r:id="rId10"/>
    <p:sldId id="4346" r:id="rId11"/>
    <p:sldId id="4348" r:id="rId12"/>
    <p:sldId id="4347" r:id="rId13"/>
    <p:sldId id="4229" r:id="rId14"/>
    <p:sldId id="4331" r:id="rId15"/>
    <p:sldId id="4341" r:id="rId16"/>
    <p:sldId id="4344" r:id="rId17"/>
    <p:sldId id="4349" r:id="rId18"/>
    <p:sldId id="4209" r:id="rId19"/>
    <p:sldId id="4183" r:id="rId20"/>
    <p:sldId id="4184" r:id="rId21"/>
    <p:sldId id="4189" r:id="rId22"/>
    <p:sldId id="4241" r:id="rId23"/>
    <p:sldId id="4230" r:id="rId24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9" userDrawn="1">
          <p15:clr>
            <a:srgbClr val="A4A3A4"/>
          </p15:clr>
        </p15:guide>
        <p15:guide id="2" pos="38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D7000F"/>
    <a:srgbClr val="23B253"/>
    <a:srgbClr val="E123DA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89"/>
        <p:guide pos="385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155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-1270" y="68834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8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6.xml"/><Relationship Id="rId1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0.xml"/><Relationship Id="rId6" Type="http://schemas.openxmlformats.org/officeDocument/2006/relationships/image" Target="../media/image54.png"/><Relationship Id="rId5" Type="http://schemas.openxmlformats.org/officeDocument/2006/relationships/tags" Target="../tags/tag149.xml"/><Relationship Id="rId4" Type="http://schemas.openxmlformats.org/officeDocument/2006/relationships/image" Target="../media/image3.png"/><Relationship Id="rId3" Type="http://schemas.openxmlformats.org/officeDocument/2006/relationships/tags" Target="../tags/tag148.xml"/><Relationship Id="rId2" Type="http://schemas.openxmlformats.org/officeDocument/2006/relationships/image" Target="../media/image1.png"/><Relationship Id="rId1" Type="http://schemas.openxmlformats.org/officeDocument/2006/relationships/tags" Target="../tags/tag147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image" Target="../media/image3.png"/><Relationship Id="rId3" Type="http://schemas.openxmlformats.org/officeDocument/2006/relationships/tags" Target="../tags/tag152.xml"/><Relationship Id="rId2" Type="http://schemas.openxmlformats.org/officeDocument/2006/relationships/image" Target="../media/image1.png"/><Relationship Id="rId1" Type="http://schemas.openxmlformats.org/officeDocument/2006/relationships/tags" Target="../tags/tag1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主线淘金：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AI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应用（短期分化）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4890" y="768350"/>
            <a:ext cx="4925695" cy="4210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15" y="760095"/>
            <a:ext cx="3381375" cy="809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" y="1698625"/>
            <a:ext cx="3371850" cy="3009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35" y="4908550"/>
            <a:ext cx="4535805" cy="1466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 descr="主线淘金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325" y="4615180"/>
            <a:ext cx="4601210" cy="16789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6400" y="1177925"/>
            <a:ext cx="4016375" cy="3260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5081905" y="5221605"/>
            <a:ext cx="193865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>
                <a:solidFill>
                  <a:schemeClr val="bg1">
                    <a:lumMod val="65000"/>
                  </a:schemeClr>
                </a:solidFill>
                <a:sym typeface="+mn-ea"/>
              </a:rPr>
              <a:t>以上为特定条件、特定时间区间下的历史业绩，不代表普遍现象，历史涨幅不预示其未来表现，过往收益亦不代表未来收益承诺。市场有风险，投资需谨慎</a:t>
            </a:r>
            <a:r>
              <a:rPr lang="en-US" altLang="zh-CN" sz="1000">
                <a:solidFill>
                  <a:schemeClr val="bg1">
                    <a:lumMod val="65000"/>
                  </a:schemeClr>
                </a:solidFill>
                <a:sym typeface="+mn-ea"/>
              </a:rPr>
              <a:t>!</a:t>
            </a:r>
            <a:endParaRPr lang="en-US" altLang="zh-CN" sz="1000">
              <a:solidFill>
                <a:schemeClr val="bg1">
                  <a:lumMod val="65000"/>
                </a:schemeClr>
              </a:solidFill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高控盘股被套的处理（真控盘）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065" y="933450"/>
            <a:ext cx="5198745" cy="3783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555" y="933450"/>
            <a:ext cx="6029960" cy="3783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981325" y="5391785"/>
            <a:ext cx="6816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回档跌破智能辅助线，拉长周期，</a:t>
            </a:r>
            <a:r>
              <a:rPr lang="en-US" altLang="zh-CN"/>
              <a:t>KDJ 0-20</a:t>
            </a:r>
            <a:r>
              <a:rPr lang="zh-CN" altLang="en-US"/>
              <a:t>涨到</a:t>
            </a:r>
            <a:r>
              <a:rPr lang="en-US" altLang="zh-CN"/>
              <a:t>80</a:t>
            </a:r>
            <a:r>
              <a:rPr lang="zh-CN" altLang="en-US"/>
              <a:t>附近作为卖点。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回档盘弱处理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950" y="901700"/>
            <a:ext cx="5605145" cy="3496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221105" y="4581525"/>
            <a:ext cx="3703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高控盘看控</a:t>
            </a:r>
            <a:r>
              <a:rPr lang="zh-CN" altLang="en-US">
                <a:solidFill>
                  <a:srgbClr val="FF0000"/>
                </a:solidFill>
              </a:rPr>
              <a:t>盘降低反抽</a:t>
            </a:r>
            <a:r>
              <a:rPr lang="zh-CN" altLang="en-US"/>
              <a:t>作为卖点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890" y="901700"/>
            <a:ext cx="4863465" cy="3496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965950" y="4631055"/>
            <a:ext cx="40417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</a:rPr>
              <a:t>航天类：</a:t>
            </a:r>
            <a:endParaRPr lang="zh-CN" altLang="en-US">
              <a:solidFill>
                <a:srgbClr val="F315F3"/>
              </a:solidFill>
            </a:endParaRPr>
          </a:p>
          <a:p>
            <a:r>
              <a:rPr lang="zh-CN" altLang="en-US"/>
              <a:t>跌破五日线</a:t>
            </a:r>
            <a:r>
              <a:rPr lang="en-US" altLang="zh-CN"/>
              <a:t>——</a:t>
            </a:r>
            <a:r>
              <a:rPr lang="zh-CN" altLang="en-US"/>
              <a:t>破位卖点</a:t>
            </a:r>
            <a:endParaRPr lang="zh-CN" altLang="en-US"/>
          </a:p>
          <a:p>
            <a:r>
              <a:rPr lang="zh-CN" altLang="en-US"/>
              <a:t>五日线拐头</a:t>
            </a:r>
            <a:r>
              <a:rPr lang="en-US" altLang="zh-CN"/>
              <a:t>——</a:t>
            </a:r>
            <a:r>
              <a:rPr lang="zh-CN" altLang="en-US"/>
              <a:t>反抽卖点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392680" y="5786120"/>
            <a:ext cx="7190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短期分批收缩仓位，应对下旬的可能的降温盘弱，等待新的异动风口。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选股方向：控盘科技（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1.18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42340"/>
            <a:ext cx="4638675" cy="3952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375" y="814070"/>
            <a:ext cx="4473575" cy="40805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0" y="814070"/>
            <a:ext cx="3356610" cy="28886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3702685"/>
            <a:ext cx="3356610" cy="2604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3150" y="4293870"/>
            <a:ext cx="3117850" cy="23406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短期情绪主线：智能电网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l="19715" t="2070"/>
          <a:stretch>
            <a:fillRect/>
          </a:stretch>
        </p:blipFill>
        <p:spPr>
          <a:xfrm>
            <a:off x="163195" y="862330"/>
            <a:ext cx="5287645" cy="55810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705" y="969010"/>
            <a:ext cx="3663315" cy="3710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020" y="1684655"/>
            <a:ext cx="3741420" cy="38163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_17687925092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题材退潮，控盘接力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2025.1.19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图片_1767512095200_17687924721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爆量分歧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K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线显现（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1.14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897890"/>
            <a:ext cx="6871970" cy="4438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755" y="2424430"/>
            <a:ext cx="3184525" cy="2123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84200" y="5540375"/>
            <a:ext cx="6554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分歧</a:t>
            </a:r>
            <a:r>
              <a:rPr lang="en-US" altLang="zh-CN">
                <a:highlight>
                  <a:srgbClr val="FFFF00"/>
                </a:highlight>
              </a:rPr>
              <a:t>K</a:t>
            </a:r>
            <a:r>
              <a:rPr lang="zh-CN" altLang="en-US">
                <a:highlight>
                  <a:srgbClr val="FFFF00"/>
                </a:highlight>
              </a:rPr>
              <a:t>线出现后，要注意分化（缩量，跌破五日线、资金翻绿）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850" y="972185"/>
            <a:ext cx="3050540" cy="1250315"/>
          </a:xfrm>
          <a:prstGeom prst="rect">
            <a:avLst/>
          </a:prstGeom>
        </p:spPr>
      </p:pic>
      <p:sp>
        <p:nvSpPr>
          <p:cNvPr id="26" name="椭圆 25"/>
          <p:cNvSpPr/>
          <p:nvPr/>
        </p:nvSpPr>
        <p:spPr>
          <a:xfrm>
            <a:off x="9201785" y="1029970"/>
            <a:ext cx="339090" cy="255905"/>
          </a:xfrm>
          <a:prstGeom prst="ellipse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138670" y="2371090"/>
            <a:ext cx="5170170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en-US" altLang="zh-CN">
                <a:highlight>
                  <a:srgbClr val="FFFF00"/>
                </a:highlight>
                <a:sym typeface="+mn-ea"/>
              </a:rPr>
              <a:t>1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月中下旬易震荡回落：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en-US" altLang="en-US">
                <a:sym typeface="+mn-ea"/>
              </a:rPr>
              <a:t>①</a:t>
            </a:r>
            <a:r>
              <a:rPr lang="en-US" altLang="zh-CN">
                <a:sym typeface="+mn-ea"/>
              </a:rPr>
              <a:t>2026</a:t>
            </a:r>
            <a:r>
              <a:rPr lang="zh-CN" altLang="en-US">
                <a:sym typeface="+mn-ea"/>
              </a:rPr>
              <a:t>年初布局的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机构已经买完一轮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en-US" altLang="en-US">
                <a:sym typeface="+mn-ea"/>
              </a:rPr>
              <a:t>②</a:t>
            </a:r>
            <a:r>
              <a:rPr lang="zh-CN" altLang="en-US">
                <a:sym typeface="+mn-ea"/>
              </a:rPr>
              <a:t>航天类高位赚钱效应降低，短期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获利盘回吐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en-US" altLang="en-US">
                <a:sym typeface="+mn-ea"/>
              </a:rPr>
              <a:t>③</a:t>
            </a:r>
            <a:r>
              <a:rPr lang="zh-CN" altLang="en-US">
                <a:sym typeface="+mn-ea"/>
              </a:rPr>
              <a:t>临近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过年</a:t>
            </a:r>
            <a:r>
              <a:rPr lang="zh-CN" altLang="en-US">
                <a:sym typeface="+mn-ea"/>
              </a:rPr>
              <a:t>资金结算企业发年终奖</a:t>
            </a:r>
            <a:endParaRPr lang="zh-CN" altLang="en-US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915" y="3893185"/>
            <a:ext cx="3152775" cy="2295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916545" y="4102100"/>
            <a:ext cx="1541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控盘资产走强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月中：中线上攻和短线上攻分歧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45" y="972185"/>
            <a:ext cx="3152775" cy="2295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011555" y="1112520"/>
            <a:ext cx="2285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中线上攻攀升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1460" y="4447540"/>
            <a:ext cx="70078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中线控盘慢牛板块走强：</a:t>
            </a:r>
            <a:r>
              <a:rPr lang="en-US" altLang="zh-CN"/>
              <a:t>a.</a:t>
            </a:r>
            <a:r>
              <a:rPr lang="zh-CN" altLang="en-US"/>
              <a:t>有色</a:t>
            </a:r>
            <a:r>
              <a:rPr lang="en-US" altLang="zh-CN"/>
              <a:t>+b.</a:t>
            </a:r>
            <a:r>
              <a:rPr lang="zh-CN" altLang="en-US"/>
              <a:t>科技</a:t>
            </a:r>
            <a:r>
              <a:rPr lang="en-US" altLang="zh-CN"/>
              <a:t>+c.</a:t>
            </a:r>
            <a:r>
              <a:rPr lang="zh-CN" altLang="en-US"/>
              <a:t>创蓝筹控盘股（控盘</a:t>
            </a:r>
            <a:r>
              <a:rPr lang="en-US" altLang="zh-CN"/>
              <a:t>130</a:t>
            </a:r>
            <a:r>
              <a:rPr lang="zh-CN" altLang="en-US"/>
              <a:t>）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0029DA"/>
                </a:solidFill>
              </a:rPr>
              <a:t>短线游资炒作回档盘弱：</a:t>
            </a:r>
            <a:r>
              <a:rPr lang="en-US" altLang="zh-CN"/>
              <a:t>a.</a:t>
            </a:r>
            <a:r>
              <a:rPr lang="zh-CN" altLang="en-US"/>
              <a:t>航天</a:t>
            </a:r>
            <a:r>
              <a:rPr lang="en-US" altLang="zh-CN"/>
              <a:t> b.AI</a:t>
            </a:r>
            <a:r>
              <a:rPr lang="zh-CN" altLang="en-US"/>
              <a:t>应用</a:t>
            </a:r>
            <a:r>
              <a:rPr lang="en-US" altLang="zh-CN"/>
              <a:t>  </a:t>
            </a:r>
            <a:r>
              <a:rPr lang="zh-CN" altLang="en-US"/>
              <a:t>（涨停情绪主线退潮）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89150" y="2780030"/>
            <a:ext cx="2089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短线上攻回落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403475" y="2044065"/>
            <a:ext cx="669290" cy="347345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 b="5315"/>
          <a:stretch>
            <a:fillRect/>
          </a:stretch>
        </p:blipFill>
        <p:spPr>
          <a:xfrm>
            <a:off x="4178935" y="768350"/>
            <a:ext cx="6454775" cy="3110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8066405" y="3511550"/>
            <a:ext cx="26644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highlight>
                  <a:srgbClr val="FFFF00"/>
                </a:highlight>
              </a:rPr>
              <a:t>《炒股笔记本</a:t>
            </a:r>
            <a:r>
              <a:rPr lang="en-US" altLang="zh-CN" sz="1600">
                <a:highlight>
                  <a:srgbClr val="FFFF00"/>
                </a:highlight>
              </a:rPr>
              <a:t>10--11</a:t>
            </a:r>
            <a:r>
              <a:rPr lang="zh-CN" altLang="en-US" sz="1600">
                <a:highlight>
                  <a:srgbClr val="FFFF00"/>
                </a:highlight>
              </a:rPr>
              <a:t>页》</a:t>
            </a:r>
            <a:endParaRPr lang="zh-CN" altLang="en-US" sz="1600">
              <a:highlight>
                <a:srgbClr val="FFFF00"/>
              </a:highlight>
            </a:endParaRPr>
          </a:p>
          <a:p>
            <a:r>
              <a:rPr lang="zh-CN" altLang="en-US" sz="1600">
                <a:highlight>
                  <a:srgbClr val="FFFF00"/>
                </a:highlight>
              </a:rPr>
              <a:t>有关于</a:t>
            </a:r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</a:rPr>
              <a:t>中线上攻居上</a:t>
            </a:r>
            <a:r>
              <a:rPr lang="zh-CN" altLang="en-US" sz="1600">
                <a:highlight>
                  <a:srgbClr val="FFFF00"/>
                </a:highlight>
              </a:rPr>
              <a:t>的行情</a:t>
            </a:r>
            <a:endParaRPr lang="zh-CN" altLang="en-US" sz="1600">
              <a:highlight>
                <a:srgbClr val="FFFF00"/>
              </a:highlight>
            </a:endParaRPr>
          </a:p>
          <a:p>
            <a:r>
              <a:rPr lang="zh-CN" altLang="en-US" sz="1600">
                <a:highlight>
                  <a:srgbClr val="FFFF00"/>
                </a:highlight>
              </a:rPr>
              <a:t>操作策略详解。</a:t>
            </a:r>
            <a:endParaRPr lang="zh-CN" altLang="en-US" sz="1600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年初缩量预留仓位更灵活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" y="834390"/>
            <a:ext cx="11560175" cy="5647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791970" y="1969770"/>
            <a:ext cx="2248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24</a:t>
            </a:r>
            <a:r>
              <a:rPr lang="zh-CN" altLang="en-US">
                <a:highlight>
                  <a:srgbClr val="FFFF00"/>
                </a:highlight>
              </a:rPr>
              <a:t>年年前黄金坑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1940" y="1655445"/>
            <a:ext cx="1859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25</a:t>
            </a:r>
            <a:r>
              <a:rPr lang="zh-CN" altLang="en-US">
                <a:highlight>
                  <a:srgbClr val="FFFF00"/>
                </a:highlight>
              </a:rPr>
              <a:t>年初黄金坑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152890" y="2200910"/>
            <a:ext cx="2851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26</a:t>
            </a:r>
            <a:r>
              <a:rPr lang="zh-CN" altLang="en-US">
                <a:highlight>
                  <a:srgbClr val="FFFF00"/>
                </a:highlight>
              </a:rPr>
              <a:t>年初缩量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适当降低仓位</a:t>
            </a:r>
            <a:endParaRPr lang="zh-CN" altLang="en-US">
              <a:highlight>
                <a:srgbClr val="FFFF00"/>
              </a:highlight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9553575" y="3862705"/>
            <a:ext cx="743585" cy="8515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控盘主线：有色（逆势走强）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/>
          <p:nvPr/>
        </p:nvPicPr>
        <p:blipFill>
          <a:blip r:embed="rId1"/>
          <a:stretch>
            <a:fillRect/>
          </a:stretch>
        </p:blipFill>
        <p:spPr>
          <a:xfrm>
            <a:off x="577215" y="5160010"/>
            <a:ext cx="3221990" cy="1433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138430" y="760095"/>
            <a:ext cx="5554345" cy="428371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212850" y="3208655"/>
            <a:ext cx="2743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1.13</a:t>
            </a:r>
            <a:r>
              <a:rPr lang="zh-CN" altLang="en-US">
                <a:highlight>
                  <a:srgbClr val="FFFF00"/>
                </a:highlight>
              </a:rPr>
              <a:t>号（周二）</a:t>
            </a:r>
            <a:r>
              <a:rPr lang="en-US" altLang="zh-CN">
                <a:highlight>
                  <a:srgbClr val="FFFF00"/>
                </a:highlight>
              </a:rPr>
              <a:t>8.30</a:t>
            </a:r>
            <a:r>
              <a:rPr lang="zh-CN" altLang="en-US">
                <a:highlight>
                  <a:srgbClr val="FFFF00"/>
                </a:highlight>
              </a:rPr>
              <a:t>陪跑营课程《分时做</a:t>
            </a:r>
            <a:r>
              <a:rPr lang="en-US" altLang="zh-CN">
                <a:highlight>
                  <a:srgbClr val="FFFF00"/>
                </a:highlight>
              </a:rPr>
              <a:t>T</a:t>
            </a:r>
            <a:r>
              <a:rPr lang="zh-CN" altLang="en-US">
                <a:highlight>
                  <a:srgbClr val="FFFF00"/>
                </a:highlight>
              </a:rPr>
              <a:t>技巧》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768350"/>
            <a:ext cx="5152390" cy="4485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400" y="5343525"/>
            <a:ext cx="4305300" cy="1066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867140" y="5446395"/>
            <a:ext cx="2178050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>
                <a:solidFill>
                  <a:schemeClr val="bg1">
                    <a:lumMod val="65000"/>
                  </a:schemeClr>
                </a:solidFill>
                <a:sym typeface="+mn-ea"/>
              </a:rPr>
              <a:t>以上为特定条件、特定时间区间下的历史业绩，不代表普遍现象，历史涨幅不预示其未来表现，过往收益亦不代表未来收益承诺。市场有风险，投资需谨慎</a:t>
            </a:r>
            <a:r>
              <a:rPr lang="en-US" altLang="zh-CN" sz="1000">
                <a:solidFill>
                  <a:schemeClr val="bg1">
                    <a:lumMod val="65000"/>
                  </a:schemeClr>
                </a:solidFill>
                <a:sym typeface="+mn-ea"/>
              </a:rPr>
              <a:t>!</a:t>
            </a:r>
            <a:endParaRPr lang="en-US" altLang="zh-CN" sz="1000">
              <a:solidFill>
                <a:schemeClr val="bg1">
                  <a:lumMod val="65000"/>
                </a:schemeClr>
              </a:solidFill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主线淘金：有色（控盘慢牛）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5911850" y="4792980"/>
            <a:ext cx="5419725" cy="1385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850" y="836295"/>
            <a:ext cx="5419725" cy="3814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5911850" y="908685"/>
            <a:ext cx="19418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持仓信号参考：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①牛熊线看趋势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②大单红肥绿瘦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5" y="768350"/>
            <a:ext cx="5212080" cy="4610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" y="5379085"/>
            <a:ext cx="5211445" cy="1057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507990" y="6220460"/>
            <a:ext cx="6096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以上为特定条件、特定时间区间下的部分案例展示，不代表普遍现象，个股历史涨幅不预示其未来表现，过往收益亦不代表未来收益承诺。市场有风险，投资需谨慎！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主线淘金：有色（控盘慢牛）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" y="768350"/>
            <a:ext cx="5385435" cy="46977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0" y="5303520"/>
            <a:ext cx="5047615" cy="1082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80" y="768350"/>
            <a:ext cx="5047615" cy="44113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120" y="5552440"/>
            <a:ext cx="3286125" cy="933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139700" y="5614035"/>
            <a:ext cx="21405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>
                    <a:lumMod val="65000"/>
                  </a:schemeClr>
                </a:solidFill>
              </a:rPr>
              <a:t>以上为特定条件、特定时间区间下的历史业绩，不代表普遍现象，历史涨幅不预示其未来表现，过往收益亦不代表未来收益承诺。市场有风险，投资需谨慎</a:t>
            </a:r>
            <a:r>
              <a:rPr lang="en-US" altLang="zh-CN" sz="1000">
                <a:solidFill>
                  <a:schemeClr val="bg1">
                    <a:lumMod val="65000"/>
                  </a:schemeClr>
                </a:solidFill>
              </a:rPr>
              <a:t>!</a:t>
            </a:r>
            <a:endParaRPr lang="en-US" altLang="zh-CN" sz="1000">
              <a:solidFill>
                <a:schemeClr val="bg1">
                  <a:lumMod val="65000"/>
                </a:schemeClr>
              </a:solidFill>
            </a:endParaRPr>
          </a:p>
          <a:p>
            <a:endParaRPr lang="en-US" altLang="zh-CN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1449</Words>
  <Application>WPS 演示</Application>
  <PresentationFormat>宽屏</PresentationFormat>
  <Paragraphs>147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1141</cp:revision>
  <dcterms:created xsi:type="dcterms:W3CDTF">2019-06-19T02:08:00Z</dcterms:created>
  <dcterms:modified xsi:type="dcterms:W3CDTF">2026-01-19T11:27:19Z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67F8E99CA25843CDBAFD0150A9FB820A</vt:lpwstr>
  </property>
</Properties>
</file>