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371" r:id="rId7"/>
    <p:sldId id="4370" r:id="rId8"/>
    <p:sldId id="4369" r:id="rId9"/>
    <p:sldId id="4363" r:id="rId10"/>
    <p:sldId id="4229" r:id="rId11"/>
    <p:sldId id="4359" r:id="rId12"/>
    <p:sldId id="4360" r:id="rId13"/>
    <p:sldId id="4372" r:id="rId14"/>
    <p:sldId id="4373" r:id="rId15"/>
    <p:sldId id="4209" r:id="rId16"/>
    <p:sldId id="4183" r:id="rId17"/>
    <p:sldId id="4184" r:id="rId18"/>
    <p:sldId id="4189" r:id="rId19"/>
    <p:sldId id="4374" r:id="rId20"/>
    <p:sldId id="4375" r:id="rId21"/>
    <p:sldId id="4230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震荡中走强板块（金属、磁材）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969010"/>
            <a:ext cx="5160645" cy="4919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20" y="1532890"/>
            <a:ext cx="4141470" cy="3639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5" y="2480945"/>
            <a:ext cx="4204335" cy="3816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震荡中走强板块（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CPO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1"/>
          <a:srcRect r="53267" b="5286"/>
          <a:stretch>
            <a:fillRect/>
          </a:stretch>
        </p:blipFill>
        <p:spPr>
          <a:xfrm>
            <a:off x="123825" y="727710"/>
            <a:ext cx="5180965" cy="5643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60" y="856615"/>
            <a:ext cx="5770880" cy="21920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75" y="3177540"/>
            <a:ext cx="3689350" cy="3333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20" y="3429000"/>
            <a:ext cx="3527425" cy="31045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石油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65" y="859155"/>
            <a:ext cx="5621655" cy="5634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120" y="859155"/>
            <a:ext cx="3657600" cy="3390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690" y="2513330"/>
            <a:ext cx="3525520" cy="3442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15249"/>
          <a:stretch>
            <a:fillRect/>
          </a:stretch>
        </p:blipFill>
        <p:spPr>
          <a:xfrm>
            <a:off x="4186555" y="3879215"/>
            <a:ext cx="4162425" cy="2738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年前缩量，轮动加快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2026.2.1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月回顾（先涨后跌）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2995" y="801370"/>
            <a:ext cx="3050540" cy="12503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04710" y="2051685"/>
            <a:ext cx="478155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①</a:t>
            </a:r>
            <a:r>
              <a:rPr lang="en-US" altLang="zh-CN">
                <a:sym typeface="+mn-ea"/>
              </a:rPr>
              <a:t>2026</a:t>
            </a:r>
            <a:r>
              <a:rPr lang="zh-CN" altLang="en-US">
                <a:sym typeface="+mn-ea"/>
              </a:rPr>
              <a:t>年初布局的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机构已经买完一轮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②</a:t>
            </a:r>
            <a:r>
              <a:rPr lang="zh-CN" altLang="en-US">
                <a:sym typeface="+mn-ea"/>
              </a:rPr>
              <a:t>航天类高位赚钱效应降低，短期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获利盘回吐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③</a:t>
            </a:r>
            <a:r>
              <a:rPr lang="zh-CN" altLang="en-US">
                <a:sym typeface="+mn-ea"/>
              </a:rPr>
              <a:t>临近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过年</a:t>
            </a:r>
            <a:r>
              <a:rPr lang="zh-CN" altLang="en-US">
                <a:sym typeface="+mn-ea"/>
              </a:rPr>
              <a:t>资金结算企业发年终奖</a:t>
            </a:r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801370"/>
            <a:ext cx="4429125" cy="3931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15" y="1643380"/>
            <a:ext cx="4034155" cy="4610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2150" y="49536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月上赚钱效应在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航天</a:t>
            </a:r>
            <a:r>
              <a:rPr lang="zh-CN" altLang="en-US">
                <a:highlight>
                  <a:srgbClr val="FFFF00"/>
                </a:highlight>
              </a:rPr>
              <a:t>，下旬在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有色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b="13803"/>
          <a:stretch>
            <a:fillRect/>
          </a:stretch>
        </p:blipFill>
        <p:spPr>
          <a:xfrm>
            <a:off x="8970645" y="4403090"/>
            <a:ext cx="2666365" cy="793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840" y="3361055"/>
            <a:ext cx="5023485" cy="1010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b="31638"/>
          <a:stretch>
            <a:fillRect/>
          </a:stretch>
        </p:blipFill>
        <p:spPr>
          <a:xfrm>
            <a:off x="6081395" y="5800725"/>
            <a:ext cx="2823210" cy="631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395" y="4400550"/>
            <a:ext cx="2823210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从航天的下跌判断有色的下跌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768350"/>
            <a:ext cx="6854825" cy="3826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60" y="768350"/>
            <a:ext cx="5037455" cy="4254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13803"/>
          <a:stretch>
            <a:fillRect/>
          </a:stretch>
        </p:blipFill>
        <p:spPr>
          <a:xfrm>
            <a:off x="503555" y="1764030"/>
            <a:ext cx="2409825" cy="716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415" y="5084445"/>
            <a:ext cx="4470400" cy="899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b="31638"/>
          <a:stretch>
            <a:fillRect/>
          </a:stretch>
        </p:blipFill>
        <p:spPr>
          <a:xfrm>
            <a:off x="503555" y="2579370"/>
            <a:ext cx="2409825" cy="631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70" y="2392045"/>
            <a:ext cx="1716405" cy="175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6937375" y="2480945"/>
            <a:ext cx="2411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周三晚上讲课原话：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现在的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中金黄金</a:t>
            </a:r>
            <a:r>
              <a:rPr lang="zh-CN" altLang="en-US" sz="1600">
                <a:highlight>
                  <a:srgbClr val="FFFF00"/>
                </a:highlight>
              </a:rPr>
              <a:t>和之前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的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中国卫通</a:t>
            </a:r>
            <a:r>
              <a:rPr lang="zh-CN" altLang="en-US" sz="1600">
                <a:highlight>
                  <a:srgbClr val="FFFF00"/>
                </a:highlight>
              </a:rPr>
              <a:t>是不是很像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310" y="4716145"/>
            <a:ext cx="3821430" cy="1758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" y="4716145"/>
            <a:ext cx="3290570" cy="1701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7387590" y="6003290"/>
            <a:ext cx="4141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315F3"/>
                </a:solidFill>
              </a:rPr>
              <a:t>以上为特定客户、特定时间区间的历史业绩，个别情况不代表普遍现象，个股历史涨幅不预示其未来表现，过往收益亦不代表未来收益承诺。市场有风险，投资需谨慎！</a:t>
            </a:r>
            <a:endParaRPr lang="zh-CN" altLang="en-US" sz="1200">
              <a:solidFill>
                <a:srgbClr val="F315F3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月中下旬：周线死叉潮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915" y="834390"/>
            <a:ext cx="5855335" cy="3709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7690" y="4676775"/>
            <a:ext cx="5496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平均股价周线死叉，个股盘弱跌破智能辅助线增加。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2574290"/>
            <a:ext cx="4599305" cy="1692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990" y="912495"/>
            <a:ext cx="4599305" cy="1517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57198"/>
          <a:stretch>
            <a:fillRect/>
          </a:stretch>
        </p:blipFill>
        <p:spPr>
          <a:xfrm>
            <a:off x="6446520" y="4455795"/>
            <a:ext cx="4599305" cy="166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874635" y="2049780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破位走双底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60640" y="3747135"/>
            <a:ext cx="1039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刚破位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28130" y="5044440"/>
            <a:ext cx="1255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背离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准备破位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破位后的震荡和企稳突破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7315" y="768350"/>
            <a:ext cx="6932930" cy="3748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140" y="2983230"/>
            <a:ext cx="6464300" cy="3418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7315" y="4606290"/>
            <a:ext cx="520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1.22</a:t>
            </a:r>
            <a:r>
              <a:rPr lang="zh-CN" altLang="en-US">
                <a:highlight>
                  <a:srgbClr val="FFFF00"/>
                </a:highlight>
              </a:rPr>
              <a:t>晚课程讲到</a:t>
            </a:r>
            <a:r>
              <a:rPr lang="en-US" altLang="zh-CN">
                <a:highlight>
                  <a:srgbClr val="FFFF00"/>
                </a:highlight>
              </a:rPr>
              <a:t>CPO </a:t>
            </a:r>
            <a:r>
              <a:rPr lang="zh-CN" altLang="en-US">
                <a:highlight>
                  <a:srgbClr val="FFFF00"/>
                </a:highlight>
              </a:rPr>
              <a:t>（易中天）在构建底背离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16975" y="4540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短期大卖单消化后再次突</a:t>
            </a:r>
            <a:r>
              <a:rPr lang="zh-CN" altLang="en-US"/>
              <a:t>破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短期异动（消费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旅游）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1.28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5230" y="1119505"/>
            <a:ext cx="4902200" cy="3757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727710"/>
            <a:ext cx="3881755" cy="5180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90" y="2518410"/>
            <a:ext cx="4251960" cy="33902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WPS 演示</Application>
  <PresentationFormat>宽屏</PresentationFormat>
  <Paragraphs>109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1153</cp:revision>
  <dcterms:created xsi:type="dcterms:W3CDTF">2019-06-19T02:08:00Z</dcterms:created>
  <dcterms:modified xsi:type="dcterms:W3CDTF">2026-02-01T08:52:45Z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