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2"/>
  </p:notesMasterIdLst>
  <p:handoutMasterIdLst>
    <p:handoutMasterId r:id="rId23"/>
  </p:handoutMasterIdLst>
  <p:sldIdLst>
    <p:sldId id="4166" r:id="rId4"/>
    <p:sldId id="4167" r:id="rId5"/>
    <p:sldId id="4168" r:id="rId6"/>
    <p:sldId id="4406" r:id="rId7"/>
    <p:sldId id="4429" r:id="rId8"/>
    <p:sldId id="4428" r:id="rId9"/>
    <p:sldId id="4417" r:id="rId10"/>
    <p:sldId id="4431" r:id="rId11"/>
    <p:sldId id="4229" r:id="rId12"/>
    <p:sldId id="4425" r:id="rId13"/>
    <p:sldId id="4430" r:id="rId14"/>
    <p:sldId id="4426" r:id="rId15"/>
    <p:sldId id="4209" r:id="rId16"/>
    <p:sldId id="4183" r:id="rId17"/>
    <p:sldId id="4184" r:id="rId18"/>
    <p:sldId id="4241" r:id="rId19"/>
    <p:sldId id="4401" r:id="rId20"/>
    <p:sldId id="4402" r:id="rId21"/>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158.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image" Target="../media/image29.png"/><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1.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43.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44.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34.xml"/><Relationship Id="rId7" Type="http://schemas.openxmlformats.org/officeDocument/2006/relationships/image" Target="../media/image12.png"/><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image" Target="../media/image11.png"/><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slideLayout" Target="../slideLayouts/slideLayout2.xml"/><Relationship Id="rId10" Type="http://schemas.openxmlformats.org/officeDocument/2006/relationships/tags" Target="../tags/tag135.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牛线走平</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超跌反弹</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956310" y="801370"/>
            <a:ext cx="9777095" cy="5608955"/>
          </a:xfrm>
          <a:prstGeom prst="rect">
            <a:avLst/>
          </a:prstGeom>
        </p:spPr>
      </p:pic>
      <p:pic>
        <p:nvPicPr>
          <p:cNvPr id="5" name="图片 4"/>
          <p:cNvPicPr>
            <a:picLocks noChangeAspect="1"/>
          </p:cNvPicPr>
          <p:nvPr/>
        </p:nvPicPr>
        <p:blipFill>
          <a:blip r:embed="rId2"/>
          <a:stretch>
            <a:fillRect/>
          </a:stretch>
        </p:blipFill>
        <p:spPr>
          <a:xfrm>
            <a:off x="2916555" y="1905000"/>
            <a:ext cx="3714750" cy="1410335"/>
          </a:xfrm>
          <a:prstGeom prst="rect">
            <a:avLst/>
          </a:prstGeom>
          <a:ln>
            <a:solidFill>
              <a:schemeClr val="accent1"/>
            </a:solidFill>
          </a:ln>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大波段超跌（海洋状态低位）</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70815" y="844550"/>
            <a:ext cx="5384800" cy="3335655"/>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5166995" y="727710"/>
            <a:ext cx="5810885" cy="2990850"/>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1770380" y="3329940"/>
            <a:ext cx="4473575" cy="3023235"/>
          </a:xfrm>
          <a:prstGeom prst="rect">
            <a:avLst/>
          </a:prstGeom>
          <a:ln>
            <a:solidFill>
              <a:schemeClr val="accent1"/>
            </a:solidFill>
          </a:ln>
        </p:spPr>
      </p:pic>
      <p:pic>
        <p:nvPicPr>
          <p:cNvPr id="11" name="图片 10"/>
          <p:cNvPicPr>
            <a:picLocks noChangeAspect="1"/>
          </p:cNvPicPr>
          <p:nvPr/>
        </p:nvPicPr>
        <p:blipFill>
          <a:blip r:embed="rId4"/>
          <a:stretch>
            <a:fillRect/>
          </a:stretch>
        </p:blipFill>
        <p:spPr>
          <a:xfrm>
            <a:off x="7009130" y="3147060"/>
            <a:ext cx="4777740" cy="3147060"/>
          </a:xfrm>
          <a:prstGeom prst="rect">
            <a:avLst/>
          </a:prstGeom>
          <a:ln>
            <a:solidFill>
              <a:schemeClr val="accent1"/>
            </a:solid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图片_1772438927160"/>
          <p:cNvPicPr>
            <a:picLocks noChangeAspect="1"/>
          </p:cNvPicPr>
          <p:nvPr/>
        </p:nvPicPr>
        <p:blipFill>
          <a:blip r:embed="rId6"/>
          <a:stretch>
            <a:fillRect/>
          </a:stretch>
        </p:blipFill>
        <p:spPr>
          <a:xfrm>
            <a:off x="-3175"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x1080_1772438912311"/>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资金翻红，加速赶底</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2026.3.23</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6957695" y="829310"/>
            <a:ext cx="4980305" cy="3131820"/>
          </a:xfrm>
          <a:prstGeom prst="rect">
            <a:avLst/>
          </a:prstGeom>
          <a:ln>
            <a:solidFill>
              <a:schemeClr val="accent1"/>
            </a:solidFill>
          </a:ln>
        </p:spPr>
      </p:pic>
      <p:pic>
        <p:nvPicPr>
          <p:cNvPr id="3" name="图片 2"/>
          <p:cNvPicPr>
            <a:picLocks noChangeAspect="1"/>
          </p:cNvPicPr>
          <p:nvPr/>
        </p:nvPicPr>
        <p:blipFill>
          <a:blip r:embed="rId2"/>
          <a:stretch>
            <a:fillRect/>
          </a:stretch>
        </p:blipFill>
        <p:spPr>
          <a:xfrm>
            <a:off x="286385" y="829310"/>
            <a:ext cx="3197860" cy="313245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大盘：大周期死叉，进入震荡</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custDataLst>
              <p:tags r:id="rId3"/>
            </p:custDataLst>
          </p:nvPr>
        </p:nvPicPr>
        <p:blipFill>
          <a:blip r:embed="rId4"/>
          <a:stretch>
            <a:fillRect/>
          </a:stretch>
        </p:blipFill>
        <p:spPr>
          <a:xfrm>
            <a:off x="3565525" y="829310"/>
            <a:ext cx="3310890" cy="3131820"/>
          </a:xfrm>
          <a:prstGeom prst="rect">
            <a:avLst/>
          </a:prstGeom>
          <a:ln>
            <a:solidFill>
              <a:schemeClr val="accent1"/>
            </a:solidFill>
          </a:ln>
        </p:spPr>
      </p:pic>
      <p:sp>
        <p:nvSpPr>
          <p:cNvPr id="7" name="文本框 6"/>
          <p:cNvSpPr txBox="1"/>
          <p:nvPr>
            <p:custDataLst>
              <p:tags r:id="rId5"/>
            </p:custDataLst>
          </p:nvPr>
        </p:nvSpPr>
        <p:spPr>
          <a:xfrm>
            <a:off x="2088515" y="3249930"/>
            <a:ext cx="752475" cy="377825"/>
          </a:xfrm>
          <a:prstGeom prst="rect">
            <a:avLst/>
          </a:prstGeom>
          <a:noFill/>
        </p:spPr>
        <p:txBody>
          <a:bodyPr wrap="square" rtlCol="0">
            <a:noAutofit/>
          </a:bodyPr>
          <a:p>
            <a:r>
              <a:rPr lang="zh-CN" altLang="en-US">
                <a:highlight>
                  <a:srgbClr val="FFFF00"/>
                </a:highlight>
              </a:rPr>
              <a:t>周线</a:t>
            </a:r>
            <a:endParaRPr lang="zh-CN" altLang="en-US">
              <a:highlight>
                <a:srgbClr val="FFFF00"/>
              </a:highlight>
            </a:endParaRPr>
          </a:p>
        </p:txBody>
      </p:sp>
      <p:sp>
        <p:nvSpPr>
          <p:cNvPr id="10" name="文本框 9"/>
          <p:cNvSpPr txBox="1"/>
          <p:nvPr>
            <p:custDataLst>
              <p:tags r:id="rId6"/>
            </p:custDataLst>
          </p:nvPr>
        </p:nvSpPr>
        <p:spPr>
          <a:xfrm>
            <a:off x="4897120" y="3429000"/>
            <a:ext cx="1198880" cy="368300"/>
          </a:xfrm>
          <a:prstGeom prst="rect">
            <a:avLst/>
          </a:prstGeom>
          <a:noFill/>
        </p:spPr>
        <p:txBody>
          <a:bodyPr wrap="square" rtlCol="0">
            <a:spAutoFit/>
          </a:bodyPr>
          <a:p>
            <a:r>
              <a:rPr lang="zh-CN" altLang="en-US">
                <a:highlight>
                  <a:srgbClr val="FFFF00"/>
                </a:highlight>
              </a:rPr>
              <a:t>月线</a:t>
            </a:r>
            <a:endParaRPr lang="zh-CN" altLang="en-US">
              <a:highlight>
                <a:srgbClr val="FFFF00"/>
              </a:highlight>
            </a:endParaRPr>
          </a:p>
        </p:txBody>
      </p:sp>
      <p:sp>
        <p:nvSpPr>
          <p:cNvPr id="12" name="文本框 11"/>
          <p:cNvSpPr txBox="1"/>
          <p:nvPr/>
        </p:nvSpPr>
        <p:spPr>
          <a:xfrm>
            <a:off x="95885" y="4177030"/>
            <a:ext cx="5844540" cy="1529715"/>
          </a:xfrm>
          <a:prstGeom prst="rect">
            <a:avLst/>
          </a:prstGeom>
          <a:noFill/>
        </p:spPr>
        <p:txBody>
          <a:bodyPr wrap="square" rtlCol="0">
            <a:spAutoFit/>
          </a:bodyPr>
          <a:p>
            <a:pPr>
              <a:lnSpc>
                <a:spcPct val="130000"/>
              </a:lnSpc>
            </a:pPr>
            <a:r>
              <a:rPr lang="zh-CN" altLang="en-US"/>
              <a:t>①技术面：周期共振死叉调整释放。（</a:t>
            </a:r>
            <a:r>
              <a:rPr lang="zh-CN" altLang="en-US">
                <a:solidFill>
                  <a:srgbClr val="0029DA"/>
                </a:solidFill>
              </a:rPr>
              <a:t>回档破位</a:t>
            </a:r>
            <a:r>
              <a:rPr lang="zh-CN" altLang="en-US"/>
              <a:t>）</a:t>
            </a:r>
            <a:endParaRPr lang="zh-CN" altLang="en-US"/>
          </a:p>
          <a:p>
            <a:pPr>
              <a:lnSpc>
                <a:spcPct val="130000"/>
              </a:lnSpc>
            </a:pPr>
            <a:r>
              <a:rPr lang="zh-CN" altLang="en-US"/>
              <a:t>②外围：中东战事持续影响全球市场。（</a:t>
            </a:r>
            <a:r>
              <a:rPr lang="zh-CN" altLang="en-US">
                <a:solidFill>
                  <a:srgbClr val="0029DA"/>
                </a:solidFill>
              </a:rPr>
              <a:t>通胀，金属跌</a:t>
            </a:r>
            <a:r>
              <a:rPr lang="zh-CN" altLang="en-US"/>
              <a:t>）</a:t>
            </a:r>
            <a:endParaRPr lang="zh-CN" altLang="en-US"/>
          </a:p>
          <a:p>
            <a:pPr>
              <a:lnSpc>
                <a:spcPct val="130000"/>
              </a:lnSpc>
            </a:pPr>
            <a:r>
              <a:rPr lang="zh-CN" altLang="en-US"/>
              <a:t>③情绪面：</a:t>
            </a:r>
            <a:r>
              <a:rPr lang="en-US" altLang="zh-CN"/>
              <a:t>KDJ-8</a:t>
            </a:r>
            <a:r>
              <a:rPr lang="zh-CN" altLang="en-US"/>
              <a:t>，超跌易产生反弹。（</a:t>
            </a:r>
            <a:r>
              <a:rPr lang="zh-CN" altLang="en-US">
                <a:solidFill>
                  <a:srgbClr val="0029DA"/>
                </a:solidFill>
              </a:rPr>
              <a:t>基金左侧</a:t>
            </a:r>
            <a:r>
              <a:rPr lang="zh-CN" altLang="en-US"/>
              <a:t>）</a:t>
            </a:r>
            <a:endParaRPr lang="zh-CN" altLang="en-US"/>
          </a:p>
          <a:p>
            <a:pPr>
              <a:lnSpc>
                <a:spcPct val="130000"/>
              </a:lnSpc>
            </a:pPr>
            <a:r>
              <a:rPr lang="zh-CN" altLang="en-US"/>
              <a:t>④量化干扰：触及量化平仓线（</a:t>
            </a:r>
            <a:r>
              <a:rPr lang="zh-CN" altLang="en-US">
                <a:solidFill>
                  <a:srgbClr val="0029DA"/>
                </a:solidFill>
                <a:sym typeface="+mn-ea"/>
              </a:rPr>
              <a:t>短期</a:t>
            </a:r>
            <a:r>
              <a:rPr lang="zh-CN" altLang="en-US">
                <a:solidFill>
                  <a:srgbClr val="0029DA"/>
                </a:solidFill>
              </a:rPr>
              <a:t>跌幅扩大</a:t>
            </a:r>
            <a:r>
              <a:rPr lang="zh-CN" altLang="en-US"/>
              <a:t>）</a:t>
            </a:r>
            <a:endParaRPr lang="zh-CN" altLang="en-US"/>
          </a:p>
        </p:txBody>
      </p:sp>
      <p:sp>
        <p:nvSpPr>
          <p:cNvPr id="5" name="文本框 4"/>
          <p:cNvSpPr txBox="1"/>
          <p:nvPr/>
        </p:nvSpPr>
        <p:spPr>
          <a:xfrm>
            <a:off x="7193915" y="1336040"/>
            <a:ext cx="3704590" cy="645160"/>
          </a:xfrm>
          <a:prstGeom prst="rect">
            <a:avLst/>
          </a:prstGeom>
          <a:noFill/>
        </p:spPr>
        <p:txBody>
          <a:bodyPr wrap="square" rtlCol="0">
            <a:spAutoFit/>
          </a:bodyPr>
          <a:p>
            <a:r>
              <a:rPr lang="zh-CN" altLang="en-US">
                <a:highlight>
                  <a:srgbClr val="FFFF00"/>
                </a:highlight>
              </a:rPr>
              <a:t>每次市场击穿平均股价熊线</a:t>
            </a:r>
            <a:endParaRPr lang="zh-CN" altLang="en-US">
              <a:highlight>
                <a:srgbClr val="FFFF00"/>
              </a:highlight>
            </a:endParaRPr>
          </a:p>
          <a:p>
            <a:r>
              <a:rPr lang="zh-CN" altLang="en-US">
                <a:highlight>
                  <a:srgbClr val="FFFF00"/>
                </a:highlight>
              </a:rPr>
              <a:t>往往都是中线的挖坑机会</a:t>
            </a:r>
            <a:endParaRPr lang="zh-CN" altLang="en-US">
              <a:highlight>
                <a:srgbClr val="FFFF00"/>
              </a:highlight>
            </a:endParaRPr>
          </a:p>
        </p:txBody>
      </p:sp>
      <p:pic>
        <p:nvPicPr>
          <p:cNvPr id="11" name="图片 10"/>
          <p:cNvPicPr>
            <a:picLocks noChangeAspect="1"/>
          </p:cNvPicPr>
          <p:nvPr/>
        </p:nvPicPr>
        <p:blipFill>
          <a:blip r:embed="rId7"/>
          <a:stretch>
            <a:fillRect/>
          </a:stretch>
        </p:blipFill>
        <p:spPr>
          <a:xfrm>
            <a:off x="6876415" y="4114800"/>
            <a:ext cx="2322195" cy="2188845"/>
          </a:xfrm>
          <a:prstGeom prst="rect">
            <a:avLst/>
          </a:prstGeom>
          <a:ln>
            <a:solidFill>
              <a:schemeClr val="accent1"/>
            </a:solidFill>
          </a:ln>
        </p:spPr>
      </p:pic>
      <p:sp>
        <p:nvSpPr>
          <p:cNvPr id="13" name="文本框 12"/>
          <p:cNvSpPr txBox="1"/>
          <p:nvPr/>
        </p:nvSpPr>
        <p:spPr>
          <a:xfrm>
            <a:off x="9432290" y="4629150"/>
            <a:ext cx="1888490" cy="645160"/>
          </a:xfrm>
          <a:prstGeom prst="rect">
            <a:avLst/>
          </a:prstGeom>
          <a:noFill/>
        </p:spPr>
        <p:txBody>
          <a:bodyPr wrap="square" rtlCol="0">
            <a:spAutoFit/>
          </a:bodyPr>
          <a:p>
            <a:r>
              <a:rPr lang="zh-CN" altLang="en-US">
                <a:highlight>
                  <a:srgbClr val="FFFF00"/>
                </a:highlight>
              </a:rPr>
              <a:t>下跌资金翻红，</a:t>
            </a:r>
            <a:endParaRPr lang="zh-CN" altLang="en-US">
              <a:highlight>
                <a:srgbClr val="FFFF00"/>
              </a:highlight>
            </a:endParaRPr>
          </a:p>
          <a:p>
            <a:r>
              <a:rPr lang="zh-CN" altLang="en-US">
                <a:highlight>
                  <a:srgbClr val="FFFF00"/>
                </a:highlight>
              </a:rPr>
              <a:t>加速赶底。</a:t>
            </a:r>
            <a:endParaRPr lang="zh-CN" altLang="en-US">
              <a:highlight>
                <a:srgbClr val="FFFF00"/>
              </a:highlight>
            </a:endParaRPr>
          </a:p>
        </p:txBody>
      </p:sp>
    </p:spTree>
    <p:custDataLst>
      <p:tags r:id="rId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大盘：短期风险仍在释放</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1"/>
          <a:stretch>
            <a:fillRect/>
          </a:stretch>
        </p:blipFill>
        <p:spPr>
          <a:xfrm>
            <a:off x="551815" y="967740"/>
            <a:ext cx="3086100" cy="2409825"/>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3900170" y="967740"/>
            <a:ext cx="7582535" cy="2386965"/>
          </a:xfrm>
          <a:prstGeom prst="rect">
            <a:avLst/>
          </a:prstGeom>
          <a:ln>
            <a:solidFill>
              <a:schemeClr val="accent1"/>
            </a:solidFill>
          </a:ln>
        </p:spPr>
      </p:pic>
      <p:pic>
        <p:nvPicPr>
          <p:cNvPr id="11" name="图片 10"/>
          <p:cNvPicPr>
            <a:picLocks noChangeAspect="1"/>
          </p:cNvPicPr>
          <p:nvPr/>
        </p:nvPicPr>
        <p:blipFill>
          <a:blip r:embed="rId3"/>
          <a:srcRect t="5505"/>
          <a:stretch>
            <a:fillRect/>
          </a:stretch>
        </p:blipFill>
        <p:spPr>
          <a:xfrm>
            <a:off x="138430" y="3651250"/>
            <a:ext cx="4213860" cy="2654935"/>
          </a:xfrm>
          <a:prstGeom prst="rect">
            <a:avLst/>
          </a:prstGeom>
          <a:ln>
            <a:solidFill>
              <a:schemeClr val="accent1"/>
            </a:solidFill>
          </a:ln>
        </p:spPr>
      </p:pic>
      <p:pic>
        <p:nvPicPr>
          <p:cNvPr id="13" name="图片 12"/>
          <p:cNvPicPr>
            <a:picLocks noChangeAspect="1"/>
          </p:cNvPicPr>
          <p:nvPr/>
        </p:nvPicPr>
        <p:blipFill>
          <a:blip r:embed="rId4"/>
          <a:stretch>
            <a:fillRect/>
          </a:stretch>
        </p:blipFill>
        <p:spPr>
          <a:xfrm>
            <a:off x="4375785" y="3554095"/>
            <a:ext cx="3440430" cy="1558290"/>
          </a:xfrm>
          <a:prstGeom prst="rect">
            <a:avLst/>
          </a:prstGeom>
          <a:ln>
            <a:solidFill>
              <a:schemeClr val="accent1"/>
            </a:solidFill>
          </a:ln>
        </p:spPr>
      </p:pic>
      <p:pic>
        <p:nvPicPr>
          <p:cNvPr id="15" name="图片 14"/>
          <p:cNvPicPr>
            <a:picLocks noChangeAspect="1"/>
          </p:cNvPicPr>
          <p:nvPr/>
        </p:nvPicPr>
        <p:blipFill>
          <a:blip r:embed="rId5"/>
          <a:stretch>
            <a:fillRect/>
          </a:stretch>
        </p:blipFill>
        <p:spPr>
          <a:xfrm>
            <a:off x="4295775" y="5163185"/>
            <a:ext cx="4029075" cy="1143000"/>
          </a:xfrm>
          <a:prstGeom prst="rect">
            <a:avLst/>
          </a:prstGeom>
          <a:ln>
            <a:solidFill>
              <a:schemeClr val="accent1"/>
            </a:solidFill>
          </a:ln>
        </p:spPr>
      </p:pic>
      <p:pic>
        <p:nvPicPr>
          <p:cNvPr id="16" name="图片 15"/>
          <p:cNvPicPr>
            <a:picLocks noChangeAspect="1"/>
          </p:cNvPicPr>
          <p:nvPr/>
        </p:nvPicPr>
        <p:blipFill>
          <a:blip r:embed="rId6"/>
          <a:stretch>
            <a:fillRect/>
          </a:stretch>
        </p:blipFill>
        <p:spPr>
          <a:xfrm>
            <a:off x="7839710" y="3043555"/>
            <a:ext cx="3009900" cy="771525"/>
          </a:xfrm>
          <a:prstGeom prst="rect">
            <a:avLst/>
          </a:prstGeom>
          <a:ln>
            <a:solidFill>
              <a:schemeClr val="accent1"/>
            </a:solidFill>
          </a:ln>
        </p:spPr>
      </p:pic>
      <p:pic>
        <p:nvPicPr>
          <p:cNvPr id="17" name="图片 16"/>
          <p:cNvPicPr>
            <a:picLocks noChangeAspect="1"/>
          </p:cNvPicPr>
          <p:nvPr/>
        </p:nvPicPr>
        <p:blipFill>
          <a:blip r:embed="rId7"/>
          <a:stretch>
            <a:fillRect/>
          </a:stretch>
        </p:blipFill>
        <p:spPr>
          <a:xfrm>
            <a:off x="7816215" y="3893185"/>
            <a:ext cx="3933825" cy="1009650"/>
          </a:xfrm>
          <a:prstGeom prst="rect">
            <a:avLst/>
          </a:prstGeom>
          <a:ln>
            <a:solidFill>
              <a:schemeClr val="accent1"/>
            </a:solidFill>
          </a:ln>
        </p:spPr>
      </p:pic>
      <p:pic>
        <p:nvPicPr>
          <p:cNvPr id="18" name="图片 17"/>
          <p:cNvPicPr>
            <a:picLocks noChangeAspect="1"/>
          </p:cNvPicPr>
          <p:nvPr/>
        </p:nvPicPr>
        <p:blipFill>
          <a:blip r:embed="rId8"/>
          <a:stretch>
            <a:fillRect/>
          </a:stretch>
        </p:blipFill>
        <p:spPr>
          <a:xfrm>
            <a:off x="8081010" y="4980940"/>
            <a:ext cx="3566795" cy="1273175"/>
          </a:xfrm>
          <a:prstGeom prst="rect">
            <a:avLst/>
          </a:prstGeom>
          <a:ln>
            <a:solidFill>
              <a:schemeClr val="accent1"/>
            </a:solidFill>
          </a:ln>
        </p:spPr>
      </p:pic>
      <p:pic>
        <p:nvPicPr>
          <p:cNvPr id="3" name="图片 2"/>
          <p:cNvPicPr>
            <a:picLocks noChangeAspect="1"/>
          </p:cNvPicPr>
          <p:nvPr/>
        </p:nvPicPr>
        <p:blipFill>
          <a:blip r:embed="rId9"/>
          <a:stretch>
            <a:fillRect/>
          </a:stretch>
        </p:blipFill>
        <p:spPr>
          <a:xfrm>
            <a:off x="6674485" y="967740"/>
            <a:ext cx="4808220" cy="1050290"/>
          </a:xfrm>
          <a:prstGeom prst="rect">
            <a:avLst/>
          </a:prstGeom>
          <a:ln>
            <a:solidFill>
              <a:schemeClr val="accent1"/>
            </a:solidFill>
          </a:ln>
        </p:spPr>
      </p:pic>
    </p:spTree>
    <p:custDataLst>
      <p:tags r:id="rId1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5516880" y="956310"/>
            <a:ext cx="6062345" cy="194437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大盘风格：红利</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防守</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权重</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2"/>
          <a:stretch>
            <a:fillRect/>
          </a:stretch>
        </p:blipFill>
        <p:spPr>
          <a:xfrm>
            <a:off x="222250" y="881380"/>
            <a:ext cx="4812665" cy="3427730"/>
          </a:xfrm>
          <a:prstGeom prst="rect">
            <a:avLst/>
          </a:prstGeom>
          <a:ln>
            <a:solidFill>
              <a:schemeClr val="accent1"/>
            </a:solidFill>
          </a:ln>
        </p:spPr>
      </p:pic>
      <p:sp>
        <p:nvSpPr>
          <p:cNvPr id="5" name="文本框 4"/>
          <p:cNvSpPr txBox="1"/>
          <p:nvPr/>
        </p:nvSpPr>
        <p:spPr>
          <a:xfrm>
            <a:off x="6151245" y="2134235"/>
            <a:ext cx="3132455" cy="922020"/>
          </a:xfrm>
          <a:prstGeom prst="rect">
            <a:avLst/>
          </a:prstGeom>
          <a:noFill/>
          <a:ln>
            <a:solidFill>
              <a:schemeClr val="accent1"/>
            </a:solidFill>
          </a:ln>
        </p:spPr>
        <p:txBody>
          <a:bodyPr wrap="square" rtlCol="0">
            <a:spAutoFit/>
          </a:bodyPr>
          <a:p>
            <a:r>
              <a:rPr lang="zh-CN" altLang="en-US">
                <a:solidFill>
                  <a:srgbClr val="FF0000"/>
                </a:solidFill>
                <a:highlight>
                  <a:srgbClr val="FFFF00"/>
                </a:highlight>
              </a:rPr>
              <a:t>目前坚挺板块</a:t>
            </a:r>
            <a:endParaRPr lang="en-US" altLang="zh-CN">
              <a:solidFill>
                <a:srgbClr val="FF0000"/>
              </a:solidFill>
              <a:highlight>
                <a:srgbClr val="FFFF00"/>
              </a:highlight>
            </a:endParaRPr>
          </a:p>
          <a:p>
            <a:r>
              <a:rPr lang="zh-CN" altLang="en-US">
                <a:highlight>
                  <a:srgbClr val="FFFF00"/>
                </a:highlight>
              </a:rPr>
              <a:t>电力（火电、风电、光伏等）</a:t>
            </a:r>
            <a:endParaRPr lang="zh-CN" altLang="en-US">
              <a:highlight>
                <a:srgbClr val="FFFF00"/>
              </a:highlight>
            </a:endParaRPr>
          </a:p>
          <a:p>
            <a:endParaRPr lang="zh-CN" altLang="en-US">
              <a:highlight>
                <a:srgbClr val="FFFF00"/>
              </a:highlight>
            </a:endParaRPr>
          </a:p>
        </p:txBody>
      </p:sp>
      <p:pic>
        <p:nvPicPr>
          <p:cNvPr id="7" name="图片 6"/>
          <p:cNvPicPr>
            <a:picLocks noChangeAspect="1"/>
          </p:cNvPicPr>
          <p:nvPr/>
        </p:nvPicPr>
        <p:blipFill>
          <a:blip r:embed="rId3"/>
          <a:stretch>
            <a:fillRect/>
          </a:stretch>
        </p:blipFill>
        <p:spPr>
          <a:xfrm>
            <a:off x="5516880" y="3044190"/>
            <a:ext cx="5764530" cy="1273175"/>
          </a:xfrm>
          <a:prstGeom prst="rect">
            <a:avLst/>
          </a:prstGeom>
          <a:ln>
            <a:solidFill>
              <a:schemeClr val="accent1"/>
            </a:solidFill>
          </a:ln>
        </p:spPr>
      </p:pic>
      <p:pic>
        <p:nvPicPr>
          <p:cNvPr id="9" name="图片 8"/>
          <p:cNvPicPr>
            <a:picLocks noChangeAspect="1"/>
          </p:cNvPicPr>
          <p:nvPr/>
        </p:nvPicPr>
        <p:blipFill>
          <a:blip r:embed="rId4"/>
          <a:stretch>
            <a:fillRect/>
          </a:stretch>
        </p:blipFill>
        <p:spPr>
          <a:xfrm>
            <a:off x="5516880" y="4422140"/>
            <a:ext cx="5765165" cy="1858010"/>
          </a:xfrm>
          <a:prstGeom prst="rect">
            <a:avLst/>
          </a:prstGeom>
          <a:ln>
            <a:solidFill>
              <a:schemeClr val="accent1"/>
            </a:solidFill>
          </a:ln>
        </p:spPr>
      </p:pic>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底部的三个买点定义</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descr="底部股的三个买点区分2022"/>
          <p:cNvPicPr>
            <a:picLocks noChangeAspect="1"/>
          </p:cNvPicPr>
          <p:nvPr/>
        </p:nvPicPr>
        <p:blipFill>
          <a:blip r:embed="rId1"/>
          <a:srcRect t="14176"/>
          <a:stretch>
            <a:fillRect/>
          </a:stretch>
        </p:blipFill>
        <p:spPr>
          <a:xfrm>
            <a:off x="474345" y="768350"/>
            <a:ext cx="8766175" cy="5588635"/>
          </a:xfrm>
          <a:prstGeom prst="rect">
            <a:avLst/>
          </a:prstGeom>
          <a:ln>
            <a:solidFill>
              <a:schemeClr val="accent1"/>
            </a:solidFill>
          </a:ln>
        </p:spPr>
      </p:pic>
      <p:sp>
        <p:nvSpPr>
          <p:cNvPr id="7" name="文本框 6"/>
          <p:cNvSpPr txBox="1"/>
          <p:nvPr/>
        </p:nvSpPr>
        <p:spPr>
          <a:xfrm>
            <a:off x="9504045" y="1755140"/>
            <a:ext cx="2023110" cy="1322070"/>
          </a:xfrm>
          <a:prstGeom prst="rect">
            <a:avLst/>
          </a:prstGeom>
          <a:noFill/>
        </p:spPr>
        <p:txBody>
          <a:bodyPr wrap="square" rtlCol="0">
            <a:spAutoFit/>
          </a:bodyPr>
          <a:p>
            <a:r>
              <a:rPr lang="zh-CN" altLang="en-US" sz="2000"/>
              <a:t>底部操作原则：</a:t>
            </a:r>
            <a:endParaRPr lang="zh-CN" altLang="en-US" sz="2000"/>
          </a:p>
          <a:p>
            <a:r>
              <a:rPr lang="zh-CN" altLang="en-US" sz="2000"/>
              <a:t>①左向右换</a:t>
            </a:r>
            <a:endParaRPr lang="zh-CN" altLang="en-US" sz="2000"/>
          </a:p>
          <a:p>
            <a:r>
              <a:rPr lang="zh-CN" altLang="en-US" sz="2000"/>
              <a:t>②只操作拐点</a:t>
            </a:r>
            <a:endParaRPr lang="zh-CN" altLang="en-US" sz="2000"/>
          </a:p>
          <a:p>
            <a:r>
              <a:rPr lang="zh-CN" altLang="en-US" sz="2000"/>
              <a:t>③优选绩优股</a:t>
            </a:r>
            <a:endParaRPr lang="zh-CN" altLang="en-US" sz="2000"/>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底部选股流程（找服务老师领）</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267335" y="858520"/>
            <a:ext cx="11821160" cy="5544820"/>
          </a:xfrm>
          <a:prstGeom prst="rect">
            <a:avLst/>
          </a:prstGeom>
        </p:spPr>
      </p:pic>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DIAGRAM_VIRTUALLY_FRAME" val="{&quot;height&quot;:247,&quot;left&quot;:13.75,&quot;top&quot;:65.3,&quot;width&quot;:527.7}"/>
</p:tagLst>
</file>

<file path=ppt/tags/tag132.xml><?xml version="1.0" encoding="utf-8"?>
<p:tagLst xmlns:p="http://schemas.openxmlformats.org/presentationml/2006/main">
  <p:tag name="KSO_WM_DIAGRAM_VIRTUALLY_FRAME" val="{&quot;height&quot;:247,&quot;left&quot;:13.75,&quot;top&quot;:65.3,&quot;width&quot;:527.7}"/>
</p:tagLst>
</file>

<file path=ppt/tags/tag133.xml><?xml version="1.0" encoding="utf-8"?>
<p:tagLst xmlns:p="http://schemas.openxmlformats.org/presentationml/2006/main">
  <p:tag name="KSO_WM_DIAGRAM_VIRTUALLY_FRAME" val="{&quot;height&quot;:247,&quot;left&quot;:13.75,&quot;top&quot;:65.3,&quot;width&quot;:527.7}"/>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1487</Words>
  <Application>WPS 演示</Application>
  <PresentationFormat>宽屏</PresentationFormat>
  <Paragraphs>134</Paragraphs>
  <Slides>18</Slides>
  <Notes>4</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18</vt:i4>
      </vt:variant>
    </vt:vector>
  </HeadingPairs>
  <TitlesOfParts>
    <vt:vector size="32" baseType="lpstr">
      <vt:lpstr>Arial</vt:lpstr>
      <vt:lpstr>宋体</vt:lpstr>
      <vt:lpstr>Wingdings</vt:lpstr>
      <vt:lpstr>Wingdings</vt:lpstr>
      <vt:lpstr>思源黑体 CN Normal</vt:lpstr>
      <vt:lpstr>黑体</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罗雪奎</cp:lastModifiedBy>
  <cp:revision>1192</cp:revision>
  <dcterms:created xsi:type="dcterms:W3CDTF">2019-06-19T02:08:00Z</dcterms:created>
  <dcterms:modified xsi:type="dcterms:W3CDTF">2026-03-23T11:27:18Z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