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6"/>
  </p:notesMasterIdLst>
  <p:handoutMasterIdLst>
    <p:handoutMasterId r:id="rId27"/>
  </p:handoutMasterIdLst>
  <p:sldIdLst>
    <p:sldId id="4166" r:id="rId4"/>
    <p:sldId id="4167" r:id="rId5"/>
    <p:sldId id="4168" r:id="rId6"/>
    <p:sldId id="4437" r:id="rId7"/>
    <p:sldId id="4406" r:id="rId8"/>
    <p:sldId id="4433" r:id="rId9"/>
    <p:sldId id="4442" r:id="rId10"/>
    <p:sldId id="4229" r:id="rId11"/>
    <p:sldId id="4435" r:id="rId12"/>
    <p:sldId id="4438" r:id="rId13"/>
    <p:sldId id="4441" r:id="rId14"/>
    <p:sldId id="4444" r:id="rId15"/>
    <p:sldId id="4445" r:id="rId16"/>
    <p:sldId id="4432" r:id="rId17"/>
    <p:sldId id="4426" r:id="rId18"/>
    <p:sldId id="4209" r:id="rId19"/>
    <p:sldId id="4183" r:id="rId20"/>
    <p:sldId id="4184" r:id="rId21"/>
    <p:sldId id="4241" r:id="rId22"/>
    <p:sldId id="4401" r:id="rId23"/>
    <p:sldId id="4402" r:id="rId24"/>
    <p:sldId id="4443" r:id="rId25"/>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2" Type="http://schemas.openxmlformats.org/officeDocument/2006/relationships/tags" Target="tags/tag16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7.xml"/><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8.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1.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61.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62.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7.xml"/><Relationship Id="rId6" Type="http://schemas.openxmlformats.org/officeDocument/2006/relationships/image" Target="../media/image63.png"/><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image" Target="../media/image3.png"/><Relationship Id="rId3" Type="http://schemas.openxmlformats.org/officeDocument/2006/relationships/tags" Target="../tags/tag159.xml"/><Relationship Id="rId2" Type="http://schemas.openxmlformats.org/officeDocument/2006/relationships/image" Target="../media/image1.png"/><Relationship Id="rId1" Type="http://schemas.openxmlformats.org/officeDocument/2006/relationships/tags" Target="../tags/tag15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超跌方向找受伤主力</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32740" y="874395"/>
            <a:ext cx="5066030" cy="42087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528945" y="874395"/>
            <a:ext cx="4354830" cy="2609850"/>
          </a:xfrm>
          <a:prstGeom prst="rect">
            <a:avLst/>
          </a:prstGeom>
          <a:ln>
            <a:solidFill>
              <a:schemeClr val="accent1"/>
            </a:solidFill>
          </a:ln>
        </p:spPr>
      </p:pic>
      <p:sp>
        <p:nvSpPr>
          <p:cNvPr id="5" name="文本框 4"/>
          <p:cNvSpPr txBox="1"/>
          <p:nvPr/>
        </p:nvSpPr>
        <p:spPr>
          <a:xfrm>
            <a:off x="5873750" y="3761740"/>
            <a:ext cx="4260215" cy="645160"/>
          </a:xfrm>
          <a:prstGeom prst="rect">
            <a:avLst/>
          </a:prstGeom>
          <a:noFill/>
        </p:spPr>
        <p:txBody>
          <a:bodyPr wrap="square" rtlCol="0">
            <a:spAutoFit/>
          </a:bodyPr>
          <a:p>
            <a:r>
              <a:rPr lang="zh-CN" altLang="en-US">
                <a:solidFill>
                  <a:srgbClr val="FF0000"/>
                </a:solidFill>
              </a:rPr>
              <a:t>超跌方向：</a:t>
            </a:r>
            <a:r>
              <a:rPr lang="zh-CN" altLang="en-US"/>
              <a:t>科技类、有色、军工</a:t>
            </a:r>
            <a:endParaRPr lang="zh-CN" altLang="en-US"/>
          </a:p>
          <a:p>
            <a:endParaRPr lang="zh-CN" altLang="en-US"/>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25730" y="768350"/>
            <a:ext cx="5353685" cy="46151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3778885" y="1006475"/>
            <a:ext cx="3872230" cy="384238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6207760" y="2063115"/>
            <a:ext cx="3681730" cy="3320415"/>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8625840" y="3364230"/>
            <a:ext cx="3488055" cy="2967355"/>
          </a:xfrm>
          <a:prstGeom prst="rect">
            <a:avLst/>
          </a:prstGeom>
          <a:ln>
            <a:solidFill>
              <a:schemeClr val="accent1"/>
            </a:solidFill>
          </a:ln>
        </p:spPr>
      </p:pic>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r="26425"/>
          <a:stretch>
            <a:fillRect/>
          </a:stretch>
        </p:blipFill>
        <p:spPr>
          <a:xfrm>
            <a:off x="90805" y="868680"/>
            <a:ext cx="4361815" cy="520319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290060" y="868680"/>
            <a:ext cx="3422015" cy="357695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6195060" y="1826895"/>
            <a:ext cx="3290570" cy="320421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8172450" y="2876550"/>
            <a:ext cx="2959735" cy="3194685"/>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328930" y="899160"/>
            <a:ext cx="4234815" cy="446278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4159885" y="1039495"/>
            <a:ext cx="3539490" cy="382524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445885" y="1859280"/>
            <a:ext cx="3815715" cy="3948430"/>
          </a:xfrm>
          <a:prstGeom prst="rect">
            <a:avLst/>
          </a:prstGeom>
          <a:ln>
            <a:solidFill>
              <a:schemeClr val="accent1"/>
            </a:solidFill>
          </a:ln>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《螺蛳粉》笔记本</a:t>
            </a:r>
            <a:r>
              <a:rPr lang="en-US" altLang="zh-CN"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3-5</a:t>
            </a: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页</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descr="5"/>
          <p:cNvPicPr>
            <a:picLocks noChangeAspect="1"/>
          </p:cNvPicPr>
          <p:nvPr/>
        </p:nvPicPr>
        <p:blipFill>
          <a:blip r:embed="rId1"/>
          <a:stretch>
            <a:fillRect/>
          </a:stretch>
        </p:blipFill>
        <p:spPr>
          <a:xfrm>
            <a:off x="7857490" y="852805"/>
            <a:ext cx="4175760" cy="5400675"/>
          </a:xfrm>
          <a:prstGeom prst="rect">
            <a:avLst/>
          </a:prstGeom>
          <a:ln>
            <a:solidFill>
              <a:schemeClr val="accent1"/>
            </a:solidFill>
          </a:ln>
        </p:spPr>
      </p:pic>
      <p:pic>
        <p:nvPicPr>
          <p:cNvPr id="5" name="图片 4" descr="3"/>
          <p:cNvPicPr>
            <a:picLocks noChangeAspect="1"/>
          </p:cNvPicPr>
          <p:nvPr/>
        </p:nvPicPr>
        <p:blipFill>
          <a:blip r:embed="rId2"/>
          <a:stretch>
            <a:fillRect/>
          </a:stretch>
        </p:blipFill>
        <p:spPr>
          <a:xfrm>
            <a:off x="74295" y="852805"/>
            <a:ext cx="3673475" cy="5400040"/>
          </a:xfrm>
          <a:prstGeom prst="rect">
            <a:avLst/>
          </a:prstGeom>
          <a:ln>
            <a:solidFill>
              <a:schemeClr val="accent1"/>
            </a:solidFill>
          </a:ln>
        </p:spPr>
      </p:pic>
      <p:pic>
        <p:nvPicPr>
          <p:cNvPr id="6" name="图片 5" descr="4"/>
          <p:cNvPicPr>
            <a:picLocks noChangeAspect="1"/>
          </p:cNvPicPr>
          <p:nvPr/>
        </p:nvPicPr>
        <p:blipFill>
          <a:blip r:embed="rId3"/>
          <a:stretch>
            <a:fillRect/>
          </a:stretch>
        </p:blipFill>
        <p:spPr>
          <a:xfrm>
            <a:off x="3806190" y="852170"/>
            <a:ext cx="3980180" cy="5400675"/>
          </a:xfrm>
          <a:prstGeom prst="rect">
            <a:avLst/>
          </a:prstGeom>
          <a:ln>
            <a:solidFill>
              <a:schemeClr val="accent1"/>
            </a:solidFill>
          </a:ln>
        </p:spPr>
      </p:pic>
      <p:sp>
        <p:nvSpPr>
          <p:cNvPr id="7" name="矩形 6"/>
          <p:cNvSpPr/>
          <p:nvPr/>
        </p:nvSpPr>
        <p:spPr>
          <a:xfrm>
            <a:off x="1212850" y="3044190"/>
            <a:ext cx="2075180" cy="512445"/>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8304530" y="3301365"/>
            <a:ext cx="3058160" cy="198120"/>
          </a:xfrm>
          <a:prstGeom prst="rect">
            <a:avLst/>
          </a:prstGeom>
          <a:solidFill>
            <a:schemeClr val="accent1">
              <a:alpha val="3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市场震荡</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双线布局</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2026.4.13</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四月行情特征</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2"/>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pic>
        <p:nvPicPr>
          <p:cNvPr id="10" name="图片 9"/>
          <p:cNvPicPr>
            <a:picLocks noChangeAspect="1"/>
          </p:cNvPicPr>
          <p:nvPr/>
        </p:nvPicPr>
        <p:blipFill>
          <a:blip r:embed="rId3"/>
          <a:stretch>
            <a:fillRect/>
          </a:stretch>
        </p:blipFill>
        <p:spPr>
          <a:xfrm>
            <a:off x="376555" y="4478020"/>
            <a:ext cx="3212465" cy="1703705"/>
          </a:xfrm>
          <a:prstGeom prst="rect">
            <a:avLst/>
          </a:prstGeom>
          <a:ln>
            <a:solidFill>
              <a:schemeClr val="accent1"/>
            </a:solidFill>
          </a:ln>
        </p:spPr>
      </p:pic>
      <p:sp>
        <p:nvSpPr>
          <p:cNvPr id="11" name="文本框 10"/>
          <p:cNvSpPr txBox="1"/>
          <p:nvPr/>
        </p:nvSpPr>
        <p:spPr>
          <a:xfrm>
            <a:off x="2361565" y="564388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pic>
        <p:nvPicPr>
          <p:cNvPr id="12" name="图片 11"/>
          <p:cNvPicPr>
            <a:picLocks noChangeAspect="1"/>
          </p:cNvPicPr>
          <p:nvPr/>
        </p:nvPicPr>
        <p:blipFill>
          <a:blip r:embed="rId4"/>
          <a:stretch>
            <a:fillRect/>
          </a:stretch>
        </p:blipFill>
        <p:spPr>
          <a:xfrm>
            <a:off x="3757930" y="748030"/>
            <a:ext cx="2618105" cy="2475230"/>
          </a:xfrm>
          <a:prstGeom prst="rect">
            <a:avLst/>
          </a:prstGeom>
          <a:ln>
            <a:solidFill>
              <a:schemeClr val="accent1"/>
            </a:solidFill>
          </a:ln>
        </p:spPr>
      </p:pic>
      <p:pic>
        <p:nvPicPr>
          <p:cNvPr id="13" name="图片 12"/>
          <p:cNvPicPr>
            <a:picLocks noChangeAspect="1"/>
          </p:cNvPicPr>
          <p:nvPr/>
        </p:nvPicPr>
        <p:blipFill>
          <a:blip r:embed="rId5"/>
          <a:stretch>
            <a:fillRect/>
          </a:stretch>
        </p:blipFill>
        <p:spPr>
          <a:xfrm>
            <a:off x="3768725" y="3373120"/>
            <a:ext cx="2651125" cy="2639060"/>
          </a:xfrm>
          <a:prstGeom prst="rect">
            <a:avLst/>
          </a:prstGeom>
          <a:ln>
            <a:solidFill>
              <a:schemeClr val="accent1"/>
            </a:solidFill>
          </a:ln>
        </p:spPr>
      </p:pic>
      <p:sp>
        <p:nvSpPr>
          <p:cNvPr id="14" name="文本框 13"/>
          <p:cNvSpPr txBox="1"/>
          <p:nvPr/>
        </p:nvSpPr>
        <p:spPr>
          <a:xfrm>
            <a:off x="6599555" y="501142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6"/>
          <a:stretch>
            <a:fillRect/>
          </a:stretch>
        </p:blipFill>
        <p:spPr>
          <a:xfrm>
            <a:off x="6544945" y="748030"/>
            <a:ext cx="3987165" cy="2244090"/>
          </a:xfrm>
          <a:prstGeom prst="rect">
            <a:avLst/>
          </a:prstGeom>
          <a:ln>
            <a:solidFill>
              <a:schemeClr val="accent1"/>
            </a:solidFill>
          </a:ln>
        </p:spPr>
      </p:pic>
      <p:pic>
        <p:nvPicPr>
          <p:cNvPr id="17" name="图片 16"/>
          <p:cNvPicPr>
            <a:picLocks noChangeAspect="1"/>
          </p:cNvPicPr>
          <p:nvPr/>
        </p:nvPicPr>
        <p:blipFill>
          <a:blip r:embed="rId7"/>
          <a:stretch>
            <a:fillRect/>
          </a:stretch>
        </p:blipFill>
        <p:spPr>
          <a:xfrm>
            <a:off x="6529070" y="3063875"/>
            <a:ext cx="3532505" cy="1414780"/>
          </a:xfrm>
          <a:prstGeom prst="rect">
            <a:avLst/>
          </a:prstGeom>
          <a:ln>
            <a:solidFill>
              <a:schemeClr val="accent1"/>
            </a:solidFill>
          </a:ln>
        </p:spPr>
      </p:pic>
      <p:pic>
        <p:nvPicPr>
          <p:cNvPr id="18" name="图片 17"/>
          <p:cNvPicPr>
            <a:picLocks noChangeAspect="1"/>
          </p:cNvPicPr>
          <p:nvPr/>
        </p:nvPicPr>
        <p:blipFill>
          <a:blip r:embed="rId8"/>
          <a:stretch>
            <a:fillRect/>
          </a:stretch>
        </p:blipFill>
        <p:spPr>
          <a:xfrm>
            <a:off x="8712200" y="3925570"/>
            <a:ext cx="3373755" cy="1390015"/>
          </a:xfrm>
          <a:prstGeom prst="rect">
            <a:avLst/>
          </a:prstGeom>
          <a:ln>
            <a:solidFill>
              <a:schemeClr val="accent1"/>
            </a:solidFill>
          </a:ln>
        </p:spPr>
      </p:pic>
      <p:sp>
        <p:nvSpPr>
          <p:cNvPr id="19" name="文本框 18"/>
          <p:cNvSpPr txBox="1"/>
          <p:nvPr/>
        </p:nvSpPr>
        <p:spPr>
          <a:xfrm>
            <a:off x="8273415" y="348488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nvSpPr>
        <p:spPr>
          <a:xfrm>
            <a:off x="10214610" y="428434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146290" y="2225040"/>
            <a:ext cx="316865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240030" y="845820"/>
            <a:ext cx="4236085" cy="210312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震荡依旧是主旋律</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descr="底部的九套战法"/>
          <p:cNvPicPr>
            <a:picLocks noChangeAspect="1"/>
          </p:cNvPicPr>
          <p:nvPr/>
        </p:nvPicPr>
        <p:blipFill>
          <a:blip r:embed="rId2"/>
          <a:stretch>
            <a:fillRect/>
          </a:stretch>
        </p:blipFill>
        <p:spPr>
          <a:xfrm>
            <a:off x="5558155" y="845820"/>
            <a:ext cx="6513830" cy="3841115"/>
          </a:xfrm>
          <a:prstGeom prst="rect">
            <a:avLst/>
          </a:prstGeom>
          <a:ln>
            <a:solidFill>
              <a:schemeClr val="accent1"/>
            </a:solidFill>
          </a:ln>
        </p:spPr>
      </p:pic>
      <p:sp>
        <p:nvSpPr>
          <p:cNvPr id="10" name="椭圆 9"/>
          <p:cNvSpPr/>
          <p:nvPr/>
        </p:nvSpPr>
        <p:spPr>
          <a:xfrm>
            <a:off x="6585585" y="2755265"/>
            <a:ext cx="1777365" cy="404495"/>
          </a:xfrm>
          <a:prstGeom prst="ellipse">
            <a:avLst/>
          </a:prstGeom>
          <a:solidFill>
            <a:schemeClr val="accent1">
              <a:alpha val="2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9066530" y="2154555"/>
            <a:ext cx="1777365" cy="466725"/>
          </a:xfrm>
          <a:prstGeom prst="ellipse">
            <a:avLst/>
          </a:prstGeom>
          <a:solidFill>
            <a:srgbClr val="FF0000">
              <a:alpha val="11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5511165" y="4904105"/>
            <a:ext cx="5281930" cy="1322070"/>
          </a:xfrm>
          <a:prstGeom prst="rect">
            <a:avLst/>
          </a:prstGeom>
          <a:noFill/>
        </p:spPr>
        <p:txBody>
          <a:bodyPr wrap="square" rtlCol="0">
            <a:spAutoFit/>
          </a:bodyPr>
          <a:p>
            <a:r>
              <a:rPr lang="zh-CN" altLang="en-US" sz="2000">
                <a:solidFill>
                  <a:srgbClr val="0029DA"/>
                </a:solidFill>
              </a:rPr>
              <a:t>四月上旬：</a:t>
            </a:r>
            <a:r>
              <a:rPr lang="zh-CN" altLang="en-US" sz="2000"/>
              <a:t>周线金叉潮</a:t>
            </a:r>
            <a:r>
              <a:rPr lang="en-US" altLang="zh-CN" sz="2000"/>
              <a:t>——</a:t>
            </a:r>
            <a:r>
              <a:rPr lang="zh-CN" altLang="en-US" sz="2000"/>
              <a:t>站上智能辅助线</a:t>
            </a:r>
            <a:endParaRPr lang="zh-CN" altLang="en-US" sz="2000"/>
          </a:p>
          <a:p>
            <a:r>
              <a:rPr lang="zh-CN" altLang="en-US" sz="2000">
                <a:solidFill>
                  <a:srgbClr val="0029DA"/>
                </a:solidFill>
              </a:rPr>
              <a:t>五月初：</a:t>
            </a:r>
            <a:r>
              <a:rPr lang="en-US" altLang="zh-CN" sz="2000">
                <a:solidFill>
                  <a:srgbClr val="0029DA"/>
                </a:solidFill>
              </a:rPr>
              <a:t>    </a:t>
            </a:r>
            <a:r>
              <a:rPr lang="zh-CN" altLang="en-US" sz="2000"/>
              <a:t>熊线上移潮</a:t>
            </a:r>
            <a:r>
              <a:rPr lang="en-US" altLang="zh-CN" sz="2000"/>
              <a:t>——</a:t>
            </a:r>
            <a:r>
              <a:rPr lang="zh-CN" altLang="en-US" sz="2000"/>
              <a:t>突破平台</a:t>
            </a:r>
            <a:endParaRPr lang="zh-CN" altLang="en-US" sz="2000"/>
          </a:p>
          <a:p>
            <a:endParaRPr lang="zh-CN" altLang="en-US" sz="2000"/>
          </a:p>
          <a:p>
            <a:r>
              <a:rPr lang="zh-CN" altLang="en-US" sz="2000">
                <a:solidFill>
                  <a:srgbClr val="FF0000"/>
                </a:solidFill>
              </a:rPr>
              <a:t>指数大涨的背后，大多中小盘个股依旧在震荡</a:t>
            </a:r>
            <a:endParaRPr lang="zh-CN" altLang="en-US" sz="2000">
              <a:solidFill>
                <a:srgbClr val="FF0000"/>
              </a:solidFill>
            </a:endParaRPr>
          </a:p>
        </p:txBody>
      </p:sp>
      <p:sp>
        <p:nvSpPr>
          <p:cNvPr id="6" name="文本框 5"/>
          <p:cNvSpPr txBox="1"/>
          <p:nvPr/>
        </p:nvSpPr>
        <p:spPr>
          <a:xfrm>
            <a:off x="2618740" y="2308860"/>
            <a:ext cx="1784985" cy="368300"/>
          </a:xfrm>
          <a:prstGeom prst="rect">
            <a:avLst/>
          </a:prstGeom>
          <a:noFill/>
        </p:spPr>
        <p:txBody>
          <a:bodyPr wrap="square" rtlCol="0">
            <a:spAutoFit/>
          </a:bodyPr>
          <a:p>
            <a:r>
              <a:rPr lang="zh-CN" altLang="en-US">
                <a:highlight>
                  <a:srgbClr val="FFFF00"/>
                </a:highlight>
              </a:rPr>
              <a:t>小盘股平台压力</a:t>
            </a:r>
            <a:endParaRPr lang="zh-CN" altLang="en-US">
              <a:highlight>
                <a:srgbClr val="FFFF00"/>
              </a:highlight>
            </a:endParaRPr>
          </a:p>
        </p:txBody>
      </p:sp>
      <p:pic>
        <p:nvPicPr>
          <p:cNvPr id="11" name="图片 10"/>
          <p:cNvPicPr>
            <a:picLocks noChangeAspect="1"/>
          </p:cNvPicPr>
          <p:nvPr/>
        </p:nvPicPr>
        <p:blipFill>
          <a:blip r:embed="rId3"/>
          <a:stretch>
            <a:fillRect/>
          </a:stretch>
        </p:blipFill>
        <p:spPr>
          <a:xfrm>
            <a:off x="240030" y="3334385"/>
            <a:ext cx="4237355" cy="2327910"/>
          </a:xfrm>
          <a:prstGeom prst="rect">
            <a:avLst/>
          </a:prstGeom>
          <a:ln>
            <a:solidFill>
              <a:schemeClr val="accent1"/>
            </a:solidFill>
          </a:ln>
        </p:spPr>
      </p:pic>
      <p:sp>
        <p:nvSpPr>
          <p:cNvPr id="13" name="文本框 12"/>
          <p:cNvSpPr txBox="1"/>
          <p:nvPr/>
        </p:nvSpPr>
        <p:spPr>
          <a:xfrm>
            <a:off x="2684145" y="4622800"/>
            <a:ext cx="1793240" cy="1004570"/>
          </a:xfrm>
          <a:prstGeom prst="rect">
            <a:avLst/>
          </a:prstGeom>
          <a:noFill/>
        </p:spPr>
        <p:txBody>
          <a:bodyPr wrap="square" rtlCol="0">
            <a:spAutoFit/>
          </a:bodyPr>
          <a:p>
            <a:pPr>
              <a:lnSpc>
                <a:spcPct val="110000"/>
              </a:lnSpc>
            </a:pPr>
            <a:r>
              <a:rPr lang="zh-CN" altLang="en-US">
                <a:highlight>
                  <a:srgbClr val="FFFF00"/>
                </a:highlight>
              </a:rPr>
              <a:t>权重类稍强</a:t>
            </a:r>
            <a:endParaRPr lang="zh-CN" altLang="en-US">
              <a:highlight>
                <a:srgbClr val="FFFF00"/>
              </a:highlight>
            </a:endParaRPr>
          </a:p>
          <a:p>
            <a:pPr>
              <a:lnSpc>
                <a:spcPct val="110000"/>
              </a:lnSpc>
            </a:pPr>
            <a:r>
              <a:rPr lang="zh-CN" altLang="en-US">
                <a:highlight>
                  <a:srgbClr val="FFFF00"/>
                </a:highlight>
              </a:rPr>
              <a:t>但</a:t>
            </a:r>
            <a:r>
              <a:rPr lang="en-US" altLang="zh-CN">
                <a:highlight>
                  <a:srgbClr val="FFFF00"/>
                </a:highlight>
              </a:rPr>
              <a:t>60</a:t>
            </a:r>
            <a:r>
              <a:rPr lang="zh-CN" altLang="en-US">
                <a:highlight>
                  <a:srgbClr val="FFFF00"/>
                </a:highlight>
              </a:rPr>
              <a:t>日线</a:t>
            </a:r>
            <a:r>
              <a:rPr lang="en-US" altLang="zh-CN">
                <a:highlight>
                  <a:srgbClr val="FFFF00"/>
                </a:highlight>
              </a:rPr>
              <a:t>+</a:t>
            </a:r>
            <a:r>
              <a:rPr lang="zh-CN" altLang="en-US">
                <a:highlight>
                  <a:srgbClr val="FFFF00"/>
                </a:highlight>
              </a:rPr>
              <a:t>筹码峰有压力</a:t>
            </a:r>
            <a:endParaRPr lang="zh-CN" altLang="en-US">
              <a:highlight>
                <a:srgbClr val="FFFF00"/>
              </a:highlight>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7703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受伤主力模型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6340475" y="4956175"/>
            <a:ext cx="3629025" cy="1322070"/>
          </a:xfrm>
          <a:prstGeom prst="rect">
            <a:avLst/>
          </a:prstGeom>
          <a:noFill/>
        </p:spPr>
        <p:txBody>
          <a:bodyPr wrap="square" rtlCol="0">
            <a:spAutoFit/>
          </a:bodyPr>
          <a:p>
            <a:r>
              <a:rPr lang="en-US" altLang="zh-CN" sz="1600">
                <a:highlight>
                  <a:srgbClr val="FFFF00"/>
                </a:highlight>
                <a:sym typeface="+mn-ea"/>
              </a:rPr>
              <a:t>1.</a:t>
            </a:r>
            <a:r>
              <a:rPr lang="zh-CN" altLang="en-US" sz="1600">
                <a:highlight>
                  <a:srgbClr val="FFFF00"/>
                </a:highlight>
                <a:sym typeface="+mn-ea"/>
              </a:rPr>
              <a:t>受伤主力（中线反弹空间）：</a:t>
            </a:r>
            <a:endParaRPr lang="zh-CN" altLang="en-US" sz="1600">
              <a:highlight>
                <a:srgbClr val="FFFF00"/>
              </a:highlight>
            </a:endParaRPr>
          </a:p>
          <a:p>
            <a:r>
              <a:rPr lang="zh-CN" altLang="en-US" sz="1600">
                <a:sym typeface="+mn-ea"/>
              </a:rPr>
              <a:t>①绩优股</a:t>
            </a:r>
            <a:endParaRPr lang="zh-CN" altLang="en-US" sz="1600"/>
          </a:p>
          <a:p>
            <a:r>
              <a:rPr lang="zh-CN" altLang="en-US" sz="1600">
                <a:sym typeface="+mn-ea"/>
              </a:rPr>
              <a:t>②有控盘</a:t>
            </a:r>
            <a:endParaRPr lang="zh-CN" altLang="en-US" sz="1600"/>
          </a:p>
          <a:p>
            <a:r>
              <a:rPr lang="zh-CN" altLang="en-US" sz="1600">
                <a:sym typeface="+mn-ea"/>
              </a:rPr>
              <a:t>③底部信号</a:t>
            </a:r>
            <a:endParaRPr lang="zh-CN" altLang="en-US" sz="1600">
              <a:solidFill>
                <a:srgbClr val="0029DA"/>
              </a:solidFill>
              <a:sym typeface="+mn-ea"/>
            </a:endParaRPr>
          </a:p>
          <a:p>
            <a:r>
              <a:rPr lang="zh-CN" altLang="en-US" sz="1600">
                <a:solidFill>
                  <a:srgbClr val="0029DA"/>
                </a:solidFill>
                <a:sym typeface="+mn-ea"/>
              </a:rPr>
              <a:t>卖点：前期平台附近，资金承压</a:t>
            </a:r>
            <a:endParaRPr lang="zh-CN" altLang="en-US" sz="1600">
              <a:solidFill>
                <a:srgbClr val="0029DA"/>
              </a:solidFill>
              <a:sym typeface="+mn-ea"/>
            </a:endParaRPr>
          </a:p>
        </p:txBody>
      </p:sp>
      <p:pic>
        <p:nvPicPr>
          <p:cNvPr id="5" name="图片 4"/>
          <p:cNvPicPr>
            <a:picLocks noChangeAspect="1"/>
          </p:cNvPicPr>
          <p:nvPr/>
        </p:nvPicPr>
        <p:blipFill>
          <a:blip r:embed="rId1"/>
          <a:stretch>
            <a:fillRect/>
          </a:stretch>
        </p:blipFill>
        <p:spPr>
          <a:xfrm>
            <a:off x="255270" y="4980305"/>
            <a:ext cx="5849620" cy="1297940"/>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255270" y="768350"/>
            <a:ext cx="4382770" cy="3985895"/>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4676775" y="1778000"/>
            <a:ext cx="2305050" cy="942975"/>
          </a:xfrm>
          <a:prstGeom prst="rect">
            <a:avLst/>
          </a:prstGeom>
          <a:ln>
            <a:solidFill>
              <a:schemeClr val="accent1"/>
            </a:solidFill>
          </a:ln>
        </p:spPr>
      </p:pic>
      <p:pic>
        <p:nvPicPr>
          <p:cNvPr id="11" name="图片 10"/>
          <p:cNvPicPr>
            <a:picLocks noChangeAspect="1"/>
          </p:cNvPicPr>
          <p:nvPr/>
        </p:nvPicPr>
        <p:blipFill>
          <a:blip r:embed="rId4"/>
          <a:stretch>
            <a:fillRect/>
          </a:stretch>
        </p:blipFill>
        <p:spPr>
          <a:xfrm>
            <a:off x="4676775" y="768350"/>
            <a:ext cx="2305050" cy="942975"/>
          </a:xfrm>
          <a:prstGeom prst="rect">
            <a:avLst/>
          </a:prstGeom>
          <a:ln>
            <a:solidFill>
              <a:schemeClr val="accent1"/>
            </a:solidFill>
          </a:ln>
        </p:spPr>
      </p:pic>
      <p:pic>
        <p:nvPicPr>
          <p:cNvPr id="12" name="图片 11"/>
          <p:cNvPicPr>
            <a:picLocks noChangeAspect="1"/>
          </p:cNvPicPr>
          <p:nvPr/>
        </p:nvPicPr>
        <p:blipFill>
          <a:blip r:embed="rId5"/>
          <a:srcRect t="24665" r="56874" b="1162"/>
          <a:stretch>
            <a:fillRect/>
          </a:stretch>
        </p:blipFill>
        <p:spPr>
          <a:xfrm>
            <a:off x="4676775" y="2779395"/>
            <a:ext cx="2304415" cy="1965325"/>
          </a:xfrm>
          <a:prstGeom prst="rect">
            <a:avLst/>
          </a:prstGeom>
          <a:ln>
            <a:solidFill>
              <a:schemeClr val="accent1"/>
            </a:solidFill>
          </a:ln>
        </p:spPr>
      </p:pic>
      <p:pic>
        <p:nvPicPr>
          <p:cNvPr id="13" name="图片 12"/>
          <p:cNvPicPr>
            <a:picLocks noChangeAspect="1"/>
          </p:cNvPicPr>
          <p:nvPr/>
        </p:nvPicPr>
        <p:blipFill>
          <a:blip r:embed="rId6"/>
          <a:stretch>
            <a:fillRect/>
          </a:stretch>
        </p:blipFill>
        <p:spPr>
          <a:xfrm>
            <a:off x="7125335" y="742950"/>
            <a:ext cx="3279775" cy="4001770"/>
          </a:xfrm>
          <a:prstGeom prst="rect">
            <a:avLst/>
          </a:prstGeom>
          <a:ln>
            <a:solidFill>
              <a:schemeClr val="accent1"/>
            </a:solidFill>
          </a:ln>
        </p:spPr>
      </p:pic>
      <p:sp>
        <p:nvSpPr>
          <p:cNvPr id="3" name="文本框 2"/>
          <p:cNvSpPr txBox="1"/>
          <p:nvPr/>
        </p:nvSpPr>
        <p:spPr>
          <a:xfrm>
            <a:off x="10455275" y="2391410"/>
            <a:ext cx="1793875" cy="1383665"/>
          </a:xfrm>
          <a:prstGeom prst="rect">
            <a:avLst/>
          </a:prstGeom>
          <a:noFill/>
        </p:spPr>
        <p:txBody>
          <a:bodyPr wrap="square" rtlCol="0">
            <a:spAutoFit/>
          </a:bodyPr>
          <a:p>
            <a:r>
              <a:rPr lang="zh-CN" altLang="en-US" sz="1200">
                <a:solidFill>
                  <a:schemeClr val="bg1">
                    <a:lumMod val="65000"/>
                  </a:schemeClr>
                </a:solidFill>
              </a:rPr>
              <a:t>以上为特定条件、特定时间区间下的历史业绩，不代表普遍现象，历史涨幅不预示其未来表现，过往收益亦不代表未来收益承诺。市场有风险，投资需谨慎</a:t>
            </a:r>
            <a:r>
              <a:rPr lang="en-US" altLang="zh-CN" sz="1200">
                <a:solidFill>
                  <a:schemeClr val="bg1">
                    <a:lumMod val="65000"/>
                  </a:schemeClr>
                </a:solidFill>
              </a:rPr>
              <a:t>!</a:t>
            </a:r>
            <a:endParaRPr lang="en-US" altLang="zh-CN" sz="1200">
              <a:solidFill>
                <a:schemeClr val="bg1">
                  <a:lumMod val="65000"/>
                </a:schemeClr>
              </a:solidFill>
            </a:endParaRPr>
          </a:p>
        </p:txBody>
      </p:sp>
      <p:sp>
        <p:nvSpPr>
          <p:cNvPr id="4" name="文本框 3"/>
          <p:cNvSpPr txBox="1"/>
          <p:nvPr/>
        </p:nvSpPr>
        <p:spPr>
          <a:xfrm>
            <a:off x="10114280" y="4980305"/>
            <a:ext cx="1821180" cy="645160"/>
          </a:xfrm>
          <a:prstGeom prst="rect">
            <a:avLst/>
          </a:prstGeom>
          <a:noFill/>
        </p:spPr>
        <p:txBody>
          <a:bodyPr wrap="square" rtlCol="0">
            <a:spAutoFit/>
          </a:bodyPr>
          <a:p>
            <a:r>
              <a:rPr lang="zh-CN" altLang="en-US">
                <a:solidFill>
                  <a:srgbClr val="F315F3"/>
                </a:solidFill>
              </a:rPr>
              <a:t>今晚</a:t>
            </a:r>
            <a:r>
              <a:rPr lang="en-US" altLang="zh-CN">
                <a:solidFill>
                  <a:srgbClr val="F315F3"/>
                </a:solidFill>
              </a:rPr>
              <a:t>8.15</a:t>
            </a:r>
            <a:r>
              <a:rPr lang="zh-CN" altLang="en-US"/>
              <a:t>关于底部股专题课程。</a:t>
            </a:r>
            <a:endParaRPr lang="zh-CN" altLang="en-US"/>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控盘突破模型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9" name="文本框 18"/>
          <p:cNvSpPr txBox="1"/>
          <p:nvPr/>
        </p:nvSpPr>
        <p:spPr>
          <a:xfrm>
            <a:off x="447040" y="5075555"/>
            <a:ext cx="4064000" cy="1282065"/>
          </a:xfrm>
          <a:prstGeom prst="rect">
            <a:avLst/>
          </a:prstGeom>
          <a:noFill/>
        </p:spPr>
        <p:txBody>
          <a:bodyPr wrap="square" rtlCol="0">
            <a:spAutoFit/>
          </a:bodyPr>
          <a:p>
            <a:r>
              <a:rPr lang="en-US" altLang="zh-CN">
                <a:highlight>
                  <a:srgbClr val="FFFF00"/>
                </a:highlight>
              </a:rPr>
              <a:t>2.</a:t>
            </a:r>
            <a:r>
              <a:rPr lang="zh-CN" altLang="en-US">
                <a:highlight>
                  <a:srgbClr val="FFFF00"/>
                </a:highlight>
              </a:rPr>
              <a:t>强者恒强（短期回档）：</a:t>
            </a:r>
            <a:endParaRPr lang="zh-CN" altLang="en-US">
              <a:highlight>
                <a:srgbClr val="FFFF00"/>
              </a:highlight>
            </a:endParaRPr>
          </a:p>
          <a:p>
            <a:pPr>
              <a:lnSpc>
                <a:spcPct val="110000"/>
              </a:lnSpc>
            </a:pPr>
            <a:r>
              <a:rPr lang="zh-CN" altLang="en-US"/>
              <a:t>①控盘新高</a:t>
            </a:r>
            <a:endParaRPr lang="zh-CN" altLang="en-US"/>
          </a:p>
          <a:p>
            <a:pPr>
              <a:lnSpc>
                <a:spcPct val="110000"/>
              </a:lnSpc>
            </a:pPr>
            <a:r>
              <a:rPr lang="zh-CN" altLang="en-US"/>
              <a:t>②股价新高</a:t>
            </a:r>
            <a:endParaRPr lang="zh-CN" altLang="en-US">
              <a:highlight>
                <a:srgbClr val="FFFF00"/>
              </a:highlight>
            </a:endParaRPr>
          </a:p>
          <a:p>
            <a:pPr>
              <a:lnSpc>
                <a:spcPct val="110000"/>
              </a:lnSpc>
            </a:pPr>
            <a:r>
              <a:rPr lang="zh-CN" altLang="en-US">
                <a:solidFill>
                  <a:srgbClr val="0029DA"/>
                </a:solidFill>
              </a:rPr>
              <a:t>卖点：触角、资金翻绿，周线死叉</a:t>
            </a:r>
            <a:endParaRPr lang="zh-CN" altLang="en-US">
              <a:solidFill>
                <a:srgbClr val="0029DA"/>
              </a:solidFill>
            </a:endParaRPr>
          </a:p>
        </p:txBody>
      </p:sp>
      <p:sp>
        <p:nvSpPr>
          <p:cNvPr id="10" name="文本框 9"/>
          <p:cNvSpPr txBox="1"/>
          <p:nvPr/>
        </p:nvSpPr>
        <p:spPr>
          <a:xfrm>
            <a:off x="9858375" y="5023485"/>
            <a:ext cx="2135505" cy="737235"/>
          </a:xfrm>
          <a:prstGeom prst="rect">
            <a:avLst/>
          </a:prstGeom>
          <a:noFill/>
        </p:spPr>
        <p:txBody>
          <a:bodyPr wrap="square" rtlCol="0">
            <a:spAutoFit/>
          </a:bodyPr>
          <a:p>
            <a:r>
              <a:rPr lang="zh-CN" altLang="en-US" sz="1400">
                <a:solidFill>
                  <a:srgbClr val="FF0000"/>
                </a:solidFill>
              </a:rPr>
              <a:t>扫码订阅《主线淘金》，</a:t>
            </a:r>
            <a:endParaRPr lang="zh-CN" altLang="en-US" sz="1400">
              <a:solidFill>
                <a:srgbClr val="FF0000"/>
              </a:solidFill>
            </a:endParaRPr>
          </a:p>
          <a:p>
            <a:r>
              <a:rPr lang="zh-CN" altLang="en-US" sz="1400">
                <a:solidFill>
                  <a:srgbClr val="FF0000"/>
                </a:solidFill>
              </a:rPr>
              <a:t>每周</a:t>
            </a:r>
            <a:r>
              <a:rPr lang="en-US" altLang="zh-CN" sz="1400">
                <a:solidFill>
                  <a:srgbClr val="FF0000"/>
                </a:solidFill>
              </a:rPr>
              <a:t>2-3</a:t>
            </a:r>
            <a:r>
              <a:rPr lang="zh-CN" altLang="en-US" sz="1400">
                <a:solidFill>
                  <a:srgbClr val="FF0000"/>
                </a:solidFill>
              </a:rPr>
              <a:t>篇，</a:t>
            </a:r>
            <a:r>
              <a:rPr lang="en-US" altLang="zh-CN" sz="1400">
                <a:solidFill>
                  <a:srgbClr val="FF0000"/>
                </a:solidFill>
              </a:rPr>
              <a:t>158</a:t>
            </a:r>
            <a:r>
              <a:rPr lang="zh-CN" altLang="en-US" sz="1400">
                <a:solidFill>
                  <a:srgbClr val="FF0000"/>
                </a:solidFill>
              </a:rPr>
              <a:t>元</a:t>
            </a:r>
            <a:r>
              <a:rPr lang="en-US" altLang="zh-CN" sz="1400">
                <a:solidFill>
                  <a:srgbClr val="FF0000"/>
                </a:solidFill>
              </a:rPr>
              <a:t>/</a:t>
            </a:r>
            <a:r>
              <a:rPr lang="zh-CN" altLang="en-US" sz="1400">
                <a:solidFill>
                  <a:srgbClr val="FF0000"/>
                </a:solidFill>
              </a:rPr>
              <a:t>月。</a:t>
            </a:r>
            <a:endParaRPr lang="zh-CN" altLang="en-US" sz="1400">
              <a:solidFill>
                <a:srgbClr val="FF0000"/>
              </a:solidFill>
            </a:endParaRPr>
          </a:p>
          <a:p>
            <a:endParaRPr lang="zh-CN" altLang="en-US" sz="1400">
              <a:solidFill>
                <a:srgbClr val="FF0000"/>
              </a:solidFill>
            </a:endParaRPr>
          </a:p>
        </p:txBody>
      </p:sp>
      <p:pic>
        <p:nvPicPr>
          <p:cNvPr id="11" name="图片 10"/>
          <p:cNvPicPr>
            <a:picLocks noChangeAspect="1"/>
          </p:cNvPicPr>
          <p:nvPr/>
        </p:nvPicPr>
        <p:blipFill>
          <a:blip r:embed="rId1"/>
          <a:srcRect l="4447" r="8400"/>
          <a:stretch>
            <a:fillRect/>
          </a:stretch>
        </p:blipFill>
        <p:spPr>
          <a:xfrm>
            <a:off x="9454515" y="3625215"/>
            <a:ext cx="2660650" cy="1271270"/>
          </a:xfrm>
          <a:prstGeom prst="rect">
            <a:avLst/>
          </a:prstGeom>
        </p:spPr>
      </p:pic>
      <p:pic>
        <p:nvPicPr>
          <p:cNvPr id="12" name="图片 11"/>
          <p:cNvPicPr>
            <a:picLocks noChangeAspect="1"/>
          </p:cNvPicPr>
          <p:nvPr/>
        </p:nvPicPr>
        <p:blipFill>
          <a:blip r:embed="rId2"/>
          <a:stretch>
            <a:fillRect/>
          </a:stretch>
        </p:blipFill>
        <p:spPr>
          <a:xfrm>
            <a:off x="9398000" y="3625215"/>
            <a:ext cx="1283335" cy="1271270"/>
          </a:xfrm>
          <a:prstGeom prst="rect">
            <a:avLst/>
          </a:prstGeom>
          <a:ln>
            <a:solidFill>
              <a:schemeClr val="accent1"/>
            </a:solidFill>
          </a:ln>
        </p:spPr>
      </p:pic>
      <p:pic>
        <p:nvPicPr>
          <p:cNvPr id="13" name="图片 12"/>
          <p:cNvPicPr>
            <a:picLocks noChangeAspect="1"/>
          </p:cNvPicPr>
          <p:nvPr/>
        </p:nvPicPr>
        <p:blipFill>
          <a:blip r:embed="rId3"/>
          <a:srcRect l="3244" t="3258" r="1849" b="5631"/>
          <a:stretch>
            <a:fillRect/>
          </a:stretch>
        </p:blipFill>
        <p:spPr>
          <a:xfrm>
            <a:off x="9453880" y="1330960"/>
            <a:ext cx="2660650" cy="2125980"/>
          </a:xfrm>
          <a:prstGeom prst="rect">
            <a:avLst/>
          </a:prstGeom>
          <a:ln>
            <a:solidFill>
              <a:schemeClr val="accent1"/>
            </a:solidFill>
          </a:ln>
        </p:spPr>
      </p:pic>
      <p:pic>
        <p:nvPicPr>
          <p:cNvPr id="3" name="图片 2"/>
          <p:cNvPicPr>
            <a:picLocks noChangeAspect="1"/>
          </p:cNvPicPr>
          <p:nvPr/>
        </p:nvPicPr>
        <p:blipFill>
          <a:blip r:embed="rId4"/>
          <a:stretch>
            <a:fillRect/>
          </a:stretch>
        </p:blipFill>
        <p:spPr>
          <a:xfrm>
            <a:off x="5157470" y="5083810"/>
            <a:ext cx="4054475" cy="1198880"/>
          </a:xfrm>
          <a:prstGeom prst="rect">
            <a:avLst/>
          </a:prstGeom>
          <a:ln>
            <a:solidFill>
              <a:schemeClr val="accent1"/>
            </a:solidFill>
          </a:ln>
        </p:spPr>
      </p:pic>
      <p:pic>
        <p:nvPicPr>
          <p:cNvPr id="7" name="图片 6"/>
          <p:cNvPicPr>
            <a:picLocks noChangeAspect="1"/>
          </p:cNvPicPr>
          <p:nvPr/>
        </p:nvPicPr>
        <p:blipFill>
          <a:blip r:embed="rId5"/>
          <a:stretch>
            <a:fillRect/>
          </a:stretch>
        </p:blipFill>
        <p:spPr>
          <a:xfrm>
            <a:off x="5157470" y="840740"/>
            <a:ext cx="4004310" cy="4121785"/>
          </a:xfrm>
          <a:prstGeom prst="rect">
            <a:avLst/>
          </a:prstGeom>
          <a:ln>
            <a:solidFill>
              <a:schemeClr val="accent1"/>
            </a:solidFill>
          </a:ln>
        </p:spPr>
      </p:pic>
      <p:pic>
        <p:nvPicPr>
          <p:cNvPr id="9" name="图片 8"/>
          <p:cNvPicPr>
            <a:picLocks noChangeAspect="1"/>
          </p:cNvPicPr>
          <p:nvPr/>
        </p:nvPicPr>
        <p:blipFill>
          <a:blip r:embed="rId6"/>
          <a:stretch>
            <a:fillRect/>
          </a:stretch>
        </p:blipFill>
        <p:spPr>
          <a:xfrm>
            <a:off x="288290" y="840740"/>
            <a:ext cx="4267835" cy="4122420"/>
          </a:xfrm>
          <a:prstGeom prst="rect">
            <a:avLst/>
          </a:prstGeom>
          <a:ln>
            <a:solidFill>
              <a:schemeClr val="accent1"/>
            </a:solidFill>
          </a:ln>
        </p:spPr>
      </p:pic>
      <p:sp>
        <p:nvSpPr>
          <p:cNvPr id="14" name="文本框 13"/>
          <p:cNvSpPr txBox="1"/>
          <p:nvPr/>
        </p:nvSpPr>
        <p:spPr>
          <a:xfrm>
            <a:off x="1287780" y="2308860"/>
            <a:ext cx="1834515" cy="368300"/>
          </a:xfrm>
          <a:prstGeom prst="rect">
            <a:avLst/>
          </a:prstGeom>
          <a:noFill/>
        </p:spPr>
        <p:txBody>
          <a:bodyPr wrap="square" rtlCol="0">
            <a:spAutoFit/>
          </a:bodyPr>
          <a:p>
            <a:r>
              <a:rPr lang="zh-CN" altLang="en-US">
                <a:highlight>
                  <a:srgbClr val="FFFF00"/>
                </a:highlight>
              </a:rPr>
              <a:t>昨晚选股</a:t>
            </a:r>
            <a:endParaRPr lang="zh-CN" altLang="en-US">
              <a:highlight>
                <a:srgbClr val="FFFF00"/>
              </a:highlight>
            </a:endParaRPr>
          </a:p>
        </p:txBody>
      </p:sp>
      <p:sp>
        <p:nvSpPr>
          <p:cNvPr id="15" name="文本框 14"/>
          <p:cNvSpPr txBox="1"/>
          <p:nvPr/>
        </p:nvSpPr>
        <p:spPr>
          <a:xfrm>
            <a:off x="6172835" y="2416175"/>
            <a:ext cx="2850515" cy="368300"/>
          </a:xfrm>
          <a:prstGeom prst="rect">
            <a:avLst/>
          </a:prstGeom>
          <a:noFill/>
        </p:spPr>
        <p:txBody>
          <a:bodyPr wrap="square" rtlCol="0">
            <a:spAutoFit/>
          </a:bodyPr>
          <a:p>
            <a:r>
              <a:rPr lang="zh-CN" altLang="en-US">
                <a:highlight>
                  <a:srgbClr val="FFFF00"/>
                </a:highlight>
              </a:rPr>
              <a:t>上周三内参选股</a:t>
            </a:r>
            <a:endParaRPr lang="zh-CN" altLang="en-US">
              <a:highlight>
                <a:srgbClr val="FFFF00"/>
              </a:highlight>
            </a:endParaRPr>
          </a:p>
        </p:txBody>
      </p:sp>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控盘突破方向（</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55575" y="768350"/>
            <a:ext cx="5820410" cy="490855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4272915" y="1036320"/>
            <a:ext cx="3851275" cy="2931795"/>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6579870" y="1772920"/>
            <a:ext cx="3850005" cy="3480435"/>
          </a:xfrm>
          <a:prstGeom prst="rect">
            <a:avLst/>
          </a:prstGeom>
          <a:ln>
            <a:solidFill>
              <a:schemeClr val="accent1"/>
            </a:solidFill>
          </a:ln>
        </p:spPr>
      </p:pic>
      <p:pic>
        <p:nvPicPr>
          <p:cNvPr id="9" name="图片 8"/>
          <p:cNvPicPr>
            <a:picLocks noChangeAspect="1"/>
          </p:cNvPicPr>
          <p:nvPr/>
        </p:nvPicPr>
        <p:blipFill>
          <a:blip r:embed="rId4"/>
          <a:stretch>
            <a:fillRect/>
          </a:stretch>
        </p:blipFill>
        <p:spPr>
          <a:xfrm>
            <a:off x="8124190" y="3592830"/>
            <a:ext cx="3966210" cy="2780665"/>
          </a:xfrm>
          <a:prstGeom prst="rect">
            <a:avLst/>
          </a:prstGeom>
          <a:ln>
            <a:solidFill>
              <a:schemeClr val="accent1"/>
            </a:solidFill>
          </a:ln>
        </p:spPr>
      </p:pic>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wm#"/>
  <p:tag name="KSO_WM_TEMPLATE_CATEGORY" val="custom"/>
  <p:tag name="KSO_WM_TEMPLATE_INDEX" val="20205081"/>
</p:tagLst>
</file>

<file path=ppt/tags/tag162.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1916</Words>
  <Application>WPS 演示</Application>
  <PresentationFormat>宽屏</PresentationFormat>
  <Paragraphs>175</Paragraphs>
  <Slides>22</Slides>
  <Notes>4</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22</vt:i4>
      </vt:variant>
    </vt:vector>
  </HeadingPairs>
  <TitlesOfParts>
    <vt:vector size="36"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1219</cp:revision>
  <dcterms:created xsi:type="dcterms:W3CDTF">2019-06-19T02:08:00Z</dcterms:created>
  <dcterms:modified xsi:type="dcterms:W3CDTF">2026-04-13T08:54:53Z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