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51" r:id="rId7"/>
    <p:sldId id="4484" r:id="rId8"/>
    <p:sldId id="4477" r:id="rId9"/>
    <p:sldId id="4485" r:id="rId10"/>
    <p:sldId id="4183" r:id="rId11"/>
    <p:sldId id="4229" r:id="rId12"/>
    <p:sldId id="4469" r:id="rId13"/>
    <p:sldId id="4483" r:id="rId14"/>
    <p:sldId id="4473" r:id="rId15"/>
    <p:sldId id="4486" r:id="rId16"/>
    <p:sldId id="4480" r:id="rId17"/>
    <p:sldId id="4426" r:id="rId18"/>
    <p:sldId id="4184" r:id="rId19"/>
    <p:sldId id="4209" r:id="rId20"/>
    <p:sldId id="4241" r:id="rId21"/>
    <p:sldId id="4401" r:id="rId22"/>
    <p:sldId id="4402" r:id="rId23"/>
    <p:sldId id="4443"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userDrawn="1">
          <p15:clr>
            <a:srgbClr val="A4A3A4"/>
          </p15:clr>
        </p15:guide>
        <p15:guide id="2" pos="38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9"/>
        <p:guide pos="386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61.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8.xml"/><Relationship Id="rId2" Type="http://schemas.openxmlformats.org/officeDocument/2006/relationships/image" Target="../media/image25.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0.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8.xml"/><Relationship Id="rId6" Type="http://schemas.openxmlformats.org/officeDocument/2006/relationships/image" Target="../media/image44.png"/><Relationship Id="rId5" Type="http://schemas.openxmlformats.org/officeDocument/2006/relationships/tags" Target="../tags/tag147.xml"/><Relationship Id="rId4" Type="http://schemas.openxmlformats.org/officeDocument/2006/relationships/image" Target="../media/image3.png"/><Relationship Id="rId3" Type="http://schemas.openxmlformats.org/officeDocument/2006/relationships/tags" Target="../tags/tag146.xml"/><Relationship Id="rId2" Type="http://schemas.openxmlformats.org/officeDocument/2006/relationships/image" Target="../media/image1.png"/><Relationship Id="rId1" Type="http://schemas.openxmlformats.org/officeDocument/2006/relationships/tags" Target="../tags/tag14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2.xml"/><Relationship Id="rId6" Type="http://schemas.openxmlformats.org/officeDocument/2006/relationships/image" Target="../media/image45.png"/><Relationship Id="rId5" Type="http://schemas.openxmlformats.org/officeDocument/2006/relationships/tags" Target="../tags/tag151.xml"/><Relationship Id="rId4" Type="http://schemas.openxmlformats.org/officeDocument/2006/relationships/image" Target="../media/image3.png"/><Relationship Id="rId3" Type="http://schemas.openxmlformats.org/officeDocument/2006/relationships/tags" Target="../tags/tag150.xml"/><Relationship Id="rId2" Type="http://schemas.openxmlformats.org/officeDocument/2006/relationships/image" Target="../media/image1.png"/><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6.xml"/><Relationship Id="rId6" Type="http://schemas.openxmlformats.org/officeDocument/2006/relationships/image" Target="../media/image46.png"/><Relationship Id="rId5" Type="http://schemas.openxmlformats.org/officeDocument/2006/relationships/tags" Target="../tags/tag155.xml"/><Relationship Id="rId4" Type="http://schemas.openxmlformats.org/officeDocument/2006/relationships/image" Target="../media/image3.png"/><Relationship Id="rId3" Type="http://schemas.openxmlformats.org/officeDocument/2006/relationships/tags" Target="../tags/tag154.xml"/><Relationship Id="rId2" Type="http://schemas.openxmlformats.org/officeDocument/2006/relationships/image" Target="../media/image1.png"/><Relationship Id="rId1" Type="http://schemas.openxmlformats.org/officeDocument/2006/relationships/tags" Target="../tags/tag153.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image" Target="../media/image3.png"/><Relationship Id="rId3" Type="http://schemas.openxmlformats.org/officeDocument/2006/relationships/tags" Target="../tags/tag158.xml"/><Relationship Id="rId2" Type="http://schemas.openxmlformats.org/officeDocument/2006/relationships/image" Target="../media/image1.png"/><Relationship Id="rId1" Type="http://schemas.openxmlformats.org/officeDocument/2006/relationships/tags" Target="../tags/tag15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4.xml"/><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先处理破位个股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1"/>
          <a:stretch>
            <a:fillRect/>
          </a:stretch>
        </p:blipFill>
        <p:spPr>
          <a:xfrm>
            <a:off x="277495" y="1172210"/>
            <a:ext cx="5537835" cy="4860290"/>
          </a:xfrm>
          <a:prstGeom prst="rect">
            <a:avLst/>
          </a:prstGeom>
          <a:ln>
            <a:solidFill>
              <a:schemeClr val="accent1"/>
            </a:solidFill>
          </a:ln>
        </p:spPr>
      </p:pic>
      <p:sp>
        <p:nvSpPr>
          <p:cNvPr id="9" name="文本框 8"/>
          <p:cNvSpPr txBox="1"/>
          <p:nvPr/>
        </p:nvSpPr>
        <p:spPr>
          <a:xfrm>
            <a:off x="6140450" y="1196975"/>
            <a:ext cx="4634865" cy="1476375"/>
          </a:xfrm>
          <a:prstGeom prst="rect">
            <a:avLst/>
          </a:prstGeom>
          <a:noFill/>
        </p:spPr>
        <p:txBody>
          <a:bodyPr wrap="square" rtlCol="0">
            <a:spAutoFit/>
          </a:bodyPr>
          <a:p>
            <a:r>
              <a:rPr lang="zh-CN" altLang="en-US">
                <a:solidFill>
                  <a:srgbClr val="FF0000"/>
                </a:solidFill>
              </a:rPr>
              <a:t>破位前：</a:t>
            </a:r>
            <a:endParaRPr lang="zh-CN" altLang="en-US">
              <a:solidFill>
                <a:srgbClr val="FF0000"/>
              </a:solidFill>
            </a:endParaRPr>
          </a:p>
          <a:p>
            <a:r>
              <a:rPr lang="zh-CN" altLang="en-US"/>
              <a:t>①背离、②破位、③反抽</a:t>
            </a:r>
            <a:endParaRPr lang="zh-CN" altLang="en-US"/>
          </a:p>
          <a:p>
            <a:endParaRPr lang="zh-CN" altLang="en-US"/>
          </a:p>
          <a:p>
            <a:r>
              <a:rPr lang="zh-CN" altLang="en-US">
                <a:solidFill>
                  <a:srgbClr val="0029DA"/>
                </a:solidFill>
              </a:rPr>
              <a:t>破位后：</a:t>
            </a:r>
            <a:endParaRPr lang="zh-CN" altLang="en-US">
              <a:solidFill>
                <a:srgbClr val="0029DA"/>
              </a:solidFill>
            </a:endParaRPr>
          </a:p>
          <a:p>
            <a:r>
              <a:rPr lang="zh-CN" altLang="en-US"/>
              <a:t>破位</a:t>
            </a:r>
            <a:r>
              <a:rPr lang="en-US" altLang="zh-CN"/>
              <a:t>3%</a:t>
            </a:r>
            <a:r>
              <a:rPr lang="zh-CN" altLang="en-US"/>
              <a:t>、盘中反抽</a:t>
            </a:r>
            <a:r>
              <a:rPr lang="en-US" altLang="zh-CN"/>
              <a:t>3%</a:t>
            </a:r>
            <a:r>
              <a:rPr lang="zh-CN" altLang="en-US"/>
              <a:t>、</a:t>
            </a:r>
            <a:r>
              <a:rPr lang="en-US" altLang="zh-CN"/>
              <a:t>3</a:t>
            </a:r>
            <a:r>
              <a:rPr lang="zh-CN" altLang="en-US"/>
              <a:t>天不修复破位阴线</a:t>
            </a:r>
            <a:endParaRPr lang="zh-CN" altLang="en-US"/>
          </a:p>
        </p:txBody>
      </p:sp>
      <p:pic>
        <p:nvPicPr>
          <p:cNvPr id="10" name="图片 9"/>
          <p:cNvPicPr>
            <a:picLocks noChangeAspect="1"/>
          </p:cNvPicPr>
          <p:nvPr/>
        </p:nvPicPr>
        <p:blipFill>
          <a:blip r:embed="rId2"/>
          <a:stretch>
            <a:fillRect/>
          </a:stretch>
        </p:blipFill>
        <p:spPr>
          <a:xfrm>
            <a:off x="277495" y="3041015"/>
            <a:ext cx="5519420" cy="2795270"/>
          </a:xfrm>
          <a:prstGeom prst="rect">
            <a:avLst/>
          </a:prstGeom>
        </p:spPr>
      </p:pic>
      <p:pic>
        <p:nvPicPr>
          <p:cNvPr id="11" name="图片 10"/>
          <p:cNvPicPr>
            <a:picLocks noChangeAspect="1"/>
          </p:cNvPicPr>
          <p:nvPr/>
        </p:nvPicPr>
        <p:blipFill>
          <a:blip r:embed="rId3"/>
          <a:stretch>
            <a:fillRect/>
          </a:stretch>
        </p:blipFill>
        <p:spPr>
          <a:xfrm>
            <a:off x="6203950" y="2880995"/>
            <a:ext cx="4745355" cy="3416935"/>
          </a:xfrm>
          <a:prstGeom prst="rect">
            <a:avLst/>
          </a:prstGeom>
          <a:ln>
            <a:solidFill>
              <a:schemeClr val="accent1"/>
            </a:solidFill>
          </a:ln>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科技类的对比</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351155" y="1035685"/>
            <a:ext cx="5135880" cy="4476115"/>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5701665" y="1035685"/>
            <a:ext cx="5224780" cy="4476750"/>
          </a:xfrm>
          <a:prstGeom prst="rect">
            <a:avLst/>
          </a:prstGeom>
          <a:ln>
            <a:solidFill>
              <a:schemeClr val="accent1"/>
            </a:solidFill>
          </a:ln>
        </p:spPr>
      </p:pic>
      <p:sp>
        <p:nvSpPr>
          <p:cNvPr id="8" name="文本框 7"/>
          <p:cNvSpPr txBox="1"/>
          <p:nvPr/>
        </p:nvSpPr>
        <p:spPr>
          <a:xfrm>
            <a:off x="1049655" y="2652395"/>
            <a:ext cx="4064000" cy="645160"/>
          </a:xfrm>
          <a:prstGeom prst="rect">
            <a:avLst/>
          </a:prstGeom>
          <a:noFill/>
        </p:spPr>
        <p:txBody>
          <a:bodyPr wrap="square" rtlCol="0">
            <a:spAutoFit/>
          </a:bodyPr>
          <a:p>
            <a:r>
              <a:rPr lang="zh-CN" altLang="en-US">
                <a:highlight>
                  <a:srgbClr val="FFFF00"/>
                </a:highlight>
              </a:rPr>
              <a:t>不破突破阳线，高控盘，资金翻红</a:t>
            </a:r>
            <a:endParaRPr lang="zh-CN" altLang="en-US">
              <a:highlight>
                <a:srgbClr val="FFFF00"/>
              </a:highlight>
            </a:endParaRPr>
          </a:p>
          <a:p>
            <a:r>
              <a:rPr lang="zh-CN" altLang="en-US">
                <a:highlight>
                  <a:srgbClr val="FFFF00"/>
                </a:highlight>
              </a:rPr>
              <a:t>（反弹卖为主）</a:t>
            </a:r>
            <a:endParaRPr lang="zh-CN" altLang="en-US">
              <a:highlight>
                <a:srgbClr val="FFFF00"/>
              </a:highlight>
            </a:endParaRPr>
          </a:p>
        </p:txBody>
      </p:sp>
      <p:sp>
        <p:nvSpPr>
          <p:cNvPr id="9" name="文本框 8"/>
          <p:cNvSpPr txBox="1"/>
          <p:nvPr/>
        </p:nvSpPr>
        <p:spPr>
          <a:xfrm>
            <a:off x="6096000" y="2669540"/>
            <a:ext cx="4326890" cy="645160"/>
          </a:xfrm>
          <a:prstGeom prst="rect">
            <a:avLst/>
          </a:prstGeom>
          <a:noFill/>
        </p:spPr>
        <p:txBody>
          <a:bodyPr wrap="square" rtlCol="0">
            <a:spAutoFit/>
          </a:bodyPr>
          <a:p>
            <a:r>
              <a:rPr lang="zh-CN" altLang="en-US">
                <a:highlight>
                  <a:srgbClr val="FFFF00"/>
                </a:highlight>
              </a:rPr>
              <a:t>跌破突破阳线、反弹触角回落，资金翻绿</a:t>
            </a:r>
            <a:endParaRPr lang="zh-CN" altLang="en-US">
              <a:highlight>
                <a:srgbClr val="FFFF00"/>
              </a:highlight>
            </a:endParaRPr>
          </a:p>
          <a:p>
            <a:r>
              <a:rPr lang="zh-CN" altLang="en-US">
                <a:highlight>
                  <a:srgbClr val="FFFF00"/>
                </a:highlight>
              </a:rPr>
              <a:t>（用</a:t>
            </a:r>
            <a:r>
              <a:rPr lang="en-US" altLang="zh-CN">
                <a:highlight>
                  <a:srgbClr val="FFFF00"/>
                </a:highlight>
              </a:rPr>
              <a:t>333</a:t>
            </a:r>
            <a:r>
              <a:rPr lang="zh-CN" altLang="en-US">
                <a:highlight>
                  <a:srgbClr val="FFFF00"/>
                </a:highlight>
              </a:rPr>
              <a:t>原则分批卖处理）</a:t>
            </a:r>
            <a:endParaRPr lang="zh-CN" altLang="en-US">
              <a:highlight>
                <a:srgbClr val="FFFF00"/>
              </a:highlight>
            </a:endParaRPr>
          </a:p>
        </p:txBody>
      </p:sp>
      <p:sp>
        <p:nvSpPr>
          <p:cNvPr id="11" name="文本框 10"/>
          <p:cNvSpPr txBox="1"/>
          <p:nvPr/>
        </p:nvSpPr>
        <p:spPr>
          <a:xfrm>
            <a:off x="7781925" y="5512435"/>
            <a:ext cx="3762375" cy="922020"/>
          </a:xfrm>
          <a:prstGeom prst="rect">
            <a:avLst/>
          </a:prstGeom>
          <a:noFill/>
        </p:spPr>
        <p:txBody>
          <a:bodyPr wrap="square" rtlCol="0">
            <a:spAutoFit/>
          </a:bodyPr>
          <a:p>
            <a:r>
              <a:rPr lang="zh-CN" altLang="en-US">
                <a:solidFill>
                  <a:srgbClr val="FF0000"/>
                </a:solidFill>
              </a:rPr>
              <a:t>①跌破雄线3%卖一次。</a:t>
            </a:r>
            <a:endParaRPr lang="zh-CN" altLang="en-US">
              <a:solidFill>
                <a:srgbClr val="FF0000"/>
              </a:solidFill>
            </a:endParaRPr>
          </a:p>
          <a:p>
            <a:r>
              <a:rPr lang="zh-CN" altLang="en-US">
                <a:solidFill>
                  <a:srgbClr val="FF0000"/>
                </a:solidFill>
              </a:rPr>
              <a:t>②盘中急拉3%卖一次。</a:t>
            </a:r>
            <a:endParaRPr lang="zh-CN" altLang="en-US">
              <a:solidFill>
                <a:srgbClr val="FF0000"/>
              </a:solidFill>
            </a:endParaRPr>
          </a:p>
          <a:p>
            <a:r>
              <a:rPr lang="zh-CN" altLang="en-US">
                <a:solidFill>
                  <a:srgbClr val="FF0000"/>
                </a:solidFill>
              </a:rPr>
              <a:t>③</a:t>
            </a:r>
            <a:r>
              <a:rPr lang="en-US" altLang="zh-CN">
                <a:solidFill>
                  <a:srgbClr val="FF0000"/>
                </a:solidFill>
              </a:rPr>
              <a:t>3</a:t>
            </a:r>
            <a:r>
              <a:rPr lang="zh-CN" altLang="en-US">
                <a:solidFill>
                  <a:srgbClr val="FF0000"/>
                </a:solidFill>
              </a:rPr>
              <a:t>天不能够修复破位阴线卖一次。</a:t>
            </a:r>
            <a:endParaRPr lang="en-US" altLang="zh-CN">
              <a:solidFill>
                <a:srgbClr val="FF0000"/>
              </a:solidFill>
            </a:endParaRPr>
          </a:p>
        </p:txBody>
      </p:sp>
      <p:sp>
        <p:nvSpPr>
          <p:cNvPr id="12" name="文本框 11"/>
          <p:cNvSpPr txBox="1"/>
          <p:nvPr/>
        </p:nvSpPr>
        <p:spPr>
          <a:xfrm>
            <a:off x="1721485" y="1263650"/>
            <a:ext cx="1675130" cy="368300"/>
          </a:xfrm>
          <a:prstGeom prst="rect">
            <a:avLst/>
          </a:prstGeom>
          <a:noFill/>
        </p:spPr>
        <p:txBody>
          <a:bodyPr wrap="square" rtlCol="0">
            <a:spAutoFit/>
          </a:bodyPr>
          <a:p>
            <a:r>
              <a:rPr lang="zh-CN" altLang="en-US">
                <a:solidFill>
                  <a:srgbClr val="FF0000"/>
                </a:solidFill>
                <a:highlight>
                  <a:srgbClr val="FFFF00"/>
                </a:highlight>
              </a:rPr>
              <a:t>未尝试过反弹</a:t>
            </a:r>
            <a:endParaRPr lang="zh-CN" altLang="en-US">
              <a:solidFill>
                <a:srgbClr val="FF0000"/>
              </a:solidFill>
              <a:highlight>
                <a:srgbClr val="FFFF00"/>
              </a:highlight>
            </a:endParaRPr>
          </a:p>
        </p:txBody>
      </p:sp>
      <p:sp>
        <p:nvSpPr>
          <p:cNvPr id="13" name="文本框 12"/>
          <p:cNvSpPr txBox="1"/>
          <p:nvPr/>
        </p:nvSpPr>
        <p:spPr>
          <a:xfrm>
            <a:off x="6096000" y="1196340"/>
            <a:ext cx="2903220" cy="368300"/>
          </a:xfrm>
          <a:prstGeom prst="rect">
            <a:avLst/>
          </a:prstGeom>
          <a:noFill/>
        </p:spPr>
        <p:txBody>
          <a:bodyPr wrap="square" rtlCol="0">
            <a:spAutoFit/>
          </a:bodyPr>
          <a:p>
            <a:r>
              <a:rPr lang="zh-CN" altLang="en-US">
                <a:solidFill>
                  <a:srgbClr val="0029DA"/>
                </a:solidFill>
                <a:highlight>
                  <a:srgbClr val="FFFF00"/>
                </a:highlight>
              </a:rPr>
              <a:t>尝试过反弹失败回落</a:t>
            </a:r>
            <a:endParaRPr lang="zh-CN" altLang="en-US">
              <a:solidFill>
                <a:srgbClr val="0029DA"/>
              </a:solidFill>
              <a:highlight>
                <a:srgbClr val="FFFF00"/>
              </a:highlight>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上升通道（电力</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5.31</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8285" y="806450"/>
            <a:ext cx="4639945" cy="524573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352290" y="806450"/>
            <a:ext cx="4189730" cy="3617595"/>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7771765" y="1261745"/>
            <a:ext cx="4065270" cy="3776345"/>
          </a:xfrm>
          <a:prstGeom prst="rect">
            <a:avLst/>
          </a:prstGeom>
          <a:ln>
            <a:solidFill>
              <a:schemeClr val="accent1"/>
            </a:solidFill>
          </a:ln>
        </p:spPr>
      </p:pic>
      <p:sp>
        <p:nvSpPr>
          <p:cNvPr id="10" name="文本框 9"/>
          <p:cNvSpPr txBox="1"/>
          <p:nvPr/>
        </p:nvSpPr>
        <p:spPr>
          <a:xfrm>
            <a:off x="5619115" y="5531485"/>
            <a:ext cx="5805805" cy="368300"/>
          </a:xfrm>
          <a:prstGeom prst="rect">
            <a:avLst/>
          </a:prstGeom>
          <a:noFill/>
        </p:spPr>
        <p:txBody>
          <a:bodyPr wrap="square" rtlCol="0">
            <a:spAutoFit/>
          </a:bodyPr>
          <a:p>
            <a:r>
              <a:rPr lang="zh-CN" altLang="en-US">
                <a:highlight>
                  <a:srgbClr val="FFFF00"/>
                </a:highlight>
              </a:rPr>
              <a:t>电力类游资属性比较明显，喜欢做的可超级买入法试错。</a:t>
            </a:r>
            <a:endParaRPr lang="zh-CN" altLang="en-US">
              <a:highlight>
                <a:srgbClr val="FFFF00"/>
              </a:highlight>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新异动（电力</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煤炭）</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89865" y="768350"/>
            <a:ext cx="5186045" cy="5310505"/>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4590415" y="896620"/>
            <a:ext cx="4238625" cy="2955290"/>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8053070" y="1195070"/>
            <a:ext cx="3979545" cy="2790825"/>
          </a:xfrm>
          <a:prstGeom prst="rect">
            <a:avLst/>
          </a:prstGeom>
          <a:ln>
            <a:solidFill>
              <a:schemeClr val="accent1"/>
            </a:solidFill>
          </a:ln>
        </p:spPr>
      </p:pic>
      <p:pic>
        <p:nvPicPr>
          <p:cNvPr id="9" name="图片 8"/>
          <p:cNvPicPr>
            <a:picLocks noChangeAspect="1"/>
          </p:cNvPicPr>
          <p:nvPr/>
        </p:nvPicPr>
        <p:blipFill>
          <a:blip r:embed="rId4"/>
          <a:stretch>
            <a:fillRect/>
          </a:stretch>
        </p:blipFill>
        <p:spPr>
          <a:xfrm>
            <a:off x="4789170" y="3614420"/>
            <a:ext cx="3815715" cy="2802255"/>
          </a:xfrm>
          <a:prstGeom prst="rect">
            <a:avLst/>
          </a:prstGeom>
          <a:ln>
            <a:solidFill>
              <a:schemeClr val="accent1"/>
            </a:solidFill>
          </a:ln>
        </p:spPr>
      </p:pic>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新的陪跑营</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3" name="文本框 2"/>
          <p:cNvSpPr txBox="1"/>
          <p:nvPr/>
        </p:nvSpPr>
        <p:spPr>
          <a:xfrm>
            <a:off x="99060" y="858520"/>
            <a:ext cx="7715885" cy="4730115"/>
          </a:xfrm>
          <a:prstGeom prst="rect">
            <a:avLst/>
          </a:prstGeom>
          <a:noFill/>
        </p:spPr>
        <p:txBody>
          <a:bodyPr wrap="square" rtlCol="0">
            <a:noAutofit/>
          </a:bodyPr>
          <a:p>
            <a:r>
              <a:rPr lang="zh-CN" altLang="en-US">
                <a:solidFill>
                  <a:srgbClr val="FF0000"/>
                </a:solidFill>
              </a:rPr>
              <a:t>时间</a:t>
            </a:r>
            <a:r>
              <a:rPr lang="en-US" altLang="zh-CN">
                <a:solidFill>
                  <a:srgbClr val="FF0000"/>
                </a:solidFill>
              </a:rPr>
              <a:t>:</a:t>
            </a:r>
            <a:r>
              <a:rPr lang="en-US" altLang="zh-CN"/>
              <a:t>6.1-8.31</a:t>
            </a:r>
            <a:endParaRPr lang="zh-CN" altLang="en-US"/>
          </a:p>
          <a:p>
            <a:pPr>
              <a:lnSpc>
                <a:spcPct val="160000"/>
              </a:lnSpc>
            </a:pPr>
            <a:r>
              <a:rPr lang="zh-CN" altLang="en-US">
                <a:solidFill>
                  <a:srgbClr val="FF0000"/>
                </a:solidFill>
              </a:rPr>
              <a:t>内容</a:t>
            </a:r>
            <a:r>
              <a:rPr lang="en-US" altLang="zh-CN">
                <a:solidFill>
                  <a:srgbClr val="FF0000"/>
                </a:solidFill>
              </a:rPr>
              <a:t>:</a:t>
            </a:r>
            <a:r>
              <a:rPr lang="en-US" altLang="zh-CN"/>
              <a:t>8</a:t>
            </a:r>
            <a:r>
              <a:rPr lang="zh-CN" altLang="en-US"/>
              <a:t>节录制课</a:t>
            </a:r>
            <a:r>
              <a:rPr lang="en-US" altLang="zh-CN"/>
              <a:t>+8</a:t>
            </a:r>
            <a:r>
              <a:rPr lang="zh-CN" altLang="en-US"/>
              <a:t>节行情陪跑营</a:t>
            </a:r>
            <a:r>
              <a:rPr lang="en-US" altLang="zh-CN"/>
              <a:t>(</a:t>
            </a:r>
            <a:r>
              <a:rPr lang="zh-CN" altLang="en-US"/>
              <a:t>每周</a:t>
            </a:r>
            <a:r>
              <a:rPr lang="en-US" altLang="zh-CN"/>
              <a:t>2</a:t>
            </a:r>
            <a:r>
              <a:rPr lang="zh-CN" altLang="en-US"/>
              <a:t>晚上</a:t>
            </a:r>
            <a:r>
              <a:rPr lang="en-US" altLang="zh-CN"/>
              <a:t>8.30)</a:t>
            </a:r>
            <a:endParaRPr lang="en-US" altLang="zh-CN"/>
          </a:p>
          <a:p>
            <a:pPr>
              <a:lnSpc>
                <a:spcPct val="160000"/>
              </a:lnSpc>
            </a:pPr>
            <a:r>
              <a:rPr lang="zh-CN" altLang="en-US">
                <a:solidFill>
                  <a:srgbClr val="FF0000"/>
                </a:solidFill>
              </a:rPr>
              <a:t>价格</a:t>
            </a:r>
            <a:r>
              <a:rPr lang="en-US" altLang="zh-CN">
                <a:solidFill>
                  <a:srgbClr val="FF0000"/>
                </a:solidFill>
              </a:rPr>
              <a:t>: </a:t>
            </a:r>
            <a:r>
              <a:rPr lang="en-US" altLang="zh-CN"/>
              <a:t>688</a:t>
            </a:r>
            <a:endParaRPr lang="zh-CN" altLang="en-US"/>
          </a:p>
          <a:p>
            <a:pPr>
              <a:lnSpc>
                <a:spcPct val="160000"/>
              </a:lnSpc>
            </a:pPr>
            <a:r>
              <a:rPr lang="zh-CN" altLang="en-US">
                <a:solidFill>
                  <a:srgbClr val="FF0000"/>
                </a:solidFill>
              </a:rPr>
              <a:t>人数：</a:t>
            </a:r>
            <a:r>
              <a:rPr lang="en-US" altLang="zh-CN">
                <a:solidFill>
                  <a:srgbClr val="FF0000"/>
                </a:solidFill>
              </a:rPr>
              <a:t>500</a:t>
            </a:r>
            <a:r>
              <a:rPr lang="zh-CN" altLang="en-US"/>
              <a:t>/</a:t>
            </a:r>
            <a:r>
              <a:rPr lang="en-US" altLang="zh-CN">
                <a:solidFill>
                  <a:srgbClr val="F315F3"/>
                </a:solidFill>
              </a:rPr>
              <a:t>500</a:t>
            </a:r>
            <a:r>
              <a:rPr lang="zh-CN" altLang="en-US">
                <a:solidFill>
                  <a:srgbClr val="F315F3"/>
                </a:solidFill>
              </a:rPr>
              <a:t>（开放</a:t>
            </a:r>
            <a:r>
              <a:rPr lang="en-US" altLang="zh-CN">
                <a:solidFill>
                  <a:srgbClr val="F315F3"/>
                </a:solidFill>
              </a:rPr>
              <a:t>30</a:t>
            </a:r>
            <a:r>
              <a:rPr lang="zh-CN" altLang="en-US">
                <a:solidFill>
                  <a:srgbClr val="F315F3"/>
                </a:solidFill>
              </a:rPr>
              <a:t>小时已抢购完）</a:t>
            </a:r>
            <a:endParaRPr lang="zh-CN" altLang="en-US">
              <a:solidFill>
                <a:srgbClr val="F315F3"/>
              </a:solidFill>
            </a:endParaRPr>
          </a:p>
          <a:p>
            <a:pPr>
              <a:lnSpc>
                <a:spcPct val="160000"/>
              </a:lnSpc>
            </a:pPr>
            <a:endParaRPr lang="zh-CN" altLang="en-US"/>
          </a:p>
          <a:p>
            <a:pPr>
              <a:lnSpc>
                <a:spcPct val="160000"/>
              </a:lnSpc>
            </a:pPr>
            <a:r>
              <a:rPr lang="zh-CN" altLang="en-US">
                <a:solidFill>
                  <a:srgbClr val="F315F3"/>
                </a:solidFill>
              </a:rPr>
              <a:t>抽奖</a:t>
            </a:r>
            <a:r>
              <a:rPr lang="en-US" altLang="zh-CN">
                <a:solidFill>
                  <a:srgbClr val="F315F3"/>
                </a:solidFill>
              </a:rPr>
              <a:t>:</a:t>
            </a:r>
            <a:r>
              <a:rPr lang="zh-CN" altLang="en-US"/>
              <a:t>晚间</a:t>
            </a:r>
            <a:r>
              <a:rPr lang="zh-CN" altLang="en-US">
                <a:sym typeface="+mn-ea"/>
              </a:rPr>
              <a:t>课程</a:t>
            </a:r>
            <a:r>
              <a:rPr lang="en-US" altLang="zh-CN">
                <a:solidFill>
                  <a:srgbClr val="FF0000"/>
                </a:solidFill>
                <a:sym typeface="+mn-ea"/>
              </a:rPr>
              <a:t>8</a:t>
            </a:r>
            <a:r>
              <a:rPr lang="zh-CN" altLang="en-US">
                <a:solidFill>
                  <a:srgbClr val="FF0000"/>
                </a:solidFill>
                <a:sym typeface="+mn-ea"/>
              </a:rPr>
              <a:t>点整</a:t>
            </a:r>
            <a:r>
              <a:rPr lang="zh-CN" altLang="en-US">
                <a:sym typeface="+mn-ea"/>
              </a:rPr>
              <a:t>评论区截图（</a:t>
            </a:r>
            <a:r>
              <a:rPr lang="en-US" altLang="zh-CN">
                <a:sym typeface="+mn-ea"/>
              </a:rPr>
              <a:t>10</a:t>
            </a:r>
            <a:r>
              <a:rPr lang="zh-CN" altLang="en-US">
                <a:sym typeface="+mn-ea"/>
              </a:rPr>
              <a:t>个名额）</a:t>
            </a:r>
            <a:endParaRPr lang="zh-CN" altLang="en-US">
              <a:sym typeface="+mn-ea"/>
            </a:endParaRPr>
          </a:p>
          <a:p>
            <a:pPr>
              <a:lnSpc>
                <a:spcPct val="160000"/>
              </a:lnSpc>
            </a:pPr>
            <a:r>
              <a:rPr lang="zh-CN" altLang="en-US" sz="1600"/>
              <a:t>①普通用户：赠送</a:t>
            </a:r>
            <a:r>
              <a:rPr lang="en-US" altLang="zh-CN" sz="1600">
                <a:solidFill>
                  <a:srgbClr val="0029DA"/>
                </a:solidFill>
              </a:rPr>
              <a:t>1</a:t>
            </a:r>
            <a:r>
              <a:rPr lang="zh-CN" altLang="en-US" sz="1600">
                <a:solidFill>
                  <a:srgbClr val="0029DA"/>
                </a:solidFill>
              </a:rPr>
              <a:t>个月《主线淘金》</a:t>
            </a:r>
            <a:endParaRPr lang="zh-CN" altLang="en-US" sz="1600">
              <a:solidFill>
                <a:srgbClr val="0029DA"/>
              </a:solidFill>
            </a:endParaRPr>
          </a:p>
          <a:p>
            <a:pPr>
              <a:lnSpc>
                <a:spcPct val="160000"/>
              </a:lnSpc>
            </a:pPr>
            <a:r>
              <a:rPr lang="zh-CN" altLang="en-US" sz="1600"/>
              <a:t>②已经购买陪跑营用户（</a:t>
            </a:r>
            <a:r>
              <a:rPr lang="zh-CN" altLang="en-US" sz="1600">
                <a:solidFill>
                  <a:srgbClr val="0029DA"/>
                </a:solidFill>
              </a:rPr>
              <a:t>螺蛳粉笔记本</a:t>
            </a:r>
            <a:r>
              <a:rPr lang="en-US" altLang="zh-CN" sz="1600">
                <a:solidFill>
                  <a:srgbClr val="0029DA"/>
                </a:solidFill>
              </a:rPr>
              <a:t>+2</a:t>
            </a:r>
            <a:r>
              <a:rPr lang="zh-CN" altLang="en-US" sz="1600">
                <a:solidFill>
                  <a:srgbClr val="0029DA"/>
                </a:solidFill>
              </a:rPr>
              <a:t>个月《主线淘金》</a:t>
            </a:r>
            <a:r>
              <a:rPr lang="zh-CN" altLang="en-US" sz="1600"/>
              <a:t>）</a:t>
            </a:r>
            <a:endParaRPr lang="zh-CN" altLang="en-US" sz="1600"/>
          </a:p>
          <a:p>
            <a:pPr>
              <a:lnSpc>
                <a:spcPct val="160000"/>
              </a:lnSpc>
            </a:pPr>
            <a:endParaRPr lang="zh-CN" altLang="en-US"/>
          </a:p>
          <a:p>
            <a:pPr>
              <a:lnSpc>
                <a:spcPct val="110000"/>
              </a:lnSpc>
            </a:pPr>
            <a:r>
              <a:rPr lang="zh-CN" altLang="en-US">
                <a:highlight>
                  <a:srgbClr val="FFFF00"/>
                </a:highlight>
              </a:rPr>
              <a:t>①陪跑营破例加</a:t>
            </a:r>
            <a:r>
              <a:rPr lang="en-US" altLang="zh-CN">
                <a:solidFill>
                  <a:srgbClr val="FF0000"/>
                </a:solidFill>
                <a:highlight>
                  <a:srgbClr val="FFFF00"/>
                </a:highlight>
              </a:rPr>
              <a:t>100</a:t>
            </a:r>
            <a:r>
              <a:rPr lang="zh-CN" altLang="en-US">
                <a:solidFill>
                  <a:srgbClr val="FF0000"/>
                </a:solidFill>
                <a:highlight>
                  <a:srgbClr val="FFFF00"/>
                </a:highlight>
              </a:rPr>
              <a:t>人</a:t>
            </a:r>
            <a:r>
              <a:rPr lang="zh-CN" altLang="en-US">
                <a:highlight>
                  <a:srgbClr val="FFFF00"/>
                </a:highlight>
              </a:rPr>
              <a:t>，</a:t>
            </a:r>
            <a:r>
              <a:rPr lang="zh-CN" altLang="en-US">
                <a:solidFill>
                  <a:srgbClr val="F315F3"/>
                </a:solidFill>
                <a:highlight>
                  <a:srgbClr val="FFFF00"/>
                </a:highlight>
              </a:rPr>
              <a:t>周二</a:t>
            </a:r>
            <a:r>
              <a:rPr lang="en-US" altLang="zh-CN">
                <a:solidFill>
                  <a:srgbClr val="F315F3"/>
                </a:solidFill>
                <a:highlight>
                  <a:srgbClr val="FFFF00"/>
                </a:highlight>
              </a:rPr>
              <a:t>0</a:t>
            </a:r>
            <a:r>
              <a:rPr lang="zh-CN" altLang="en-US">
                <a:solidFill>
                  <a:srgbClr val="F315F3"/>
                </a:solidFill>
                <a:highlight>
                  <a:srgbClr val="FFFF00"/>
                </a:highlight>
              </a:rPr>
              <a:t>点</a:t>
            </a:r>
            <a:r>
              <a:rPr lang="zh-CN" altLang="en-US">
                <a:highlight>
                  <a:srgbClr val="FFFF00"/>
                </a:highlight>
              </a:rPr>
              <a:t>开放抢购。</a:t>
            </a:r>
            <a:endParaRPr lang="zh-CN" altLang="en-US">
              <a:highlight>
                <a:srgbClr val="FFFF00"/>
              </a:highlight>
            </a:endParaRPr>
          </a:p>
          <a:p>
            <a:pPr>
              <a:lnSpc>
                <a:spcPct val="110000"/>
              </a:lnSpc>
            </a:pPr>
            <a:r>
              <a:rPr lang="zh-CN" altLang="en-US">
                <a:highlight>
                  <a:srgbClr val="FFFF00"/>
                </a:highlight>
              </a:rPr>
              <a:t>②</a:t>
            </a:r>
            <a:r>
              <a:rPr lang="zh-CN" altLang="en-US">
                <a:solidFill>
                  <a:srgbClr val="0029DA"/>
                </a:solidFill>
                <a:highlight>
                  <a:srgbClr val="FFFF00"/>
                </a:highlight>
              </a:rPr>
              <a:t>抽奖加码</a:t>
            </a:r>
            <a:r>
              <a:rPr lang="zh-CN" altLang="en-US">
                <a:highlight>
                  <a:srgbClr val="FFFF00"/>
                </a:highlight>
              </a:rPr>
              <a:t>，</a:t>
            </a:r>
            <a:r>
              <a:rPr lang="zh-CN" altLang="en-US" b="1">
                <a:solidFill>
                  <a:srgbClr val="FF0000"/>
                </a:solidFill>
                <a:highlight>
                  <a:srgbClr val="FFFF00"/>
                </a:highlight>
              </a:rPr>
              <a:t>周一晚上</a:t>
            </a:r>
            <a:r>
              <a:rPr lang="zh-CN" altLang="en-US">
                <a:solidFill>
                  <a:srgbClr val="FF0000"/>
                </a:solidFill>
                <a:highlight>
                  <a:srgbClr val="FFFF00"/>
                </a:highlight>
              </a:rPr>
              <a:t>新陪跑营内</a:t>
            </a:r>
            <a:r>
              <a:rPr lang="zh-CN" altLang="en-US">
                <a:highlight>
                  <a:srgbClr val="FFFF00"/>
                </a:highlight>
              </a:rPr>
              <a:t>抽</a:t>
            </a:r>
            <a:r>
              <a:rPr lang="en-US" altLang="zh-CN">
                <a:highlight>
                  <a:srgbClr val="FFFF00"/>
                </a:highlight>
              </a:rPr>
              <a:t>10</a:t>
            </a:r>
            <a:r>
              <a:rPr lang="zh-CN" altLang="en-US">
                <a:highlight>
                  <a:srgbClr val="FFFF00"/>
                </a:highlight>
              </a:rPr>
              <a:t>位送</a:t>
            </a:r>
            <a:r>
              <a:rPr lang="en-US" altLang="zh-CN">
                <a:highlight>
                  <a:srgbClr val="FFFF00"/>
                </a:highlight>
              </a:rPr>
              <a:t>1</a:t>
            </a:r>
            <a:r>
              <a:rPr lang="zh-CN" altLang="en-US">
                <a:highlight>
                  <a:srgbClr val="FFFF00"/>
                </a:highlight>
              </a:rPr>
              <a:t>个月《主线淘金》。</a:t>
            </a:r>
            <a:endParaRPr lang="zh-CN" altLang="en-US">
              <a:highlight>
                <a:srgbClr val="FFFF00"/>
              </a:highlight>
            </a:endParaRPr>
          </a:p>
          <a:p>
            <a:pPr>
              <a:lnSpc>
                <a:spcPct val="160000"/>
              </a:lnSpc>
            </a:pPr>
            <a:endParaRPr lang="zh-CN" altLang="en-US">
              <a:highlight>
                <a:srgbClr val="FFFF00"/>
              </a:highlight>
            </a:endParaRPr>
          </a:p>
        </p:txBody>
      </p:sp>
      <p:sp>
        <p:nvSpPr>
          <p:cNvPr id="5" name="文本框 4"/>
          <p:cNvSpPr txBox="1"/>
          <p:nvPr/>
        </p:nvSpPr>
        <p:spPr>
          <a:xfrm>
            <a:off x="477520" y="5694045"/>
            <a:ext cx="3500755" cy="645160"/>
          </a:xfrm>
          <a:prstGeom prst="rect">
            <a:avLst/>
          </a:prstGeom>
          <a:noFill/>
        </p:spPr>
        <p:txBody>
          <a:bodyPr wrap="square" rtlCol="0">
            <a:spAutoFit/>
          </a:bodyPr>
          <a:p>
            <a:r>
              <a:rPr lang="en-US" altLang="zh-CN"/>
              <a:t>  </a:t>
            </a:r>
            <a:r>
              <a:rPr lang="en-US" altLang="zh-CN">
                <a:solidFill>
                  <a:srgbClr val="FF0000"/>
                </a:solidFill>
              </a:rPr>
              <a:t> </a:t>
            </a:r>
            <a:r>
              <a:rPr lang="zh-CN" altLang="en-US">
                <a:solidFill>
                  <a:srgbClr val="FF0000"/>
                </a:solidFill>
              </a:rPr>
              <a:t>笔记本：</a:t>
            </a:r>
            <a:r>
              <a:rPr lang="en-US" altLang="zh-CN">
                <a:solidFill>
                  <a:srgbClr val="FF0000"/>
                </a:solidFill>
              </a:rPr>
              <a:t>58/</a:t>
            </a:r>
            <a:r>
              <a:rPr lang="zh-CN" altLang="en-US">
                <a:solidFill>
                  <a:srgbClr val="FF0000"/>
                </a:solidFill>
              </a:rPr>
              <a:t>本</a:t>
            </a:r>
            <a:endParaRPr lang="en-US" altLang="zh-CN">
              <a:solidFill>
                <a:srgbClr val="FF0000"/>
              </a:solidFill>
            </a:endParaRPr>
          </a:p>
          <a:p>
            <a:r>
              <a:rPr lang="en-US" altLang="zh-CN">
                <a:solidFill>
                  <a:srgbClr val="FF0000"/>
                </a:solidFill>
              </a:rPr>
              <a:t> </a:t>
            </a:r>
            <a:r>
              <a:rPr lang="zh-CN" altLang="en-US">
                <a:solidFill>
                  <a:srgbClr val="FF0000"/>
                </a:solidFill>
              </a:rPr>
              <a:t>《主线淘金》</a:t>
            </a:r>
            <a:r>
              <a:rPr lang="en-US" altLang="zh-CN">
                <a:solidFill>
                  <a:srgbClr val="FF0000"/>
                </a:solidFill>
              </a:rPr>
              <a:t>158/</a:t>
            </a:r>
            <a:r>
              <a:rPr lang="zh-CN" altLang="en-US">
                <a:solidFill>
                  <a:srgbClr val="FF0000"/>
                </a:solidFill>
              </a:rPr>
              <a:t>月</a:t>
            </a:r>
            <a:r>
              <a:rPr lang="en-US" altLang="zh-CN">
                <a:solidFill>
                  <a:srgbClr val="FF0000"/>
                </a:solidFill>
              </a:rPr>
              <a:t>*2</a:t>
            </a:r>
            <a:endParaRPr lang="en-US" altLang="zh-CN">
              <a:solidFill>
                <a:srgbClr val="FF0000"/>
              </a:solidFill>
            </a:endParaRPr>
          </a:p>
        </p:txBody>
      </p:sp>
      <p:pic>
        <p:nvPicPr>
          <p:cNvPr id="4" name="图片 3"/>
          <p:cNvPicPr>
            <a:picLocks noChangeAspect="1"/>
          </p:cNvPicPr>
          <p:nvPr/>
        </p:nvPicPr>
        <p:blipFill>
          <a:blip r:embed="rId1"/>
          <a:stretch>
            <a:fillRect/>
          </a:stretch>
        </p:blipFill>
        <p:spPr>
          <a:xfrm>
            <a:off x="6391910" y="768350"/>
            <a:ext cx="5736590" cy="3504565"/>
          </a:xfrm>
          <a:prstGeom prst="rect">
            <a:avLst/>
          </a:prstGeom>
        </p:spPr>
      </p:pic>
      <p:pic>
        <p:nvPicPr>
          <p:cNvPr id="6" name="图片 5"/>
          <p:cNvPicPr>
            <a:picLocks noChangeAspect="1"/>
          </p:cNvPicPr>
          <p:nvPr/>
        </p:nvPicPr>
        <p:blipFill>
          <a:blip r:embed="rId2"/>
          <a:stretch>
            <a:fillRect/>
          </a:stretch>
        </p:blipFill>
        <p:spPr>
          <a:xfrm>
            <a:off x="7263130" y="4385310"/>
            <a:ext cx="1244600" cy="1827530"/>
          </a:xfrm>
          <a:prstGeom prst="rect">
            <a:avLst/>
          </a:prstGeom>
        </p:spPr>
      </p:pic>
      <p:pic>
        <p:nvPicPr>
          <p:cNvPr id="7" name="图片 6"/>
          <p:cNvPicPr>
            <a:picLocks noChangeAspect="1"/>
          </p:cNvPicPr>
          <p:nvPr/>
        </p:nvPicPr>
        <p:blipFill>
          <a:blip r:embed="rId3"/>
          <a:stretch>
            <a:fillRect/>
          </a:stretch>
        </p:blipFill>
        <p:spPr>
          <a:xfrm>
            <a:off x="8507730" y="4545330"/>
            <a:ext cx="3512820" cy="1507490"/>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主题猎手1920_1080_1775972650761"/>
          <p:cNvPicPr>
            <a:picLocks noChangeAspect="1"/>
          </p:cNvPicPr>
          <p:nvPr/>
        </p:nvPicPr>
        <p:blipFill>
          <a:blip r:embed="rId6"/>
          <a:stretch>
            <a:fillRect/>
          </a:stretch>
        </p:blipFill>
        <p:spPr>
          <a:xfrm>
            <a:off x="-9525"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已开户海报_177597266451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高低切换，腾龙换鸟</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2026.6.1</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_1080_177597268125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高标降温，炒作收窄</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2058670" y="5662930"/>
            <a:ext cx="8784590" cy="368300"/>
          </a:xfrm>
          <a:prstGeom prst="rect">
            <a:avLst/>
          </a:prstGeom>
          <a:noFill/>
        </p:spPr>
        <p:txBody>
          <a:bodyPr wrap="square" rtlCol="0">
            <a:spAutoFit/>
          </a:bodyPr>
          <a:p>
            <a:r>
              <a:rPr lang="zh-CN" altLang="en-US">
                <a:highlight>
                  <a:srgbClr val="FFFF00"/>
                </a:highlight>
              </a:rPr>
              <a:t>五月初讲到的控盘居前科技</a:t>
            </a:r>
            <a:r>
              <a:rPr lang="en-US" altLang="zh-CN">
                <a:highlight>
                  <a:srgbClr val="FFFF00"/>
                </a:highlight>
              </a:rPr>
              <a:t>50</a:t>
            </a:r>
            <a:r>
              <a:rPr lang="zh-CN" altLang="en-US">
                <a:highlight>
                  <a:srgbClr val="FFFF00"/>
                </a:highlight>
              </a:rPr>
              <a:t>，过半跌破熊线，指数进入海洋状态死叉震荡期。</a:t>
            </a:r>
            <a:endParaRPr lang="zh-CN" altLang="en-US">
              <a:highlight>
                <a:srgbClr val="FFFF00"/>
              </a:highlight>
            </a:endParaRPr>
          </a:p>
        </p:txBody>
      </p:sp>
      <p:pic>
        <p:nvPicPr>
          <p:cNvPr id="14" name="图片 13"/>
          <p:cNvPicPr>
            <a:picLocks noChangeAspect="1"/>
          </p:cNvPicPr>
          <p:nvPr/>
        </p:nvPicPr>
        <p:blipFill>
          <a:blip r:embed="rId1"/>
          <a:stretch>
            <a:fillRect/>
          </a:stretch>
        </p:blipFill>
        <p:spPr>
          <a:xfrm>
            <a:off x="5720715" y="868045"/>
            <a:ext cx="5800725" cy="4410710"/>
          </a:xfrm>
          <a:prstGeom prst="rect">
            <a:avLst/>
          </a:prstGeom>
          <a:ln>
            <a:solidFill>
              <a:schemeClr val="accent1"/>
            </a:solidFill>
          </a:ln>
        </p:spPr>
      </p:pic>
      <p:sp>
        <p:nvSpPr>
          <p:cNvPr id="15" name="文本框 14"/>
          <p:cNvSpPr txBox="1"/>
          <p:nvPr/>
        </p:nvSpPr>
        <p:spPr>
          <a:xfrm>
            <a:off x="8572500" y="1851025"/>
            <a:ext cx="2583815" cy="645160"/>
          </a:xfrm>
          <a:prstGeom prst="rect">
            <a:avLst/>
          </a:prstGeom>
          <a:noFill/>
        </p:spPr>
        <p:txBody>
          <a:bodyPr wrap="square" rtlCol="0">
            <a:spAutoFit/>
          </a:bodyPr>
          <a:p>
            <a:r>
              <a:rPr lang="en-US" altLang="zh-CN">
                <a:highlight>
                  <a:srgbClr val="FFFF00"/>
                </a:highlight>
              </a:rPr>
              <a:t>6</a:t>
            </a:r>
            <a:r>
              <a:rPr lang="zh-CN" altLang="en-US">
                <a:highlight>
                  <a:srgbClr val="FFFF00"/>
                </a:highlight>
              </a:rPr>
              <a:t>月科技类分化加大</a:t>
            </a:r>
            <a:endParaRPr lang="zh-CN" altLang="en-US">
              <a:highlight>
                <a:srgbClr val="FFFF00"/>
              </a:highlight>
            </a:endParaRPr>
          </a:p>
          <a:p>
            <a:r>
              <a:rPr lang="zh-CN" altLang="en-US">
                <a:highlight>
                  <a:srgbClr val="FFFF00"/>
                </a:highlight>
              </a:rPr>
              <a:t>向上较难，向下容易</a:t>
            </a:r>
            <a:endParaRPr lang="zh-CN" altLang="en-US">
              <a:highlight>
                <a:srgbClr val="FFFF00"/>
              </a:highlight>
            </a:endParaRPr>
          </a:p>
        </p:txBody>
      </p:sp>
      <p:pic>
        <p:nvPicPr>
          <p:cNvPr id="16" name="图片 15"/>
          <p:cNvPicPr>
            <a:picLocks noChangeAspect="1"/>
          </p:cNvPicPr>
          <p:nvPr/>
        </p:nvPicPr>
        <p:blipFill>
          <a:blip r:embed="rId2"/>
          <a:stretch>
            <a:fillRect/>
          </a:stretch>
        </p:blipFill>
        <p:spPr>
          <a:xfrm>
            <a:off x="189230" y="868045"/>
            <a:ext cx="5300345" cy="4410710"/>
          </a:xfrm>
          <a:prstGeom prst="rect">
            <a:avLst/>
          </a:prstGeom>
          <a:ln>
            <a:solidFill>
              <a:schemeClr val="accent1"/>
            </a:solidFill>
          </a:ln>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指数类布局机会再次凸显</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01295" y="768350"/>
            <a:ext cx="6578600" cy="324358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797550" y="2783205"/>
            <a:ext cx="6212840" cy="335915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7122795" y="852805"/>
            <a:ext cx="4808220" cy="1768475"/>
          </a:xfrm>
          <a:prstGeom prst="rect">
            <a:avLst/>
          </a:prstGeom>
          <a:ln>
            <a:solidFill>
              <a:schemeClr val="accent1"/>
            </a:solidFill>
          </a:ln>
        </p:spPr>
      </p:pic>
      <p:sp>
        <p:nvSpPr>
          <p:cNvPr id="6" name="文本框 5"/>
          <p:cNvSpPr txBox="1"/>
          <p:nvPr/>
        </p:nvSpPr>
        <p:spPr>
          <a:xfrm>
            <a:off x="486410" y="4215765"/>
            <a:ext cx="4300220" cy="1476375"/>
          </a:xfrm>
          <a:prstGeom prst="rect">
            <a:avLst/>
          </a:prstGeom>
          <a:noFill/>
        </p:spPr>
        <p:txBody>
          <a:bodyPr wrap="square" rtlCol="0">
            <a:spAutoFit/>
          </a:bodyPr>
          <a:p>
            <a:r>
              <a:rPr lang="zh-CN" altLang="en-US">
                <a:solidFill>
                  <a:srgbClr val="FF0000"/>
                </a:solidFill>
              </a:rPr>
              <a:t>市场背景：控盘低谷，牛线下移左侧探底</a:t>
            </a:r>
            <a:endParaRPr lang="zh-CN" altLang="en-US">
              <a:solidFill>
                <a:srgbClr val="FF0000"/>
              </a:solidFill>
            </a:endParaRPr>
          </a:p>
          <a:p>
            <a:endParaRPr lang="zh-CN" altLang="en-US"/>
          </a:p>
          <a:p>
            <a:r>
              <a:rPr lang="zh-CN" altLang="en-US"/>
              <a:t>①上一次机会：</a:t>
            </a:r>
            <a:r>
              <a:rPr lang="en-US" altLang="zh-CN"/>
              <a:t>3</a:t>
            </a:r>
            <a:r>
              <a:rPr lang="zh-CN" altLang="en-US"/>
              <a:t>月底上证牛线下移</a:t>
            </a:r>
            <a:endParaRPr lang="zh-CN" altLang="en-US"/>
          </a:p>
          <a:p>
            <a:r>
              <a:rPr lang="zh-CN" altLang="en-US"/>
              <a:t>②本次牛线下移：</a:t>
            </a:r>
            <a:r>
              <a:rPr lang="en-US" altLang="zh-CN"/>
              <a:t>6</a:t>
            </a:r>
            <a:r>
              <a:rPr lang="zh-CN" altLang="en-US"/>
              <a:t>月易出现大波段低点</a:t>
            </a:r>
            <a:endParaRPr lang="zh-CN" altLang="en-US"/>
          </a:p>
          <a:p>
            <a:endParaRPr lang="zh-CN" altLang="en-US"/>
          </a:p>
        </p:txBody>
      </p:sp>
      <p:sp>
        <p:nvSpPr>
          <p:cNvPr id="7" name="椭圆 6"/>
          <p:cNvSpPr/>
          <p:nvPr/>
        </p:nvSpPr>
        <p:spPr>
          <a:xfrm>
            <a:off x="4003040" y="1497330"/>
            <a:ext cx="951230" cy="479425"/>
          </a:xfrm>
          <a:prstGeom prst="ellipse">
            <a:avLst/>
          </a:prstGeom>
          <a:solidFill>
            <a:schemeClr val="accent1">
              <a:alpha val="5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椭圆 7"/>
          <p:cNvSpPr/>
          <p:nvPr/>
        </p:nvSpPr>
        <p:spPr>
          <a:xfrm>
            <a:off x="9556115" y="3349625"/>
            <a:ext cx="951230" cy="479425"/>
          </a:xfrm>
          <a:prstGeom prst="ellipse">
            <a:avLst/>
          </a:prstGeom>
          <a:solidFill>
            <a:schemeClr val="accent1">
              <a:alpha val="5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高低切换</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0030" y="854075"/>
            <a:ext cx="5353050" cy="2914015"/>
          </a:xfrm>
          <a:prstGeom prst="rect">
            <a:avLst/>
          </a:prstGeom>
          <a:ln>
            <a:solidFill>
              <a:schemeClr val="accent1"/>
            </a:solidFill>
          </a:ln>
        </p:spPr>
      </p:pic>
      <p:sp>
        <p:nvSpPr>
          <p:cNvPr id="4" name="矩形 3"/>
          <p:cNvSpPr/>
          <p:nvPr/>
        </p:nvSpPr>
        <p:spPr>
          <a:xfrm>
            <a:off x="898525" y="1151890"/>
            <a:ext cx="2574925" cy="2263775"/>
          </a:xfrm>
          <a:prstGeom prst="rect">
            <a:avLst/>
          </a:prstGeom>
          <a:solidFill>
            <a:schemeClr val="accent1">
              <a:alpha val="3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2"/>
          <a:srcRect b="6404"/>
          <a:stretch>
            <a:fillRect/>
          </a:stretch>
        </p:blipFill>
        <p:spPr>
          <a:xfrm>
            <a:off x="5767705" y="854075"/>
            <a:ext cx="2647315" cy="2914015"/>
          </a:xfrm>
          <a:prstGeom prst="rect">
            <a:avLst/>
          </a:prstGeom>
          <a:ln>
            <a:solidFill>
              <a:schemeClr val="accent1"/>
            </a:solidFill>
          </a:ln>
        </p:spPr>
      </p:pic>
      <p:sp>
        <p:nvSpPr>
          <p:cNvPr id="10" name="文本框 9"/>
          <p:cNvSpPr txBox="1"/>
          <p:nvPr/>
        </p:nvSpPr>
        <p:spPr>
          <a:xfrm>
            <a:off x="469265" y="4105910"/>
            <a:ext cx="4662170" cy="368300"/>
          </a:xfrm>
          <a:prstGeom prst="rect">
            <a:avLst/>
          </a:prstGeom>
          <a:noFill/>
        </p:spPr>
        <p:txBody>
          <a:bodyPr wrap="square" rtlCol="0">
            <a:spAutoFit/>
          </a:bodyPr>
          <a:p>
            <a:r>
              <a:rPr lang="zh-CN" altLang="en-US">
                <a:highlight>
                  <a:srgbClr val="FFFF00"/>
                </a:highlight>
              </a:rPr>
              <a:t>本轮</a:t>
            </a:r>
            <a:r>
              <a:rPr lang="en-US" altLang="zh-CN">
                <a:highlight>
                  <a:srgbClr val="FFFF00"/>
                </a:highlight>
              </a:rPr>
              <a:t>B</a:t>
            </a:r>
            <a:r>
              <a:rPr lang="zh-CN" altLang="en-US">
                <a:highlight>
                  <a:srgbClr val="FFFF00"/>
                </a:highlight>
              </a:rPr>
              <a:t>点的科技主线开始进入退潮破位阶段</a:t>
            </a:r>
            <a:endParaRPr lang="zh-CN" altLang="en-US">
              <a:highlight>
                <a:srgbClr val="FFFF00"/>
              </a:highlight>
            </a:endParaRPr>
          </a:p>
        </p:txBody>
      </p:sp>
      <p:pic>
        <p:nvPicPr>
          <p:cNvPr id="11" name="图片 10"/>
          <p:cNvPicPr>
            <a:picLocks noChangeAspect="1"/>
          </p:cNvPicPr>
          <p:nvPr/>
        </p:nvPicPr>
        <p:blipFill>
          <a:blip r:embed="rId3"/>
          <a:srcRect t="20682"/>
          <a:stretch>
            <a:fillRect/>
          </a:stretch>
        </p:blipFill>
        <p:spPr>
          <a:xfrm>
            <a:off x="5767705" y="4004945"/>
            <a:ext cx="4794250" cy="1388110"/>
          </a:xfrm>
          <a:prstGeom prst="rect">
            <a:avLst/>
          </a:prstGeom>
          <a:ln>
            <a:solidFill>
              <a:schemeClr val="accent1"/>
            </a:solidFill>
          </a:ln>
        </p:spPr>
      </p:pic>
      <p:sp>
        <p:nvSpPr>
          <p:cNvPr id="12" name="文本框 11"/>
          <p:cNvSpPr txBox="1"/>
          <p:nvPr/>
        </p:nvSpPr>
        <p:spPr>
          <a:xfrm>
            <a:off x="6191250" y="5461000"/>
            <a:ext cx="2223770" cy="368300"/>
          </a:xfrm>
          <a:prstGeom prst="rect">
            <a:avLst/>
          </a:prstGeom>
          <a:noFill/>
        </p:spPr>
        <p:txBody>
          <a:bodyPr wrap="square" rtlCol="0">
            <a:spAutoFit/>
          </a:bodyPr>
          <a:p>
            <a:r>
              <a:rPr lang="zh-CN" altLang="en-US">
                <a:highlight>
                  <a:srgbClr val="FFFF00"/>
                </a:highlight>
              </a:rPr>
              <a:t>低位，逆周期走强</a:t>
            </a:r>
            <a:endParaRPr lang="zh-CN" altLang="en-US">
              <a:highlight>
                <a:srgbClr val="FFFF00"/>
              </a:highlight>
            </a:endParaRPr>
          </a:p>
        </p:txBody>
      </p:sp>
      <p:pic>
        <p:nvPicPr>
          <p:cNvPr id="13" name="图片 12"/>
          <p:cNvPicPr>
            <a:picLocks noChangeAspect="1"/>
          </p:cNvPicPr>
          <p:nvPr/>
        </p:nvPicPr>
        <p:blipFill>
          <a:blip r:embed="rId4"/>
          <a:stretch>
            <a:fillRect/>
          </a:stretch>
        </p:blipFill>
        <p:spPr>
          <a:xfrm>
            <a:off x="8670290" y="1422400"/>
            <a:ext cx="3035300" cy="2345690"/>
          </a:xfrm>
          <a:prstGeom prst="rect">
            <a:avLst/>
          </a:prstGeom>
          <a:ln>
            <a:solidFill>
              <a:schemeClr val="accent1"/>
            </a:solidFill>
          </a:ln>
        </p:spPr>
      </p:pic>
      <p:sp>
        <p:nvSpPr>
          <p:cNvPr id="14" name="文本框 13"/>
          <p:cNvSpPr txBox="1"/>
          <p:nvPr/>
        </p:nvSpPr>
        <p:spPr>
          <a:xfrm>
            <a:off x="8194040" y="3636645"/>
            <a:ext cx="3779520" cy="368300"/>
          </a:xfrm>
          <a:prstGeom prst="rect">
            <a:avLst/>
          </a:prstGeom>
          <a:noFill/>
        </p:spPr>
        <p:txBody>
          <a:bodyPr wrap="square" rtlCol="0">
            <a:spAutoFit/>
          </a:bodyPr>
          <a:p>
            <a:r>
              <a:rPr lang="zh-CN" altLang="en-US">
                <a:highlight>
                  <a:srgbClr val="FFFF00"/>
                </a:highlight>
              </a:rPr>
              <a:t>大盘</a:t>
            </a:r>
            <a:r>
              <a:rPr lang="en-US" altLang="zh-CN">
                <a:highlight>
                  <a:srgbClr val="FFFF00"/>
                </a:highlight>
              </a:rPr>
              <a:t>5</a:t>
            </a:r>
            <a:r>
              <a:rPr lang="zh-CN" altLang="en-US">
                <a:highlight>
                  <a:srgbClr val="FFFF00"/>
                </a:highlight>
              </a:rPr>
              <a:t>月底周线死叉，煤炭周线金叉</a:t>
            </a:r>
            <a:endParaRPr lang="zh-CN" altLang="en-US">
              <a:highlight>
                <a:srgbClr val="FFFF00"/>
              </a:highlight>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科技释放资金，低位补涨活跃</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89535" y="874395"/>
            <a:ext cx="4973955" cy="4199890"/>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5268595" y="874395"/>
            <a:ext cx="4861560" cy="4199255"/>
          </a:xfrm>
          <a:prstGeom prst="rect">
            <a:avLst/>
          </a:prstGeom>
          <a:ln>
            <a:solidFill>
              <a:schemeClr val="accent1"/>
            </a:solidFill>
          </a:ln>
        </p:spPr>
      </p:pic>
      <p:sp>
        <p:nvSpPr>
          <p:cNvPr id="9" name="文本框 8"/>
          <p:cNvSpPr txBox="1"/>
          <p:nvPr/>
        </p:nvSpPr>
        <p:spPr>
          <a:xfrm>
            <a:off x="1033145" y="5140960"/>
            <a:ext cx="3340100" cy="368300"/>
          </a:xfrm>
          <a:prstGeom prst="rect">
            <a:avLst/>
          </a:prstGeom>
          <a:noFill/>
        </p:spPr>
        <p:txBody>
          <a:bodyPr wrap="square" rtlCol="0">
            <a:spAutoFit/>
          </a:bodyPr>
          <a:p>
            <a:r>
              <a:rPr lang="zh-CN" altLang="en-US">
                <a:highlight>
                  <a:srgbClr val="FFFF00"/>
                </a:highlight>
              </a:rPr>
              <a:t>①科技高控盘高标集体破位</a:t>
            </a:r>
            <a:endParaRPr lang="zh-CN" altLang="en-US">
              <a:highlight>
                <a:srgbClr val="FFFF00"/>
              </a:highlight>
            </a:endParaRPr>
          </a:p>
        </p:txBody>
      </p:sp>
      <p:sp>
        <p:nvSpPr>
          <p:cNvPr id="15" name="文本框 14"/>
          <p:cNvSpPr txBox="1"/>
          <p:nvPr/>
        </p:nvSpPr>
        <p:spPr>
          <a:xfrm>
            <a:off x="5417185" y="5191760"/>
            <a:ext cx="4451350" cy="368300"/>
          </a:xfrm>
          <a:prstGeom prst="rect">
            <a:avLst/>
          </a:prstGeom>
          <a:noFill/>
        </p:spPr>
        <p:txBody>
          <a:bodyPr wrap="square" rtlCol="0">
            <a:spAutoFit/>
          </a:bodyPr>
          <a:p>
            <a:r>
              <a:rPr lang="zh-CN" altLang="en-US">
                <a:highlight>
                  <a:srgbClr val="FFFF00"/>
                </a:highlight>
              </a:rPr>
              <a:t>②科技释放资金，五月没涨板块开始补涨</a:t>
            </a:r>
            <a:endParaRPr lang="zh-CN" altLang="en-US">
              <a:highlight>
                <a:srgbClr val="FFFF00"/>
              </a:highlight>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081"/>
</p:tagLst>
</file>

<file path=ppt/tags/tag161.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2069</Words>
  <Application>WPS 演示</Application>
  <PresentationFormat>宽屏</PresentationFormat>
  <Paragraphs>179</Paragraphs>
  <Slides>21</Slides>
  <Notes>4</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21</vt:i4>
      </vt:variant>
    </vt:vector>
  </HeadingPairs>
  <TitlesOfParts>
    <vt:vector size="46" baseType="lpstr">
      <vt:lpstr>Arial</vt:lpstr>
      <vt:lpstr>宋体</vt:lpstr>
      <vt:lpstr>Wingdings</vt:lpstr>
      <vt:lpstr>Wingdings</vt:lpstr>
      <vt:lpstr>思源黑体 CN Normal</vt:lpstr>
      <vt:lpstr>黑体</vt:lpstr>
      <vt:lpstr>Noto Sans S Chinese Black</vt:lpstr>
      <vt:lpstr>思源黑体 CN Medium</vt:lpstr>
      <vt:lpstr>思源黑体 CN Bold</vt:lpstr>
      <vt:lpstr>微软雅黑</vt:lpstr>
      <vt:lpstr>KSOFDDF4E7ED</vt:lpstr>
      <vt:lpstr>Arial Unicode MS</vt:lpstr>
      <vt:lpstr>Calibri</vt:lpstr>
      <vt:lpstr>Noto Sans S Chinese Black</vt:lpstr>
      <vt:lpstr>思源黑体 CN Bold</vt:lpstr>
      <vt:lpstr>思源黑体 CN Medium</vt:lpstr>
      <vt:lpstr>思源黑体 CN Normal</vt:lpstr>
      <vt:lpstr>KSOF954951BB</vt:lpstr>
      <vt:lpstr>KSOFDDF55C4C</vt:lpstr>
      <vt:lpstr>KSOFD723FC5D</vt:lpstr>
      <vt:lpstr>方正大黑体_GBK</vt:lpstr>
      <vt:lpstr>Saturday Sans Regular</vt:lpstr>
      <vt:lpstr>方正宝黑体 简 Medium</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孙</cp:lastModifiedBy>
  <cp:revision>1268</cp:revision>
  <dcterms:created xsi:type="dcterms:W3CDTF">2019-06-19T02:08:00Z</dcterms:created>
  <dcterms:modified xsi:type="dcterms:W3CDTF">2026-06-01T08:37:29Z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67F8E99CA25843CDBAFD0150A9FB820A</vt:lpwstr>
  </property>
</Properties>
</file>