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3"/>
  </p:sldMasterIdLst>
  <p:notesMasterIdLst>
    <p:notesMasterId r:id="rId23"/>
  </p:notesMasterIdLst>
  <p:handoutMasterIdLst>
    <p:handoutMasterId r:id="rId24"/>
  </p:handoutMasterIdLst>
  <p:sldIdLst>
    <p:sldId id="4166" r:id="rId4"/>
    <p:sldId id="4167" r:id="rId5"/>
    <p:sldId id="4168" r:id="rId6"/>
    <p:sldId id="4484" r:id="rId7"/>
    <p:sldId id="4477" r:id="rId8"/>
    <p:sldId id="4498" r:id="rId9"/>
    <p:sldId id="4500" r:id="rId10"/>
    <p:sldId id="4229" r:id="rId11"/>
    <p:sldId id="4504" r:id="rId12"/>
    <p:sldId id="4491" r:id="rId13"/>
    <p:sldId id="4503" r:id="rId14"/>
    <p:sldId id="4183" r:id="rId15"/>
    <p:sldId id="4426" r:id="rId16"/>
    <p:sldId id="4184" r:id="rId17"/>
    <p:sldId id="4209" r:id="rId18"/>
    <p:sldId id="4241" r:id="rId19"/>
    <p:sldId id="4401" r:id="rId20"/>
    <p:sldId id="4402" r:id="rId21"/>
    <p:sldId id="4443" r:id="rId22"/>
  </p:sldIdLst>
  <p:sldSz cx="12192000" cy="6858000"/>
  <p:notesSz cx="6858000" cy="9144000"/>
  <p:custDataLst>
    <p:tags r:id="rId2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60" userDrawn="1">
          <p15:clr>
            <a:srgbClr val="A4A3A4"/>
          </p15:clr>
        </p15:guide>
        <p15:guide id="2" pos="383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1" clrIdx="0"/>
  <p:cmAuthor id="2" name="Administrator"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9DA"/>
    <a:srgbClr val="F315F3"/>
    <a:srgbClr val="23B253"/>
    <a:srgbClr val="D7000F"/>
    <a:srgbClr val="E123DA"/>
    <a:srgbClr val="3422E2"/>
    <a:srgbClr val="FFFFFF"/>
    <a:srgbClr val="CF00B5"/>
    <a:srgbClr val="CB02CD"/>
    <a:srgbClr val="FFF6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60"/>
        <p:guide pos="3838"/>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 Type="http://schemas.openxmlformats.org/officeDocument/2006/relationships/slideMaster" Target="slideMasters/slideMaster2.xml"/><Relationship Id="rId29" Type="http://schemas.openxmlformats.org/officeDocument/2006/relationships/tags" Target="tags/tag159.xml"/><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notesMaster" Target="notesMasters/notes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2.xml"/><Relationship Id="rId4" Type="http://schemas.openxmlformats.org/officeDocument/2006/relationships/image" Target="../media/image2.png"/><Relationship Id="rId3" Type="http://schemas.openxmlformats.org/officeDocument/2006/relationships/tags" Target="../tags/tag1.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3.xml"/><Relationship Id="rId5" Type="http://schemas.openxmlformats.org/officeDocument/2006/relationships/tags" Target="../tags/tag42.xml"/><Relationship Id="rId4" Type="http://schemas.openxmlformats.org/officeDocument/2006/relationships/tags" Target="../tags/tag41.xml"/><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7" Type="http://schemas.openxmlformats.org/officeDocument/2006/relationships/tags" Target="../tags/tag65.xml"/><Relationship Id="rId6" Type="http://schemas.openxmlformats.org/officeDocument/2006/relationships/tags" Target="../tags/tag64.xml"/><Relationship Id="rId5" Type="http://schemas.openxmlformats.org/officeDocument/2006/relationships/tags" Target="../tags/tag63.xml"/><Relationship Id="rId4" Type="http://schemas.openxmlformats.org/officeDocument/2006/relationships/tags" Target="../tags/tag62.xml"/><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5" Type="http://schemas.openxmlformats.org/officeDocument/2006/relationships/tags" Target="../tags/tag77.xml"/><Relationship Id="rId4" Type="http://schemas.openxmlformats.org/officeDocument/2006/relationships/tags" Target="../tags/tag76.xml"/><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4" Type="http://schemas.openxmlformats.org/officeDocument/2006/relationships/tags" Target="../tags/tag80.xml"/><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image" Target="../media/image3.png"/><Relationship Id="rId7" Type="http://schemas.openxmlformats.org/officeDocument/2006/relationships/tags" Target="../tags/tag5.xml"/><Relationship Id="rId6" Type="http://schemas.openxmlformats.org/officeDocument/2006/relationships/image" Target="../media/image2.png"/><Relationship Id="rId5" Type="http://schemas.openxmlformats.org/officeDocument/2006/relationships/tags" Target="../tags/tag4.xml"/><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6" Type="http://schemas.openxmlformats.org/officeDocument/2006/relationships/tags" Target="../tags/tag91.xml"/><Relationship Id="rId5" Type="http://schemas.openxmlformats.org/officeDocument/2006/relationships/tags" Target="../tags/tag90.xml"/><Relationship Id="rId4" Type="http://schemas.openxmlformats.org/officeDocument/2006/relationships/tags" Target="../tags/tag89.xml"/><Relationship Id="rId3" Type="http://schemas.openxmlformats.org/officeDocument/2006/relationships/tags" Target="../tags/tag88.xml"/><Relationship Id="rId2" Type="http://schemas.openxmlformats.org/officeDocument/2006/relationships/tags" Target="../tags/tag87.xm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5" Type="http://schemas.openxmlformats.org/officeDocument/2006/relationships/tags" Target="../tags/tag95.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6" Type="http://schemas.openxmlformats.org/officeDocument/2006/relationships/tags" Target="../tags/tag100.xml"/><Relationship Id="rId5" Type="http://schemas.openxmlformats.org/officeDocument/2006/relationships/tags" Target="../tags/tag99.xml"/><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6" Type="http://schemas.openxmlformats.org/officeDocument/2006/relationships/image" Target="../media/image3.png"/><Relationship Id="rId5" Type="http://schemas.openxmlformats.org/officeDocument/2006/relationships/tags" Target="../tags/tag8.xml"/><Relationship Id="rId4" Type="http://schemas.openxmlformats.org/officeDocument/2006/relationships/image" Target="../media/image2.png"/><Relationship Id="rId3" Type="http://schemas.openxmlformats.org/officeDocument/2006/relationships/tags" Target="../tags/tag7.xml"/><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6.xml"/><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20.xml"/><Relationship Id="rId4" Type="http://schemas.openxmlformats.org/officeDocument/2006/relationships/tags" Target="../tags/tag19.xml"/><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ppt"/>
          <p:cNvPicPr>
            <a:picLocks noChangeAspect="1"/>
          </p:cNvPicPr>
          <p:nvPr userDrawn="1"/>
        </p:nvPicPr>
        <p:blipFill>
          <a:blip r:embed="rId2"/>
          <a:stretch>
            <a:fillRect/>
          </a:stretch>
        </p:blipFill>
        <p:spPr>
          <a:xfrm>
            <a:off x="0" y="0"/>
            <a:ext cx="12192000" cy="6858000"/>
          </a:xfrm>
          <a:prstGeom prst="rect">
            <a:avLst/>
          </a:prstGeom>
        </p:spPr>
      </p:pic>
      <p:pic>
        <p:nvPicPr>
          <p:cNvPr id="7" name="图片 6"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8" name="图片 7"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3" name="图片 2" descr="1920x1080 拷贝"/>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8" name="图片 7" descr="C:\Users\Administrator\Desktop\图片2.png图片2"/>
          <p:cNvPicPr>
            <a:picLocks noChangeAspect="1"/>
          </p:cNvPicPr>
          <p:nvPr userDrawn="1">
            <p:custDataLst>
              <p:tags r:id="rId2"/>
            </p:custDataLst>
          </p:nvPr>
        </p:nvPicPr>
        <p:blipFill>
          <a:blip r:embed="rId3"/>
          <a:srcRect/>
          <a:stretch>
            <a:fillRect/>
          </a:stretch>
        </p:blipFill>
        <p:spPr>
          <a:xfrm>
            <a:off x="239713" y="271780"/>
            <a:ext cx="11739880" cy="6456680"/>
          </a:xfrm>
          <a:prstGeom prst="rect">
            <a:avLst/>
          </a:prstGeom>
        </p:spPr>
      </p:pic>
      <p:pic>
        <p:nvPicPr>
          <p:cNvPr id="2" name="图片 1" descr="C:\Users\Administrator\Desktop\背景.png背景"/>
          <p:cNvPicPr>
            <a:picLocks noChangeAspect="1"/>
          </p:cNvPicPr>
          <p:nvPr userDrawn="1"/>
        </p:nvPicPr>
        <p:blipFill>
          <a:blip r:embed="rId4"/>
          <a:srcRect/>
          <a:stretch>
            <a:fillRect/>
          </a:stretch>
        </p:blipFill>
        <p:spPr>
          <a:xfrm>
            <a:off x="0" y="0"/>
            <a:ext cx="12192000" cy="6858000"/>
          </a:xfrm>
          <a:prstGeom prst="rect">
            <a:avLst/>
          </a:prstGeom>
        </p:spPr>
      </p:pic>
      <p:pic>
        <p:nvPicPr>
          <p:cNvPr id="5" name="图片 4" descr="标签"/>
          <p:cNvPicPr>
            <a:picLocks noChangeAspect="1"/>
          </p:cNvPicPr>
          <p:nvPr userDrawn="1">
            <p:custDataLst>
              <p:tags r:id="rId5"/>
            </p:custDataLst>
          </p:nvPr>
        </p:nvPicPr>
        <p:blipFill>
          <a:blip r:embed="rId6"/>
          <a:stretch>
            <a:fillRect/>
          </a:stretch>
        </p:blipFill>
        <p:spPr>
          <a:xfrm>
            <a:off x="248285" y="230505"/>
            <a:ext cx="1635125" cy="322580"/>
          </a:xfrm>
          <a:prstGeom prst="rect">
            <a:avLst/>
          </a:prstGeom>
        </p:spPr>
      </p:pic>
      <p:pic>
        <p:nvPicPr>
          <p:cNvPr id="6" name="图片 5" descr="C:\Users\Administrator\Desktop\图片1.png图片1"/>
          <p:cNvPicPr>
            <a:picLocks noChangeAspect="1"/>
          </p:cNvPicPr>
          <p:nvPr userDrawn="1">
            <p:custDataLst>
              <p:tags r:id="rId7"/>
            </p:custDataLst>
          </p:nvPr>
        </p:nvPicPr>
        <p:blipFill>
          <a:blip r:embed="rId8"/>
          <a:srcRect/>
          <a:stretch>
            <a:fillRect/>
          </a:stretch>
        </p:blipFill>
        <p:spPr>
          <a:xfrm>
            <a:off x="10452100" y="255270"/>
            <a:ext cx="1492885" cy="342900"/>
          </a:xfrm>
          <a:prstGeom prst="rect">
            <a:avLst/>
          </a:prstGeom>
        </p:spPr>
      </p:pic>
      <p:sp>
        <p:nvSpPr>
          <p:cNvPr id="9" name="圆角矩形 8"/>
          <p:cNvSpPr/>
          <p:nvPr userDrawn="1"/>
        </p:nvSpPr>
        <p:spPr>
          <a:xfrm>
            <a:off x="-1270" y="688340"/>
            <a:ext cx="12193200" cy="6120765"/>
          </a:xfrm>
          <a:prstGeom prst="roundRect">
            <a:avLst>
              <a:gd name="adj"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文本框 9"/>
          <p:cNvSpPr txBox="1"/>
          <p:nvPr userDrawn="1">
            <p:custDataLst>
              <p:tags r:id="rId9"/>
            </p:custDataLst>
          </p:nvPr>
        </p:nvSpPr>
        <p:spPr>
          <a:xfrm>
            <a:off x="1270" y="6374130"/>
            <a:ext cx="12190730" cy="429895"/>
          </a:xfrm>
          <a:prstGeom prst="rect">
            <a:avLst/>
          </a:prstGeom>
          <a:noFill/>
        </p:spPr>
        <p:txBody>
          <a:bodyPr wrap="square" rtlCol="0">
            <a:spAutoFit/>
          </a:bodyPr>
          <a:p>
            <a:pPr algn="ct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经传多赢资深投顾：罗雪奎</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投顾执业编号：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；基金从业编号：</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A202506190001216)观点基于软件数据和理论模型分析，仅供参考，不构成</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投资</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建议，</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市场</a:t>
            </a: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有风险，投资需谨慎</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b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sym typeface="+mn-ea"/>
              </a:rPr>
            </a:br>
            <a:r>
              <a:rPr lang="en-US" altLang="zh-CN"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基金的过往业绩并不预示其未来表现，基金管理人管理的其他基金的业绩并不构成基金业绩表现的保证</a:t>
            </a:r>
            <a:r>
              <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rPr>
              <a:t>。</a:t>
            </a:r>
            <a:endParaRPr lang="zh-CN" altLang="en-US" sz="1100">
              <a:solidFill>
                <a:schemeClr val="bg1">
                  <a:lumMod val="50000"/>
                </a:schemeClr>
              </a:solidFill>
              <a:latin typeface="思源黑体 CN Normal" panose="020B0400000000000000" charset="-122"/>
              <a:ea typeface="思源黑体 CN Normal" panose="020B0400000000000000" charset="-122"/>
              <a:cs typeface="思源黑体 CN Normal" panose="020B0400000000000000" charset="-122"/>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 name="图片 1" descr="ppt"/>
          <p:cNvPicPr>
            <a:picLocks noChangeAspect="1"/>
          </p:cNvPicPr>
          <p:nvPr userDrawn="1"/>
        </p:nvPicPr>
        <p:blipFill>
          <a:blip r:embed="rId2"/>
          <a:stretch>
            <a:fillRect/>
          </a:stretch>
        </p:blipFill>
        <p:spPr>
          <a:xfrm>
            <a:off x="0" y="0"/>
            <a:ext cx="12192000" cy="6858000"/>
          </a:xfrm>
          <a:prstGeom prst="rect">
            <a:avLst/>
          </a:prstGeom>
        </p:spPr>
      </p:pic>
      <p:pic>
        <p:nvPicPr>
          <p:cNvPr id="3" name="图片 2" descr="标签"/>
          <p:cNvPicPr>
            <a:picLocks noChangeAspect="1"/>
          </p:cNvPicPr>
          <p:nvPr userDrawn="1">
            <p:custDataLst>
              <p:tags r:id="rId3"/>
            </p:custDataLst>
          </p:nvPr>
        </p:nvPicPr>
        <p:blipFill>
          <a:blip r:embed="rId4"/>
          <a:stretch>
            <a:fillRect/>
          </a:stretch>
        </p:blipFill>
        <p:spPr>
          <a:xfrm>
            <a:off x="248285" y="230505"/>
            <a:ext cx="1635125" cy="322580"/>
          </a:xfrm>
          <a:prstGeom prst="rect">
            <a:avLst/>
          </a:prstGeom>
        </p:spPr>
      </p:pic>
      <p:pic>
        <p:nvPicPr>
          <p:cNvPr id="4" name="图片 3" descr="C:\Users\Administrator\Desktop\图片1.png图片1"/>
          <p:cNvPicPr>
            <a:picLocks noChangeAspect="1"/>
          </p:cNvPicPr>
          <p:nvPr userDrawn="1">
            <p:custDataLst>
              <p:tags r:id="rId5"/>
            </p:custDataLst>
          </p:nvPr>
        </p:nvPicPr>
        <p:blipFill>
          <a:blip r:embed="rId6"/>
          <a:srcRect/>
          <a:stretch>
            <a:fillRect/>
          </a:stretch>
        </p:blipFill>
        <p:spPr>
          <a:xfrm>
            <a:off x="10452100" y="255270"/>
            <a:ext cx="1492885" cy="3429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a:xfrm>
            <a:off x="4116000" y="6314400"/>
            <a:ext cx="3960000" cy="316800"/>
          </a:xfrm>
        </p:spPr>
        <p:txBody>
          <a:bodyPr/>
          <a:lstStyle/>
          <a:p>
            <a:endParaRPr lang="zh-CN" altLang="en-US"/>
          </a:p>
        </p:txBody>
      </p:sp>
      <p:sp>
        <p:nvSpPr>
          <p:cNvPr id="9" name="灯片编号占位符 8"/>
          <p:cNvSpPr>
            <a:spLocks noGrp="1"/>
          </p:cNvSpPr>
          <p:nvPr>
            <p:ph type="sldNum" sz="quarter" idx="12"/>
            <p:custDataLst>
              <p:tags r:id="rId9"/>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a:xfrm>
            <a:off x="4116000" y="6314400"/>
            <a:ext cx="3960000" cy="316800"/>
          </a:xfrm>
        </p:spPr>
        <p:txBody>
          <a:bodyPr/>
          <a:lstStyle/>
          <a:p>
            <a:endParaRPr lang="zh-CN" altLang="en-US"/>
          </a:p>
        </p:txBody>
      </p:sp>
      <p:sp>
        <p:nvSpPr>
          <p:cNvPr id="5" name="灯片编号占位符 4"/>
          <p:cNvSpPr>
            <a:spLocks noGrp="1"/>
          </p:cNvSpPr>
          <p:nvPr>
            <p:ph type="sldNum" sz="quarter" idx="12"/>
            <p:custDataLst>
              <p:tags r:id="rId5"/>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a:xfrm>
            <a:off x="4116000" y="6314400"/>
            <a:ext cx="3960000" cy="316800"/>
          </a:xfrm>
        </p:spPr>
        <p:txBody>
          <a:bodyPr/>
          <a:lstStyle/>
          <a:p>
            <a:endParaRPr lang="zh-CN" altLang="en-US"/>
          </a:p>
        </p:txBody>
      </p:sp>
      <p:sp>
        <p:nvSpPr>
          <p:cNvPr id="4" name="灯片编号占位符 3"/>
          <p:cNvSpPr>
            <a:spLocks noGrp="1"/>
          </p:cNvSpPr>
          <p:nvPr>
            <p:ph type="sldNum" sz="quarter" idx="12"/>
            <p:custDataLst>
              <p:tags r:id="rId4"/>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a:xfrm>
            <a:off x="612000" y="6314400"/>
            <a:ext cx="2700000" cy="316800"/>
          </a:xfrm>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a:xfrm>
            <a:off x="4116000" y="6314400"/>
            <a:ext cx="3960000" cy="316800"/>
          </a:xfrm>
        </p:spPr>
        <p:txBody>
          <a:bodyPr/>
          <a:lstStyle/>
          <a:p>
            <a:endParaRPr lang="zh-CN" altLang="en-US" dirty="0"/>
          </a:p>
        </p:txBody>
      </p:sp>
      <p:sp>
        <p:nvSpPr>
          <p:cNvPr id="7" name="灯片编号占位符 6"/>
          <p:cNvSpPr>
            <a:spLocks noGrp="1"/>
          </p:cNvSpPr>
          <p:nvPr>
            <p:ph type="sldNum" sz="quarter" idx="12"/>
            <p:custDataLst>
              <p:tags r:id="rId6"/>
            </p:custDataLst>
          </p:nvPr>
        </p:nvSpPr>
        <p:spPr>
          <a:xfrm>
            <a:off x="8877600" y="6314400"/>
            <a:ext cx="2700000" cy="316800"/>
          </a:xfrm>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a:xfrm>
            <a:off x="608400" y="608400"/>
            <a:ext cx="10969200" cy="705600"/>
          </a:xfrm>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a:xfrm>
            <a:off x="612000" y="6314400"/>
            <a:ext cx="2700000" cy="316800"/>
          </a:xfrm>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a:xfrm>
            <a:off x="4116000" y="6314400"/>
            <a:ext cx="3960000" cy="316800"/>
          </a:xfrm>
        </p:spPr>
        <p:txBody>
          <a:bodyPr/>
          <a:lstStyle/>
          <a:p>
            <a:endParaRPr lang="zh-CN" altLang="en-US"/>
          </a:p>
        </p:txBody>
      </p:sp>
      <p:sp>
        <p:nvSpPr>
          <p:cNvPr id="6" name="灯片编号占位符 5"/>
          <p:cNvSpPr>
            <a:spLocks noGrp="1"/>
          </p:cNvSpPr>
          <p:nvPr>
            <p:ph type="sldNum" sz="quarter" idx="12"/>
            <p:custDataLst>
              <p:tags r:id="rId6"/>
            </p:custDataLst>
          </p:nvPr>
        </p:nvSpPr>
        <p:spPr>
          <a:xfrm>
            <a:off x="8877600" y="6314400"/>
            <a:ext cx="2700000" cy="316800"/>
          </a:xfrm>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44.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1.xml"/><Relationship Id="rId8" Type="http://schemas.openxmlformats.org/officeDocument/2006/relationships/slideLayout" Target="../slideLayouts/slideLayout20.xml"/><Relationship Id="rId7" Type="http://schemas.openxmlformats.org/officeDocument/2006/relationships/slideLayout" Target="../slideLayouts/slideLayout19.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 Id="rId3" Type="http://schemas.openxmlformats.org/officeDocument/2006/relationships/slideLayout" Target="../slideLayouts/slideLayout15.xml"/><Relationship Id="rId2" Type="http://schemas.openxmlformats.org/officeDocument/2006/relationships/slideLayout" Target="../slideLayouts/slideLayout14.xml"/><Relationship Id="rId19" Type="http://schemas.openxmlformats.org/officeDocument/2006/relationships/theme" Target="../theme/theme2.xml"/><Relationship Id="rId18" Type="http://schemas.openxmlformats.org/officeDocument/2006/relationships/tags" Target="../tags/tag106.xml"/><Relationship Id="rId17" Type="http://schemas.openxmlformats.org/officeDocument/2006/relationships/image" Target="../media/image7.png"/><Relationship Id="rId16" Type="http://schemas.openxmlformats.org/officeDocument/2006/relationships/tags" Target="../tags/tag105.xml"/><Relationship Id="rId15" Type="http://schemas.openxmlformats.org/officeDocument/2006/relationships/tags" Target="../tags/tag104.xml"/><Relationship Id="rId14" Type="http://schemas.openxmlformats.org/officeDocument/2006/relationships/tags" Target="../tags/tag103.xml"/><Relationship Id="rId13" Type="http://schemas.openxmlformats.org/officeDocument/2006/relationships/tags" Target="../tags/tag102.xml"/><Relationship Id="rId12" Type="http://schemas.openxmlformats.org/officeDocument/2006/relationships/tags" Target="../tags/tag101.xml"/><Relationship Id="rId11" Type="http://schemas.openxmlformats.org/officeDocument/2006/relationships/slideLayout" Target="../slideLayouts/slideLayout23.xml"/><Relationship Id="rId10" Type="http://schemas.openxmlformats.org/officeDocument/2006/relationships/slideLayout" Target="../slideLayouts/slideLayout2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7" name="图片 6" descr="组 2"/>
          <p:cNvPicPr>
            <a:picLocks noChangeAspect="1"/>
          </p:cNvPicPr>
          <p:nvPr userDrawn="1"/>
        </p:nvPicPr>
        <p:blipFill>
          <a:blip r:embed="rId17"/>
          <a:stretch>
            <a:fillRect/>
          </a:stretch>
        </p:blipFill>
        <p:spPr>
          <a:xfrm>
            <a:off x="0" y="0"/>
            <a:ext cx="12192000" cy="6858000"/>
          </a:xfrm>
          <a:prstGeom prst="rect">
            <a:avLst/>
          </a:prstGeom>
        </p:spPr>
      </p:pic>
    </p:spTree>
    <p:custDataLst>
      <p:tags r:id="rId18"/>
    </p:custData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112.xml"/><Relationship Id="rId5" Type="http://schemas.openxmlformats.org/officeDocument/2006/relationships/tags" Target="../tags/tag111.xml"/><Relationship Id="rId4" Type="http://schemas.openxmlformats.org/officeDocument/2006/relationships/tags" Target="../tags/tag110.xml"/><Relationship Id="rId3" Type="http://schemas.openxmlformats.org/officeDocument/2006/relationships/tags" Target="../tags/tag109.xml"/><Relationship Id="rId2" Type="http://schemas.openxmlformats.org/officeDocument/2006/relationships/tags" Target="../tags/tag108.xml"/><Relationship Id="rId1" Type="http://schemas.openxmlformats.org/officeDocument/2006/relationships/tags" Target="../tags/tag107.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7.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38.xml"/><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9.xml"/><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0.xml"/><Relationship Id="rId1"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2.xml"/><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46.xml"/><Relationship Id="rId6" Type="http://schemas.openxmlformats.org/officeDocument/2006/relationships/image" Target="../media/image35.png"/><Relationship Id="rId5" Type="http://schemas.openxmlformats.org/officeDocument/2006/relationships/tags" Target="../tags/tag145.xml"/><Relationship Id="rId4" Type="http://schemas.openxmlformats.org/officeDocument/2006/relationships/image" Target="../media/image3.png"/><Relationship Id="rId3" Type="http://schemas.openxmlformats.org/officeDocument/2006/relationships/tags" Target="../tags/tag144.xml"/><Relationship Id="rId2" Type="http://schemas.openxmlformats.org/officeDocument/2006/relationships/image" Target="../media/image1.png"/><Relationship Id="rId1" Type="http://schemas.openxmlformats.org/officeDocument/2006/relationships/tags" Target="../tags/tag143.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0.xml"/><Relationship Id="rId6" Type="http://schemas.openxmlformats.org/officeDocument/2006/relationships/image" Target="../media/image36.png"/><Relationship Id="rId5" Type="http://schemas.openxmlformats.org/officeDocument/2006/relationships/tags" Target="../tags/tag149.xml"/><Relationship Id="rId4" Type="http://schemas.openxmlformats.org/officeDocument/2006/relationships/image" Target="../media/image3.png"/><Relationship Id="rId3" Type="http://schemas.openxmlformats.org/officeDocument/2006/relationships/tags" Target="../tags/tag148.xml"/><Relationship Id="rId2" Type="http://schemas.openxmlformats.org/officeDocument/2006/relationships/image" Target="../media/image1.png"/><Relationship Id="rId1" Type="http://schemas.openxmlformats.org/officeDocument/2006/relationships/tags" Target="../tags/tag14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4.xml"/><Relationship Id="rId6" Type="http://schemas.openxmlformats.org/officeDocument/2006/relationships/image" Target="../media/image37.png"/><Relationship Id="rId5" Type="http://schemas.openxmlformats.org/officeDocument/2006/relationships/tags" Target="../tags/tag153.xml"/><Relationship Id="rId4" Type="http://schemas.openxmlformats.org/officeDocument/2006/relationships/image" Target="../media/image3.png"/><Relationship Id="rId3" Type="http://schemas.openxmlformats.org/officeDocument/2006/relationships/tags" Target="../tags/tag152.xml"/><Relationship Id="rId2" Type="http://schemas.openxmlformats.org/officeDocument/2006/relationships/image" Target="../media/image1.png"/><Relationship Id="rId1" Type="http://schemas.openxmlformats.org/officeDocument/2006/relationships/tags" Target="../tags/tag151.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image" Target="../media/image3.png"/><Relationship Id="rId3" Type="http://schemas.openxmlformats.org/officeDocument/2006/relationships/tags" Target="../tags/tag156.xml"/><Relationship Id="rId2" Type="http://schemas.openxmlformats.org/officeDocument/2006/relationships/image" Target="../media/image1.png"/><Relationship Id="rId1" Type="http://schemas.openxmlformats.org/officeDocument/2006/relationships/tags" Target="../tags/tag155.xml"/></Relationships>
</file>

<file path=ppt/slides/_rels/slide2.xml.rels><?xml version="1.0" encoding="UTF-8" standalone="yes"?>
<Relationships xmlns="http://schemas.openxmlformats.org/package/2006/relationships"><Relationship Id="rId9" Type="http://schemas.openxmlformats.org/officeDocument/2006/relationships/tags" Target="../tags/tag121.xml"/><Relationship Id="rId8" Type="http://schemas.openxmlformats.org/officeDocument/2006/relationships/tags" Target="../tags/tag120.xml"/><Relationship Id="rId7" Type="http://schemas.openxmlformats.org/officeDocument/2006/relationships/tags" Target="../tags/tag119.xml"/><Relationship Id="rId6" Type="http://schemas.openxmlformats.org/officeDocument/2006/relationships/tags" Target="../tags/tag118.xml"/><Relationship Id="rId5" Type="http://schemas.openxmlformats.org/officeDocument/2006/relationships/tags" Target="../tags/tag117.xml"/><Relationship Id="rId4" Type="http://schemas.openxmlformats.org/officeDocument/2006/relationships/tags" Target="../tags/tag116.xml"/><Relationship Id="rId3" Type="http://schemas.openxmlformats.org/officeDocument/2006/relationships/tags" Target="../tags/tag115.xml"/><Relationship Id="rId2" Type="http://schemas.openxmlformats.org/officeDocument/2006/relationships/tags" Target="../tags/tag114.xml"/><Relationship Id="rId19" Type="http://schemas.openxmlformats.org/officeDocument/2006/relationships/slideLayout" Target="../slideLayouts/slideLayout3.xml"/><Relationship Id="rId18" Type="http://schemas.openxmlformats.org/officeDocument/2006/relationships/tags" Target="../tags/tag129.xml"/><Relationship Id="rId17" Type="http://schemas.openxmlformats.org/officeDocument/2006/relationships/tags" Target="../tags/tag128.xml"/><Relationship Id="rId16" Type="http://schemas.openxmlformats.org/officeDocument/2006/relationships/tags" Target="../tags/tag127.xml"/><Relationship Id="rId15" Type="http://schemas.openxmlformats.org/officeDocument/2006/relationships/tags" Target="../tags/tag126.xml"/><Relationship Id="rId14" Type="http://schemas.openxmlformats.org/officeDocument/2006/relationships/tags" Target="../tags/tag125.xml"/><Relationship Id="rId13" Type="http://schemas.openxmlformats.org/officeDocument/2006/relationships/image" Target="../media/image8.png"/><Relationship Id="rId12" Type="http://schemas.openxmlformats.org/officeDocument/2006/relationships/tags" Target="../tags/tag124.xml"/><Relationship Id="rId11" Type="http://schemas.openxmlformats.org/officeDocument/2006/relationships/tags" Target="../tags/tag123.xml"/><Relationship Id="rId10" Type="http://schemas.openxmlformats.org/officeDocument/2006/relationships/tags" Target="../tags/tag122.xml"/><Relationship Id="rId1" Type="http://schemas.openxmlformats.org/officeDocument/2006/relationships/tags" Target="../tags/tag113.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0.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1.xml"/><Relationship Id="rId2" Type="http://schemas.openxmlformats.org/officeDocument/2006/relationships/image" Target="../media/image10.png"/><Relationship Id="rId1" Type="http://schemas.openxmlformats.org/officeDocument/2006/relationships/image" Target="../media/image9.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2.xml"/><Relationship Id="rId2" Type="http://schemas.openxmlformats.org/officeDocument/2006/relationships/image" Target="../media/image12.png"/><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33.xml"/><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4.xml"/><Relationship Id="rId1"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35.xml"/></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6.xml"/><Relationship Id="rId2" Type="http://schemas.openxmlformats.org/officeDocument/2006/relationships/image" Target="../media/image19.png"/><Relationship Id="rId1"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userDrawn="1">
            <p:custDataLst>
              <p:tags r:id="rId1"/>
            </p:custDataLst>
          </p:nvPr>
        </p:nvSpPr>
        <p:spPr>
          <a:xfrm>
            <a:off x="1529715" y="1252855"/>
            <a:ext cx="9133840" cy="3169285"/>
          </a:xfrm>
          <a:prstGeom prst="rect">
            <a:avLst/>
          </a:prstGeom>
          <a:noFill/>
        </p:spPr>
        <p:txBody>
          <a:bodyPr wrap="square" rtlCol="0">
            <a:spAutoFit/>
          </a:bodyPr>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经传多赢</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a:p>
            <a:pPr algn="ctr"/>
            <a:r>
              <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rPr>
              <a:t>短线突击营</a:t>
            </a:r>
            <a:endParaRPr lang="zh-CN" altLang="en-US" sz="10000" spc="800">
              <a:solidFill>
                <a:srgbClr val="C20006"/>
              </a:solidFill>
              <a:effectLst>
                <a:outerShdw blurRad="50800" dist="38100" dir="2700000" algn="tl" rotWithShape="0">
                  <a:srgbClr val="A20007">
                    <a:alpha val="80000"/>
                  </a:srgbClr>
                </a:outerShdw>
              </a:effectLst>
              <a:uFillTx/>
              <a:latin typeface="Noto Sans S Chinese Black" panose="020B0A00000000000000" charset="-122"/>
              <a:ea typeface="Noto Sans S Chinese Black" panose="020B0A00000000000000" charset="-122"/>
              <a:sym typeface="+mn-ea"/>
            </a:endParaRPr>
          </a:p>
        </p:txBody>
      </p:sp>
      <p:sp>
        <p:nvSpPr>
          <p:cNvPr id="5" name="文本框 4"/>
          <p:cNvSpPr txBox="1"/>
          <p:nvPr userDrawn="1">
            <p:custDataLst>
              <p:tags r:id="rId2"/>
            </p:custDataLst>
          </p:nvPr>
        </p:nvSpPr>
        <p:spPr>
          <a:xfrm>
            <a:off x="1529080" y="1171575"/>
            <a:ext cx="9133840" cy="3169285"/>
          </a:xfrm>
          <a:prstGeom prst="rect">
            <a:avLst/>
          </a:prstGeom>
          <a:noFill/>
        </p:spPr>
        <p:txBody>
          <a:bodyPr wrap="square" rtlCol="0">
            <a:spAutoFit/>
          </a:bodyPr>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经传多赢</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a:p>
            <a:pPr algn="ctr">
              <a:buClrTx/>
              <a:buSzTx/>
              <a:buFontTx/>
            </a:pPr>
            <a:r>
              <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rPr>
              <a:t>短线突击营</a:t>
            </a:r>
            <a:endParaRPr lang="zh-CN" altLang="en-US" sz="10000" spc="8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Noto Sans S Chinese Black" panose="020B0A00000000000000" charset="-122"/>
              <a:ea typeface="Noto Sans S Chinese Black" panose="020B0A00000000000000" charset="-122"/>
              <a:sym typeface="+mn-ea"/>
            </a:endParaRPr>
          </a:p>
        </p:txBody>
      </p:sp>
      <p:grpSp>
        <p:nvGrpSpPr>
          <p:cNvPr id="7" name="组合 6"/>
          <p:cNvGrpSpPr/>
          <p:nvPr/>
        </p:nvGrpSpPr>
        <p:grpSpPr>
          <a:xfrm>
            <a:off x="2650808" y="4422140"/>
            <a:ext cx="6890385" cy="774065"/>
            <a:chOff x="3942" y="6908"/>
            <a:chExt cx="9742" cy="1219"/>
          </a:xfrm>
        </p:grpSpPr>
        <p:grpSp>
          <p:nvGrpSpPr>
            <p:cNvPr id="6" name="组合 5"/>
            <p:cNvGrpSpPr/>
            <p:nvPr/>
          </p:nvGrpSpPr>
          <p:grpSpPr>
            <a:xfrm>
              <a:off x="3942" y="6908"/>
              <a:ext cx="9742" cy="1219"/>
              <a:chOff x="3088" y="8669"/>
              <a:chExt cx="12606" cy="1450"/>
            </a:xfrm>
          </p:grpSpPr>
          <p:sp>
            <p:nvSpPr>
              <p:cNvPr id="10" name="六边形 9"/>
              <p:cNvSpPr/>
              <p:nvPr>
                <p:custDataLst>
                  <p:tags r:id="rId3"/>
                </p:custDataLst>
              </p:nvPr>
            </p:nvSpPr>
            <p:spPr>
              <a:xfrm>
                <a:off x="3088" y="8669"/>
                <a:ext cx="12606" cy="1449"/>
              </a:xfrm>
              <a:prstGeom prst="hexagon">
                <a:avLst>
                  <a:gd name="adj" fmla="val 41063"/>
                  <a:gd name="vf" fmla="val 115470"/>
                </a:avLst>
              </a:prstGeom>
              <a:solidFill>
                <a:srgbClr val="FFEECB">
                  <a:alpha val="20000"/>
                </a:srgbClr>
              </a:solidFill>
              <a:ln>
                <a:noFill/>
              </a:ln>
              <a:effectLst>
                <a:outerShdw dist="25400" dir="5400000" algn="t" rotWithShape="0">
                  <a:srgbClr val="BB0006">
                    <a:alpha val="100000"/>
                  </a:srgbClr>
                </a:outerShdw>
              </a:effectLst>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ym typeface="+mn-ea"/>
                </a:endParaRPr>
              </a:p>
            </p:txBody>
          </p:sp>
          <p:sp>
            <p:nvSpPr>
              <p:cNvPr id="12" name="六边形 11"/>
              <p:cNvSpPr/>
              <p:nvPr>
                <p:custDataLst>
                  <p:tags r:id="rId4"/>
                </p:custDataLst>
              </p:nvPr>
            </p:nvSpPr>
            <p:spPr>
              <a:xfrm>
                <a:off x="3324" y="8669"/>
                <a:ext cx="12135" cy="1450"/>
              </a:xfrm>
              <a:prstGeom prst="hexagon">
                <a:avLst>
                  <a:gd name="adj" fmla="val 41063"/>
                  <a:gd name="vf" fmla="val 115470"/>
                </a:avLst>
              </a:prstGeom>
              <a:gradFill>
                <a:gsLst>
                  <a:gs pos="0">
                    <a:srgbClr val="FFD5A6"/>
                  </a:gs>
                  <a:gs pos="54000">
                    <a:srgbClr val="FFEECB"/>
                  </a:gs>
                  <a:gs pos="100000">
                    <a:srgbClr val="FFD5A6"/>
                  </a:gs>
                </a:gsLst>
                <a:lin ang="0" scaled="0"/>
              </a:gradFill>
              <a:ln>
                <a:noFill/>
              </a:ln>
              <a:effectLst>
                <a:innerShdw blurRad="38100" dist="25400" dir="2700000">
                  <a:srgbClr val="A20007">
                    <a:alpha val="7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a:t>.</a:t>
                </a:r>
                <a:endParaRPr lang="en-US" altLang="zh-CN"/>
              </a:p>
            </p:txBody>
          </p:sp>
        </p:grpSp>
        <p:sp>
          <p:nvSpPr>
            <p:cNvPr id="13" name="文本框 12"/>
            <p:cNvSpPr txBox="1"/>
            <p:nvPr>
              <p:custDataLst>
                <p:tags r:id="rId5"/>
              </p:custDataLst>
            </p:nvPr>
          </p:nvSpPr>
          <p:spPr>
            <a:xfrm>
              <a:off x="4729" y="7155"/>
              <a:ext cx="8167" cy="725"/>
            </a:xfrm>
            <a:prstGeom prst="rect">
              <a:avLst/>
            </a:prstGeom>
            <a:noFill/>
          </p:spPr>
          <p:txBody>
            <a:bodyPr wrap="square" rtlCol="0">
              <a:spAutoFit/>
            </a:bodyPr>
            <a:p>
              <a:pPr algn="ct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每周日至周四</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19</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30-20</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en-US" altLang="zh-CN"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火爆开讲</a:t>
              </a:r>
              <a:endParaRPr lang="zh-CN" altLang="en-US" sz="2400">
                <a:solidFill>
                  <a:srgbClr val="EB0B16"/>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
        <p:nvSpPr>
          <p:cNvPr id="2" name="文本框 1"/>
          <p:cNvSpPr txBox="1"/>
          <p:nvPr/>
        </p:nvSpPr>
        <p:spPr>
          <a:xfrm>
            <a:off x="3048000" y="3244850"/>
            <a:ext cx="6096000" cy="368300"/>
          </a:xfrm>
          <a:prstGeom prst="rect">
            <a:avLst/>
          </a:prstGeom>
          <a:noFill/>
        </p:spPr>
        <p:txBody>
          <a:bodyPr wrap="square" rtlCol="0">
            <a:spAutoFit/>
          </a:bodyPr>
          <a:p>
            <a:endParaRPr lang="en-US" altLang="zh-CN"/>
          </a:p>
        </p:txBody>
      </p:sp>
    </p:spTree>
    <p:custDataLst>
      <p:tags r:id="rId6"/>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1.</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：芯片</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69875" y="768350"/>
            <a:ext cx="8159115" cy="5453380"/>
          </a:xfrm>
          <a:prstGeom prst="rect">
            <a:avLst/>
          </a:prstGeom>
          <a:ln>
            <a:solidFill>
              <a:schemeClr val="accent1"/>
            </a:solidFill>
          </a:ln>
        </p:spPr>
      </p:pic>
      <p:sp>
        <p:nvSpPr>
          <p:cNvPr id="11" name="文本框 10"/>
          <p:cNvSpPr txBox="1"/>
          <p:nvPr/>
        </p:nvSpPr>
        <p:spPr>
          <a:xfrm>
            <a:off x="8910955" y="835025"/>
            <a:ext cx="1657985" cy="922020"/>
          </a:xfrm>
          <a:prstGeom prst="rect">
            <a:avLst/>
          </a:prstGeom>
          <a:noFill/>
        </p:spPr>
        <p:txBody>
          <a:bodyPr wrap="square" rtlCol="0">
            <a:spAutoFit/>
          </a:bodyPr>
          <a:p>
            <a:r>
              <a:rPr lang="zh-CN" altLang="en-US">
                <a:highlight>
                  <a:srgbClr val="FFFF00"/>
                </a:highlight>
              </a:rPr>
              <a:t>风口首板</a:t>
            </a:r>
            <a:endParaRPr lang="zh-CN" altLang="en-US">
              <a:highlight>
                <a:srgbClr val="FFFF00"/>
              </a:highlight>
            </a:endParaRPr>
          </a:p>
          <a:p>
            <a:r>
              <a:rPr lang="zh-CN" altLang="en-US">
                <a:highlight>
                  <a:srgbClr val="FFFF00"/>
                </a:highlight>
              </a:rPr>
              <a:t>平台突破</a:t>
            </a:r>
            <a:endParaRPr lang="zh-CN" altLang="en-US">
              <a:highlight>
                <a:srgbClr val="FFFF00"/>
              </a:highlight>
            </a:endParaRPr>
          </a:p>
          <a:p>
            <a:r>
              <a:rPr lang="zh-CN" altLang="en-US">
                <a:highlight>
                  <a:srgbClr val="FFFF00"/>
                </a:highlight>
              </a:rPr>
              <a:t>等待回档</a:t>
            </a:r>
            <a:endParaRPr lang="zh-CN" altLang="en-US">
              <a:highlight>
                <a:srgbClr val="FFFF00"/>
              </a:highlight>
            </a:endParaRPr>
          </a:p>
        </p:txBody>
      </p:sp>
      <p:pic>
        <p:nvPicPr>
          <p:cNvPr id="4" name="图片 3"/>
          <p:cNvPicPr>
            <a:picLocks noChangeAspect="1"/>
          </p:cNvPicPr>
          <p:nvPr/>
        </p:nvPicPr>
        <p:blipFill>
          <a:blip r:embed="rId2"/>
          <a:stretch>
            <a:fillRect/>
          </a:stretch>
        </p:blipFill>
        <p:spPr>
          <a:xfrm>
            <a:off x="6697345" y="1964055"/>
            <a:ext cx="3942080" cy="3061970"/>
          </a:xfrm>
          <a:prstGeom prst="rect">
            <a:avLst/>
          </a:prstGeom>
          <a:ln>
            <a:solidFill>
              <a:schemeClr val="accent1"/>
            </a:solidFill>
          </a:ln>
        </p:spPr>
      </p:pic>
      <p:pic>
        <p:nvPicPr>
          <p:cNvPr id="5" name="图片 4"/>
          <p:cNvPicPr>
            <a:picLocks noChangeAspect="1"/>
          </p:cNvPicPr>
          <p:nvPr/>
        </p:nvPicPr>
        <p:blipFill>
          <a:blip r:embed="rId3"/>
          <a:stretch>
            <a:fillRect/>
          </a:stretch>
        </p:blipFill>
        <p:spPr>
          <a:xfrm>
            <a:off x="8835390" y="3056255"/>
            <a:ext cx="3356610" cy="2820035"/>
          </a:xfrm>
          <a:prstGeom prst="rect">
            <a:avLst/>
          </a:prstGeom>
          <a:ln>
            <a:solidFill>
              <a:schemeClr val="accent1"/>
            </a:solidFill>
          </a:ln>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2.</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风口</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T+3</a:t>
            </a: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a:t>
            </a:r>
            <a:r>
              <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PCB</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5" name="图片 4"/>
          <p:cNvPicPr>
            <a:picLocks noChangeAspect="1"/>
          </p:cNvPicPr>
          <p:nvPr/>
        </p:nvPicPr>
        <p:blipFill>
          <a:blip r:embed="rId1"/>
          <a:stretch>
            <a:fillRect/>
          </a:stretch>
        </p:blipFill>
        <p:spPr>
          <a:xfrm>
            <a:off x="151765" y="883920"/>
            <a:ext cx="7809230" cy="5375275"/>
          </a:xfrm>
          <a:prstGeom prst="rect">
            <a:avLst/>
          </a:prstGeom>
          <a:ln>
            <a:solidFill>
              <a:schemeClr val="accent1"/>
            </a:solidFill>
          </a:ln>
        </p:spPr>
      </p:pic>
      <p:sp>
        <p:nvSpPr>
          <p:cNvPr id="8" name="文本框 7"/>
          <p:cNvSpPr txBox="1"/>
          <p:nvPr/>
        </p:nvSpPr>
        <p:spPr>
          <a:xfrm>
            <a:off x="8075930" y="768350"/>
            <a:ext cx="1414145" cy="1198880"/>
          </a:xfrm>
          <a:prstGeom prst="rect">
            <a:avLst/>
          </a:prstGeom>
          <a:noFill/>
        </p:spPr>
        <p:txBody>
          <a:bodyPr wrap="square" rtlCol="0">
            <a:spAutoFit/>
          </a:bodyPr>
          <a:p>
            <a:r>
              <a:rPr lang="zh-CN" altLang="en-US">
                <a:highlight>
                  <a:srgbClr val="FFFF00"/>
                </a:highlight>
                <a:sym typeface="+mn-ea"/>
              </a:rPr>
              <a:t>风口首板</a:t>
            </a:r>
            <a:endParaRPr lang="zh-CN" altLang="en-US">
              <a:highlight>
                <a:srgbClr val="FFFF00"/>
              </a:highlight>
            </a:endParaRPr>
          </a:p>
          <a:p>
            <a:r>
              <a:rPr lang="zh-CN" altLang="en-US">
                <a:highlight>
                  <a:srgbClr val="FFFF00"/>
                </a:highlight>
                <a:sym typeface="+mn-ea"/>
              </a:rPr>
              <a:t>平台突破</a:t>
            </a:r>
            <a:endParaRPr lang="zh-CN" altLang="en-US">
              <a:highlight>
                <a:srgbClr val="FFFF00"/>
              </a:highlight>
            </a:endParaRPr>
          </a:p>
          <a:p>
            <a:r>
              <a:rPr lang="zh-CN" altLang="en-US">
                <a:highlight>
                  <a:srgbClr val="FFFF00"/>
                </a:highlight>
                <a:sym typeface="+mn-ea"/>
              </a:rPr>
              <a:t>等待回档</a:t>
            </a:r>
            <a:endParaRPr lang="zh-CN" altLang="en-US">
              <a:highlight>
                <a:srgbClr val="FFFF00"/>
              </a:highlight>
            </a:endParaRPr>
          </a:p>
          <a:p>
            <a:endParaRPr lang="zh-CN" altLang="en-US"/>
          </a:p>
        </p:txBody>
      </p:sp>
      <p:pic>
        <p:nvPicPr>
          <p:cNvPr id="3" name="图片 2"/>
          <p:cNvPicPr>
            <a:picLocks noChangeAspect="1"/>
          </p:cNvPicPr>
          <p:nvPr/>
        </p:nvPicPr>
        <p:blipFill>
          <a:blip r:embed="rId2"/>
          <a:stretch>
            <a:fillRect/>
          </a:stretch>
        </p:blipFill>
        <p:spPr>
          <a:xfrm>
            <a:off x="6541135" y="2035175"/>
            <a:ext cx="3630930" cy="3191510"/>
          </a:xfrm>
          <a:prstGeom prst="rect">
            <a:avLst/>
          </a:prstGeom>
          <a:ln>
            <a:solidFill>
              <a:schemeClr val="accent1"/>
            </a:solidFill>
          </a:ln>
        </p:spPr>
      </p:pic>
      <p:pic>
        <p:nvPicPr>
          <p:cNvPr id="4" name="图片 3"/>
          <p:cNvPicPr>
            <a:picLocks noChangeAspect="1"/>
          </p:cNvPicPr>
          <p:nvPr/>
        </p:nvPicPr>
        <p:blipFill>
          <a:blip r:embed="rId3"/>
          <a:stretch>
            <a:fillRect/>
          </a:stretch>
        </p:blipFill>
        <p:spPr>
          <a:xfrm>
            <a:off x="8550275" y="3255010"/>
            <a:ext cx="3458845" cy="3004820"/>
          </a:xfrm>
          <a:prstGeom prst="rect">
            <a:avLst/>
          </a:prstGeom>
          <a:ln>
            <a:solidFill>
              <a:schemeClr val="accent1"/>
            </a:solidFill>
          </a:ln>
        </p:spPr>
      </p:pic>
    </p:spTree>
    <p:custDataLst>
      <p:tags r:id="rId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31088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个股走强走弱的区别</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4" name="图片 3" descr="个股强弱对比"/>
          <p:cNvPicPr>
            <a:picLocks noChangeAspect="1"/>
          </p:cNvPicPr>
          <p:nvPr/>
        </p:nvPicPr>
        <p:blipFill>
          <a:blip r:embed="rId1"/>
          <a:srcRect t="17656" r="17551" b="8552"/>
          <a:stretch>
            <a:fillRect/>
          </a:stretch>
        </p:blipFill>
        <p:spPr>
          <a:xfrm>
            <a:off x="831215" y="821055"/>
            <a:ext cx="10376535" cy="5560060"/>
          </a:xfrm>
          <a:prstGeom prst="rect">
            <a:avLst/>
          </a:prstGeom>
        </p:spPr>
      </p:pic>
      <p:sp>
        <p:nvSpPr>
          <p:cNvPr id="5" name="矩形 4"/>
          <p:cNvSpPr/>
          <p:nvPr/>
        </p:nvSpPr>
        <p:spPr>
          <a:xfrm>
            <a:off x="4471035"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6" name="矩形 5"/>
          <p:cNvSpPr/>
          <p:nvPr/>
        </p:nvSpPr>
        <p:spPr>
          <a:xfrm>
            <a:off x="9565640" y="887095"/>
            <a:ext cx="1090930" cy="355600"/>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52270" y="0"/>
            <a:ext cx="9615170" cy="727710"/>
          </a:xfrm>
          <a:prstGeom prst="rect">
            <a:avLst/>
          </a:prstGeom>
          <a:noFill/>
        </p:spPr>
        <p:txBody>
          <a:bodyPr wrap="square" rtlCol="0" anchor="t">
            <a:noAutofit/>
          </a:bodyPr>
          <a:p>
            <a:pPr marR="0" indent="0" algn="ctr" defTabSz="914400" fontAlgn="auto">
              <a:lnSpc>
                <a:spcPct val="100000"/>
              </a:lnSpc>
              <a:spcBef>
                <a:spcPts val="0"/>
              </a:spcBef>
              <a:spcAft>
                <a:spcPts val="0"/>
              </a:spcAft>
              <a:buClrTx/>
              <a:buSzTx/>
              <a:buFontTx/>
              <a:buNone/>
              <a:defRPr/>
            </a:pPr>
            <a:r>
              <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选股王专属服务群</a:t>
            </a: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a:p>
            <a:pPr marR="0" indent="0" algn="ctr" defTabSz="914400" fontAlgn="auto">
              <a:lnSpc>
                <a:spcPct val="100000"/>
              </a:lnSpc>
              <a:spcBef>
                <a:spcPts val="0"/>
              </a:spcBef>
              <a:spcAft>
                <a:spcPts val="0"/>
              </a:spcAft>
              <a:buClrTx/>
              <a:buSzTx/>
              <a:buFontTx/>
              <a:buNone/>
              <a:defRPr/>
            </a:pPr>
            <a:endParaRPr lang="zh-CN" altLang="en-US" sz="40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4" name="文本框 3"/>
          <p:cNvSpPr txBox="1"/>
          <p:nvPr/>
        </p:nvSpPr>
        <p:spPr>
          <a:xfrm>
            <a:off x="3097530" y="1697990"/>
            <a:ext cx="8528685" cy="4615815"/>
          </a:xfrm>
          <a:prstGeom prst="rect">
            <a:avLst/>
          </a:prstGeom>
          <a:noFill/>
        </p:spPr>
        <p:txBody>
          <a:bodyPr wrap="square" rtlCol="0">
            <a:spAutoFit/>
          </a:bodyPr>
          <a:p>
            <a:pPr marL="285750" indent="-285750">
              <a:buFont typeface="Wingdings" panose="05000000000000000000" charset="0"/>
              <a:buChar char="l"/>
            </a:pPr>
            <a:r>
              <a:rPr lang="zh-CN" altLang="en-US" b="1">
                <a:solidFill>
                  <a:srgbClr val="1436BC"/>
                </a:solidFill>
                <a:sym typeface="+mn-ea"/>
              </a:rPr>
              <a:t>群名：罗雪奎【选股王服务群】</a:t>
            </a:r>
            <a:endParaRPr lang="zh-CN" altLang="en-US" b="1">
              <a:solidFill>
                <a:srgbClr val="1436BC"/>
              </a:solidFill>
              <a:sym typeface="+mn-ea"/>
            </a:endParaRPr>
          </a:p>
          <a:p>
            <a:pPr marL="285750" indent="-285750">
              <a:buFont typeface="Wingdings" panose="05000000000000000000" charset="0"/>
              <a:buChar char="l"/>
            </a:pPr>
            <a:endParaRPr lang="zh-CN" altLang="en-US" b="1">
              <a:solidFill>
                <a:srgbClr val="1436BC"/>
              </a:solidFill>
              <a:sym typeface="+mn-ea"/>
            </a:endParaRPr>
          </a:p>
          <a:p>
            <a:pPr marL="285750" indent="-285750">
              <a:buFont typeface="Wingdings" panose="05000000000000000000" charset="0"/>
              <a:buChar char="l"/>
            </a:pPr>
            <a:r>
              <a:rPr lang="zh-CN" altLang="en-US" b="1">
                <a:solidFill>
                  <a:srgbClr val="1436BC"/>
                </a:solidFill>
                <a:sym typeface="+mn-ea"/>
              </a:rPr>
              <a:t>入群条件：</a:t>
            </a:r>
            <a:r>
              <a:rPr lang="zh-CN" altLang="en-US">
                <a:solidFill>
                  <a:schemeClr val="tx1">
                    <a:lumMod val="95000"/>
                    <a:lumOff val="5000"/>
                  </a:schemeClr>
                </a:solidFill>
                <a:sym typeface="+mn-ea"/>
              </a:rPr>
              <a:t>成为</a:t>
            </a:r>
            <a:r>
              <a:rPr lang="zh-CN" altLang="en-US">
                <a:solidFill>
                  <a:srgbClr val="FF0000"/>
                </a:solidFill>
                <a:sym typeface="+mn-ea"/>
              </a:rPr>
              <a:t>选股王满</a:t>
            </a:r>
            <a:r>
              <a:rPr lang="en-US" altLang="zh-CN">
                <a:solidFill>
                  <a:srgbClr val="FF0000"/>
                </a:solidFill>
                <a:sym typeface="+mn-ea"/>
              </a:rPr>
              <a:t>6</a:t>
            </a:r>
            <a:r>
              <a:rPr lang="zh-CN" altLang="en-US">
                <a:solidFill>
                  <a:srgbClr val="FF0000"/>
                </a:solidFill>
                <a:sym typeface="+mn-ea"/>
              </a:rPr>
              <a:t>个月且在期</a:t>
            </a:r>
            <a:r>
              <a:rPr lang="zh-CN" altLang="en-US">
                <a:solidFill>
                  <a:schemeClr val="tx1">
                    <a:lumMod val="95000"/>
                    <a:lumOff val="5000"/>
                  </a:schemeClr>
                </a:solidFill>
                <a:sym typeface="+mn-ea"/>
              </a:rPr>
              <a:t>即可进群</a:t>
            </a:r>
            <a:br>
              <a:rPr lang="zh-CN" altLang="en-US">
                <a:solidFill>
                  <a:schemeClr val="tx1">
                    <a:lumMod val="95000"/>
                    <a:lumOff val="5000"/>
                  </a:schemeClr>
                </a:solidFill>
                <a:sym typeface="+mn-ea"/>
              </a:rPr>
            </a:br>
            <a:r>
              <a:rPr lang="zh-CN" altLang="en-US" b="1">
                <a:solidFill>
                  <a:srgbClr val="FF0000"/>
                </a:solidFill>
                <a:sym typeface="+mn-ea"/>
              </a:rPr>
              <a:t>（每个用户仅可根据自身版本进入</a:t>
            </a:r>
            <a:r>
              <a:rPr lang="en-US" altLang="zh-CN" b="1">
                <a:solidFill>
                  <a:srgbClr val="FF0000"/>
                </a:solidFill>
                <a:sym typeface="+mn-ea"/>
              </a:rPr>
              <a:t>1</a:t>
            </a:r>
            <a:r>
              <a:rPr lang="zh-CN" altLang="en-US" b="1">
                <a:solidFill>
                  <a:srgbClr val="FF0000"/>
                </a:solidFill>
                <a:sym typeface="+mn-ea"/>
              </a:rPr>
              <a:t>个服务群）</a:t>
            </a:r>
            <a:br>
              <a:rPr lang="zh-CN" altLang="en-US">
                <a:sym typeface="+mn-ea"/>
              </a:rPr>
            </a:br>
            <a:endParaRPr lang="zh-CN" altLang="en-US">
              <a:sym typeface="+mn-ea"/>
            </a:endParaRPr>
          </a:p>
          <a:p>
            <a:pPr marL="285750" indent="-285750">
              <a:buFont typeface="Wingdings" panose="05000000000000000000" charset="0"/>
              <a:buChar char="l"/>
            </a:pPr>
            <a:r>
              <a:rPr lang="zh-CN" altLang="en-US" b="1">
                <a:solidFill>
                  <a:srgbClr val="1436BC"/>
                </a:solidFill>
                <a:sym typeface="+mn-ea"/>
              </a:rPr>
              <a:t>群服务内容：</a:t>
            </a:r>
            <a:r>
              <a:rPr lang="zh-CN" altLang="en-US">
                <a:sym typeface="+mn-ea"/>
              </a:rPr>
              <a:t>我会常驻群里和大家</a:t>
            </a:r>
            <a:r>
              <a:rPr lang="zh-CN" altLang="en-US">
                <a:solidFill>
                  <a:srgbClr val="FF0000"/>
                </a:solidFill>
                <a:sym typeface="+mn-ea"/>
              </a:rPr>
              <a:t>面对面交流</a:t>
            </a:r>
            <a:r>
              <a:rPr lang="zh-CN" altLang="en-US">
                <a:sym typeface="+mn-ea"/>
              </a:rPr>
              <a:t>，持续给大家讲</a:t>
            </a:r>
            <a:r>
              <a:rPr lang="zh-CN" altLang="en-US">
                <a:solidFill>
                  <a:srgbClr val="FF0000"/>
                </a:solidFill>
                <a:sym typeface="+mn-ea"/>
              </a:rPr>
              <a:t>对应版本相关的使用和内容</a:t>
            </a:r>
            <a:r>
              <a:rPr lang="zh-CN" altLang="en-US" b="1">
                <a:solidFill>
                  <a:srgbClr val="FF0000"/>
                </a:solidFill>
                <a:sym typeface="+mn-ea"/>
              </a:rPr>
              <a:t>，</a:t>
            </a:r>
            <a:r>
              <a:rPr lang="zh-CN" altLang="en-US">
                <a:sym typeface="+mn-ea"/>
              </a:rPr>
              <a:t>也会给群内朋友们提供日常群服务</a:t>
            </a:r>
            <a:r>
              <a:rPr lang="zh-CN" altLang="en-US" sz="1400">
                <a:sym typeface="+mn-ea"/>
              </a:rPr>
              <a:t>（注：</a:t>
            </a:r>
            <a:r>
              <a:rPr lang="zh-CN" altLang="en-US" sz="1400">
                <a:sym typeface="+mn-ea"/>
              </a:rPr>
              <a:t>社群</a:t>
            </a:r>
            <a:r>
              <a:rPr lang="zh-CN" altLang="en-US" sz="1400">
                <a:solidFill>
                  <a:srgbClr val="FF0000"/>
                </a:solidFill>
                <a:sym typeface="+mn-ea"/>
              </a:rPr>
              <a:t>不设立周复盘、不设立专属课</a:t>
            </a:r>
            <a:r>
              <a:rPr lang="zh-CN" altLang="en-US" sz="1400">
                <a:sym typeface="+mn-ea"/>
              </a:rPr>
              <a:t>）</a:t>
            </a:r>
            <a:br>
              <a:rPr lang="zh-CN" altLang="en-US">
                <a:sym typeface="+mn-ea"/>
              </a:rPr>
            </a:br>
            <a:endParaRPr lang="zh-CN" altLang="en-US" b="1">
              <a:solidFill>
                <a:srgbClr val="FF0000"/>
              </a:solidFill>
              <a:sym typeface="+mn-ea"/>
            </a:endParaRPr>
          </a:p>
          <a:p>
            <a:pPr marL="285750" indent="-285750">
              <a:buFont typeface="Wingdings" panose="05000000000000000000" charset="0"/>
              <a:buChar char="l"/>
            </a:pPr>
            <a:r>
              <a:rPr lang="zh-CN" altLang="en-US" b="1">
                <a:solidFill>
                  <a:srgbClr val="1436BC"/>
                </a:solidFill>
                <a:sym typeface="+mn-ea"/>
              </a:rPr>
              <a:t>注意事项</a:t>
            </a:r>
            <a:endParaRPr lang="zh-CN" altLang="en-US" b="1">
              <a:solidFill>
                <a:srgbClr val="1436BC"/>
              </a:solidFill>
              <a:sym typeface="+mn-ea"/>
            </a:endParaRPr>
          </a:p>
          <a:p>
            <a:pPr indent="0">
              <a:buNone/>
            </a:pPr>
            <a:r>
              <a:rPr lang="en-US" altLang="zh-CN" sz="1600">
                <a:sym typeface="+mn-ea"/>
              </a:rPr>
              <a:t>1</a:t>
            </a:r>
            <a:r>
              <a:rPr lang="zh-CN" altLang="en-US" sz="1600">
                <a:sym typeface="+mn-ea"/>
              </a:rPr>
              <a:t>、本群为产品交流、学习互动平台，希望所有群成员共同维护良好的交流环境；</a:t>
            </a:r>
            <a:endParaRPr lang="zh-CN" altLang="en-US" sz="1600">
              <a:sym typeface="+mn-ea"/>
            </a:endParaRPr>
          </a:p>
          <a:p>
            <a:pPr indent="0">
              <a:buNone/>
            </a:pPr>
            <a:r>
              <a:rPr lang="en-US" altLang="zh-CN" sz="1600">
                <a:sym typeface="+mn-ea"/>
              </a:rPr>
              <a:t>2</a:t>
            </a:r>
            <a:r>
              <a:rPr lang="zh-CN" altLang="en-US" sz="1600">
                <a:sym typeface="+mn-ea"/>
              </a:rPr>
              <a:t>、群内杜绝私聊、拉人建群、负能量传递、推荐股票、指导操作等扰乱群秩序的行为，经发现且仍不作调整的成员，群主将采取移出群聊的措施；</a:t>
            </a:r>
            <a:endParaRPr lang="zh-CN" altLang="en-US" sz="1600">
              <a:sym typeface="+mn-ea"/>
            </a:endParaRPr>
          </a:p>
          <a:p>
            <a:pPr indent="0">
              <a:buNone/>
            </a:pPr>
            <a:r>
              <a:rPr lang="en-US" altLang="zh-CN" sz="1600">
                <a:sym typeface="+mn-ea"/>
              </a:rPr>
              <a:t>3</a:t>
            </a:r>
            <a:r>
              <a:rPr lang="zh-CN" altLang="en-US" sz="1600">
                <a:sym typeface="+mn-ea"/>
              </a:rPr>
              <a:t>、工作人员发布的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600">
              <a:sym typeface="+mn-ea"/>
            </a:endParaRPr>
          </a:p>
          <a:p>
            <a:pPr marL="285750" indent="-285750">
              <a:buFont typeface="Wingdings" panose="05000000000000000000" charset="0"/>
              <a:buChar char="l"/>
            </a:pPr>
            <a:endParaRPr lang="zh-CN" altLang="en-US">
              <a:sym typeface="+mn-ea"/>
            </a:endParaRPr>
          </a:p>
          <a:p>
            <a:pPr indent="0">
              <a:buFont typeface="Wingdings" panose="05000000000000000000" charset="0"/>
              <a:buNone/>
            </a:pPr>
            <a:endParaRPr lang="zh-CN" altLang="en-US">
              <a:sym typeface="+mn-ea"/>
            </a:endParaRPr>
          </a:p>
        </p:txBody>
      </p:sp>
      <p:sp>
        <p:nvSpPr>
          <p:cNvPr id="10" name="文本框 9"/>
          <p:cNvSpPr txBox="1"/>
          <p:nvPr/>
        </p:nvSpPr>
        <p:spPr>
          <a:xfrm>
            <a:off x="708025" y="955040"/>
            <a:ext cx="10716895" cy="430530"/>
          </a:xfrm>
          <a:prstGeom prst="rect">
            <a:avLst/>
          </a:prstGeom>
          <a:noFill/>
        </p:spPr>
        <p:txBody>
          <a:bodyPr wrap="square" rtlCol="0" anchor="t">
            <a:noAutofit/>
          </a:bodyPr>
          <a:p>
            <a:pPr algn="ctr"/>
            <a:r>
              <a:rPr lang="zh-CN" altLang="en-US" sz="2000" b="1">
                <a:sym typeface="+mn-ea"/>
              </a:rPr>
              <a:t>为了针对性帮助大家</a:t>
            </a:r>
            <a:r>
              <a:rPr lang="zh-CN" altLang="en-US" sz="2000" b="1">
                <a:solidFill>
                  <a:srgbClr val="FF0000"/>
                </a:solidFill>
                <a:sym typeface="+mn-ea"/>
              </a:rPr>
              <a:t>深度掌握选股王的功能</a:t>
            </a:r>
            <a:r>
              <a:rPr lang="zh-CN" altLang="en-US" sz="2000" b="1">
                <a:sym typeface="+mn-ea"/>
              </a:rPr>
              <a:t>，我特别为选股王用户创建了</a:t>
            </a:r>
            <a:r>
              <a:rPr lang="zh-CN" altLang="en-US" sz="2000" b="1">
                <a:solidFill>
                  <a:srgbClr val="FF0000"/>
                </a:solidFill>
                <a:sym typeface="+mn-ea"/>
              </a:rPr>
              <a:t>【选股王服务群】</a:t>
            </a:r>
            <a:r>
              <a:rPr lang="en-US" altLang="zh-CN" sz="2000" b="1">
                <a:solidFill>
                  <a:srgbClr val="FF0000"/>
                </a:solidFill>
                <a:sym typeface="+mn-ea"/>
              </a:rPr>
              <a:t>!</a:t>
            </a:r>
            <a:endParaRPr lang="en-US" altLang="zh-CN" sz="2000" b="1">
              <a:solidFill>
                <a:srgbClr val="FF0000"/>
              </a:solidFill>
              <a:sym typeface="+mn-ea"/>
            </a:endParaRPr>
          </a:p>
        </p:txBody>
      </p:sp>
      <p:sp>
        <p:nvSpPr>
          <p:cNvPr id="11" name="矩形 10"/>
          <p:cNvSpPr/>
          <p:nvPr/>
        </p:nvSpPr>
        <p:spPr>
          <a:xfrm>
            <a:off x="502920" y="3352165"/>
            <a:ext cx="2201545" cy="1815465"/>
          </a:xfrm>
          <a:prstGeom prst="rect">
            <a:avLst/>
          </a:prstGeom>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12" name="文本框 11"/>
          <p:cNvSpPr txBox="1"/>
          <p:nvPr/>
        </p:nvSpPr>
        <p:spPr>
          <a:xfrm>
            <a:off x="335915" y="2814320"/>
            <a:ext cx="2588260" cy="368300"/>
          </a:xfrm>
          <a:prstGeom prst="rect">
            <a:avLst/>
          </a:prstGeom>
          <a:noFill/>
        </p:spPr>
        <p:txBody>
          <a:bodyPr wrap="square" rtlCol="0">
            <a:spAutoFit/>
          </a:bodyPr>
          <a:p>
            <a:pPr algn="ctr"/>
            <a:r>
              <a:rPr lang="zh-CN" altLang="en-US"/>
              <a:t>扫描二维码即可入群</a:t>
            </a:r>
            <a:endParaRPr lang="zh-CN" altLang="en-US"/>
          </a:p>
        </p:txBody>
      </p:sp>
      <p:pic>
        <p:nvPicPr>
          <p:cNvPr id="13" name="图片 12" descr="选股王专属服务群"/>
          <p:cNvPicPr>
            <a:picLocks noChangeAspect="1"/>
          </p:cNvPicPr>
          <p:nvPr/>
        </p:nvPicPr>
        <p:blipFill>
          <a:blip r:embed="rId1"/>
          <a:stretch>
            <a:fillRect/>
          </a:stretch>
        </p:blipFill>
        <p:spPr>
          <a:xfrm>
            <a:off x="410845" y="3182620"/>
            <a:ext cx="2438400" cy="2438400"/>
          </a:xfrm>
          <a:prstGeom prst="rect">
            <a:avLst/>
          </a:prstGeom>
        </p:spPr>
      </p:pic>
    </p:spTree>
    <p:custDataLst>
      <p:tags r:id="rId2"/>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2230120" y="0"/>
            <a:ext cx="888111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附：</a:t>
            </a: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上涨的承压信号</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3" name="文本框 12"/>
          <p:cNvSpPr txBox="1"/>
          <p:nvPr/>
        </p:nvSpPr>
        <p:spPr>
          <a:xfrm>
            <a:off x="900430" y="5081905"/>
            <a:ext cx="4064000" cy="645160"/>
          </a:xfrm>
          <a:prstGeom prst="rect">
            <a:avLst/>
          </a:prstGeom>
          <a:noFill/>
        </p:spPr>
        <p:txBody>
          <a:bodyPr wrap="square" rtlCol="0">
            <a:spAutoFit/>
          </a:bodyPr>
          <a:p>
            <a:endParaRPr lang="zh-CN" altLang="en-US">
              <a:solidFill>
                <a:srgbClr val="FF0000"/>
              </a:solidFill>
            </a:endParaRPr>
          </a:p>
          <a:p>
            <a:endParaRPr lang="zh-CN" altLang="en-US">
              <a:solidFill>
                <a:srgbClr val="FF0000"/>
              </a:solidFill>
            </a:endParaRPr>
          </a:p>
        </p:txBody>
      </p:sp>
      <p:sp>
        <p:nvSpPr>
          <p:cNvPr id="7" name="文本框 6"/>
          <p:cNvSpPr txBox="1"/>
          <p:nvPr/>
        </p:nvSpPr>
        <p:spPr>
          <a:xfrm>
            <a:off x="4723130" y="3333115"/>
            <a:ext cx="4064000" cy="368300"/>
          </a:xfrm>
          <a:prstGeom prst="rect">
            <a:avLst/>
          </a:prstGeom>
          <a:noFill/>
        </p:spPr>
        <p:txBody>
          <a:bodyPr wrap="square" rtlCol="0">
            <a:spAutoFit/>
          </a:bodyPr>
          <a:p>
            <a:endParaRPr lang="zh-CN" altLang="en-US">
              <a:highlight>
                <a:srgbClr val="FFFF00"/>
              </a:highlight>
            </a:endParaRPr>
          </a:p>
        </p:txBody>
      </p:sp>
      <p:pic>
        <p:nvPicPr>
          <p:cNvPr id="3" name="图片 2"/>
          <p:cNvPicPr>
            <a:picLocks noChangeAspect="1"/>
          </p:cNvPicPr>
          <p:nvPr/>
        </p:nvPicPr>
        <p:blipFill>
          <a:blip r:embed="rId1"/>
          <a:stretch>
            <a:fillRect/>
          </a:stretch>
        </p:blipFill>
        <p:spPr>
          <a:xfrm>
            <a:off x="490220" y="941705"/>
            <a:ext cx="4074795" cy="1533525"/>
          </a:xfrm>
          <a:prstGeom prst="rect">
            <a:avLst/>
          </a:prstGeom>
          <a:ln>
            <a:solidFill>
              <a:schemeClr val="accent1"/>
            </a:solidFill>
          </a:ln>
        </p:spPr>
      </p:pic>
      <p:sp>
        <p:nvSpPr>
          <p:cNvPr id="9" name="文本框 8"/>
          <p:cNvSpPr txBox="1"/>
          <p:nvPr/>
        </p:nvSpPr>
        <p:spPr>
          <a:xfrm>
            <a:off x="2461895" y="2106930"/>
            <a:ext cx="2103755" cy="368300"/>
          </a:xfrm>
          <a:prstGeom prst="rect">
            <a:avLst/>
          </a:prstGeom>
          <a:noFill/>
        </p:spPr>
        <p:txBody>
          <a:bodyPr wrap="square" rtlCol="0">
            <a:spAutoFit/>
          </a:bodyPr>
          <a:p>
            <a:r>
              <a:rPr lang="en-US" altLang="zh-CN">
                <a:highlight>
                  <a:srgbClr val="FFFF00"/>
                </a:highlight>
              </a:rPr>
              <a:t>1.</a:t>
            </a:r>
            <a:r>
              <a:rPr lang="zh-CN" altLang="en-US">
                <a:highlight>
                  <a:srgbClr val="FFFF00"/>
                </a:highlight>
              </a:rPr>
              <a:t>上引线、</a:t>
            </a:r>
            <a:r>
              <a:rPr lang="zh-CN" altLang="en-US">
                <a:highlight>
                  <a:srgbClr val="FFFF00"/>
                </a:highlight>
                <a:sym typeface="+mn-ea"/>
              </a:rPr>
              <a:t>阴包阳</a:t>
            </a:r>
            <a:endParaRPr lang="zh-CN" altLang="en-US">
              <a:highlight>
                <a:srgbClr val="FFFF00"/>
              </a:highlight>
            </a:endParaRPr>
          </a:p>
        </p:txBody>
      </p:sp>
      <p:pic>
        <p:nvPicPr>
          <p:cNvPr id="15" name="图片 14"/>
          <p:cNvPicPr>
            <a:picLocks noChangeAspect="1"/>
          </p:cNvPicPr>
          <p:nvPr/>
        </p:nvPicPr>
        <p:blipFill>
          <a:blip r:embed="rId2"/>
          <a:srcRect l="22770"/>
          <a:stretch>
            <a:fillRect/>
          </a:stretch>
        </p:blipFill>
        <p:spPr>
          <a:xfrm>
            <a:off x="431800" y="2980055"/>
            <a:ext cx="4133215" cy="2768600"/>
          </a:xfrm>
          <a:prstGeom prst="rect">
            <a:avLst/>
          </a:prstGeom>
          <a:ln>
            <a:solidFill>
              <a:schemeClr val="accent1"/>
            </a:solidFill>
          </a:ln>
        </p:spPr>
      </p:pic>
      <p:sp>
        <p:nvSpPr>
          <p:cNvPr id="16" name="文本框 15"/>
          <p:cNvSpPr txBox="1"/>
          <p:nvPr/>
        </p:nvSpPr>
        <p:spPr>
          <a:xfrm>
            <a:off x="2289810" y="4159250"/>
            <a:ext cx="1766570" cy="368300"/>
          </a:xfrm>
          <a:prstGeom prst="rect">
            <a:avLst/>
          </a:prstGeom>
          <a:noFill/>
        </p:spPr>
        <p:txBody>
          <a:bodyPr wrap="square" rtlCol="0">
            <a:spAutoFit/>
          </a:bodyPr>
          <a:p>
            <a:r>
              <a:rPr lang="en-US" altLang="zh-CN">
                <a:highlight>
                  <a:srgbClr val="FFFF00"/>
                </a:highlight>
              </a:rPr>
              <a:t>4.</a:t>
            </a:r>
            <a:r>
              <a:rPr lang="zh-CN" altLang="en-US">
                <a:highlight>
                  <a:srgbClr val="FFFF00"/>
                </a:highlight>
              </a:rPr>
              <a:t>上涨资金翻绿</a:t>
            </a:r>
            <a:endParaRPr lang="zh-CN" altLang="en-US">
              <a:highlight>
                <a:srgbClr val="FFFF00"/>
              </a:highlight>
            </a:endParaRPr>
          </a:p>
        </p:txBody>
      </p:sp>
      <p:pic>
        <p:nvPicPr>
          <p:cNvPr id="17" name="图片 16"/>
          <p:cNvPicPr>
            <a:picLocks noChangeAspect="1"/>
          </p:cNvPicPr>
          <p:nvPr/>
        </p:nvPicPr>
        <p:blipFill>
          <a:blip r:embed="rId3"/>
          <a:stretch>
            <a:fillRect/>
          </a:stretch>
        </p:blipFill>
        <p:spPr>
          <a:xfrm>
            <a:off x="5017135" y="941070"/>
            <a:ext cx="3145155" cy="3218180"/>
          </a:xfrm>
          <a:prstGeom prst="rect">
            <a:avLst/>
          </a:prstGeom>
          <a:ln>
            <a:solidFill>
              <a:schemeClr val="accent1"/>
            </a:solidFill>
          </a:ln>
        </p:spPr>
      </p:pic>
      <p:sp>
        <p:nvSpPr>
          <p:cNvPr id="18" name="文本框 17"/>
          <p:cNvSpPr txBox="1"/>
          <p:nvPr/>
        </p:nvSpPr>
        <p:spPr>
          <a:xfrm>
            <a:off x="5500370" y="1958975"/>
            <a:ext cx="2807970" cy="368300"/>
          </a:xfrm>
          <a:prstGeom prst="rect">
            <a:avLst/>
          </a:prstGeom>
          <a:noFill/>
        </p:spPr>
        <p:txBody>
          <a:bodyPr wrap="square" rtlCol="0">
            <a:spAutoFit/>
          </a:bodyPr>
          <a:p>
            <a:r>
              <a:rPr lang="en-US" altLang="zh-CN">
                <a:highlight>
                  <a:srgbClr val="FFFF00"/>
                </a:highlight>
              </a:rPr>
              <a:t>2.</a:t>
            </a:r>
            <a:r>
              <a:rPr lang="zh-CN" altLang="en-US">
                <a:highlight>
                  <a:srgbClr val="FFFF00"/>
                </a:highlight>
              </a:rPr>
              <a:t>量价（捕捞季节）背离</a:t>
            </a:r>
            <a:endParaRPr lang="zh-CN" altLang="en-US">
              <a:highlight>
                <a:srgbClr val="FFFF00"/>
              </a:highlight>
            </a:endParaRPr>
          </a:p>
        </p:txBody>
      </p:sp>
      <p:pic>
        <p:nvPicPr>
          <p:cNvPr id="19" name="图片 18"/>
          <p:cNvPicPr>
            <a:picLocks noChangeAspect="1"/>
          </p:cNvPicPr>
          <p:nvPr/>
        </p:nvPicPr>
        <p:blipFill>
          <a:blip r:embed="rId4"/>
          <a:srcRect l="44437" b="17590"/>
          <a:stretch>
            <a:fillRect/>
          </a:stretch>
        </p:blipFill>
        <p:spPr>
          <a:xfrm>
            <a:off x="8466455" y="940435"/>
            <a:ext cx="3208020" cy="2595880"/>
          </a:xfrm>
          <a:prstGeom prst="rect">
            <a:avLst/>
          </a:prstGeom>
          <a:ln>
            <a:solidFill>
              <a:schemeClr val="accent1"/>
            </a:solidFill>
          </a:ln>
        </p:spPr>
      </p:pic>
      <p:sp>
        <p:nvSpPr>
          <p:cNvPr id="20" name="文本框 19"/>
          <p:cNvSpPr txBox="1"/>
          <p:nvPr/>
        </p:nvSpPr>
        <p:spPr>
          <a:xfrm>
            <a:off x="9045575" y="2783840"/>
            <a:ext cx="1998980" cy="645160"/>
          </a:xfrm>
          <a:prstGeom prst="rect">
            <a:avLst/>
          </a:prstGeom>
          <a:noFill/>
        </p:spPr>
        <p:txBody>
          <a:bodyPr wrap="square" rtlCol="0">
            <a:spAutoFit/>
          </a:bodyPr>
          <a:p>
            <a:r>
              <a:rPr lang="en-US" altLang="zh-CN">
                <a:highlight>
                  <a:srgbClr val="FFFF00"/>
                </a:highlight>
              </a:rPr>
              <a:t>3.</a:t>
            </a:r>
            <a:r>
              <a:rPr lang="zh-CN" altLang="en-US">
                <a:highlight>
                  <a:srgbClr val="FFFF00"/>
                </a:highlight>
              </a:rPr>
              <a:t>周线死叉，日线回档易破位</a:t>
            </a:r>
            <a:endParaRPr lang="zh-CN" altLang="en-US">
              <a:highlight>
                <a:srgbClr val="FFFF00"/>
              </a:highlight>
            </a:endParaRPr>
          </a:p>
        </p:txBody>
      </p:sp>
      <p:pic>
        <p:nvPicPr>
          <p:cNvPr id="21" name="图片 20"/>
          <p:cNvPicPr>
            <a:picLocks noChangeAspect="1"/>
          </p:cNvPicPr>
          <p:nvPr/>
        </p:nvPicPr>
        <p:blipFill>
          <a:blip r:embed="rId5"/>
          <a:stretch>
            <a:fillRect/>
          </a:stretch>
        </p:blipFill>
        <p:spPr>
          <a:xfrm>
            <a:off x="5017135" y="4318635"/>
            <a:ext cx="3145790" cy="1798320"/>
          </a:xfrm>
          <a:prstGeom prst="rect">
            <a:avLst/>
          </a:prstGeom>
          <a:ln>
            <a:solidFill>
              <a:schemeClr val="accent1"/>
            </a:solidFill>
          </a:ln>
        </p:spPr>
      </p:pic>
      <p:sp>
        <p:nvSpPr>
          <p:cNvPr id="22" name="文本框 21"/>
          <p:cNvSpPr txBox="1"/>
          <p:nvPr/>
        </p:nvSpPr>
        <p:spPr>
          <a:xfrm>
            <a:off x="5842635" y="5470525"/>
            <a:ext cx="1749425" cy="368300"/>
          </a:xfrm>
          <a:prstGeom prst="rect">
            <a:avLst/>
          </a:prstGeom>
          <a:noFill/>
        </p:spPr>
        <p:txBody>
          <a:bodyPr wrap="square" rtlCol="0">
            <a:spAutoFit/>
          </a:bodyPr>
          <a:p>
            <a:r>
              <a:rPr lang="en-US" altLang="zh-CN">
                <a:highlight>
                  <a:srgbClr val="FFFF00"/>
                </a:highlight>
              </a:rPr>
              <a:t>5.</a:t>
            </a:r>
            <a:r>
              <a:rPr lang="zh-CN" altLang="en-US">
                <a:highlight>
                  <a:srgbClr val="FFFF00"/>
                </a:highlight>
              </a:rPr>
              <a:t>墓碑量信号</a:t>
            </a:r>
            <a:endParaRPr lang="zh-CN" altLang="en-US">
              <a:highlight>
                <a:srgbClr val="FFFF00"/>
              </a:highlight>
            </a:endParaRPr>
          </a:p>
        </p:txBody>
      </p:sp>
      <p:pic>
        <p:nvPicPr>
          <p:cNvPr id="23" name="图片 22"/>
          <p:cNvPicPr>
            <a:picLocks noChangeAspect="1"/>
          </p:cNvPicPr>
          <p:nvPr/>
        </p:nvPicPr>
        <p:blipFill>
          <a:blip r:embed="rId6"/>
          <a:stretch>
            <a:fillRect/>
          </a:stretch>
        </p:blipFill>
        <p:spPr>
          <a:xfrm>
            <a:off x="8466455" y="3679825"/>
            <a:ext cx="3208020" cy="2026920"/>
          </a:xfrm>
          <a:prstGeom prst="rect">
            <a:avLst/>
          </a:prstGeom>
          <a:ln>
            <a:solidFill>
              <a:schemeClr val="accent1"/>
            </a:solidFill>
          </a:ln>
        </p:spPr>
      </p:pic>
      <p:sp>
        <p:nvSpPr>
          <p:cNvPr id="24" name="文本框 23"/>
          <p:cNvSpPr txBox="1"/>
          <p:nvPr/>
        </p:nvSpPr>
        <p:spPr>
          <a:xfrm>
            <a:off x="8466455" y="5748655"/>
            <a:ext cx="3321050" cy="368300"/>
          </a:xfrm>
          <a:prstGeom prst="rect">
            <a:avLst/>
          </a:prstGeom>
          <a:noFill/>
        </p:spPr>
        <p:txBody>
          <a:bodyPr wrap="square" rtlCol="0">
            <a:spAutoFit/>
          </a:bodyPr>
          <a:p>
            <a:r>
              <a:rPr lang="en-US" altLang="zh-CN">
                <a:highlight>
                  <a:srgbClr val="FFFF00"/>
                </a:highlight>
              </a:rPr>
              <a:t>6.</a:t>
            </a:r>
            <a:r>
              <a:rPr lang="zh-CN" altLang="en-US">
                <a:highlight>
                  <a:srgbClr val="FFFF00"/>
                </a:highlight>
              </a:rPr>
              <a:t>买单减少，大卖单出现（</a:t>
            </a:r>
            <a:r>
              <a:rPr lang="en-US" altLang="zh-CN">
                <a:highlight>
                  <a:srgbClr val="FFFF00"/>
                </a:highlight>
              </a:rPr>
              <a:t>L2)</a:t>
            </a:r>
            <a:endParaRPr lang="en-US" altLang="zh-CN">
              <a:highlight>
                <a:srgbClr val="FFFF00"/>
              </a:highlight>
            </a:endParaRPr>
          </a:p>
        </p:txBody>
      </p:sp>
      <p:sp>
        <p:nvSpPr>
          <p:cNvPr id="25" name="椭圆 24"/>
          <p:cNvSpPr/>
          <p:nvPr/>
        </p:nvSpPr>
        <p:spPr>
          <a:xfrm>
            <a:off x="3041015" y="973455"/>
            <a:ext cx="561975" cy="339090"/>
          </a:xfrm>
          <a:prstGeom prst="ellipse">
            <a:avLst/>
          </a:prstGeom>
          <a:solidFill>
            <a:schemeClr val="accent1">
              <a:alpha val="48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7"/>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2107565" y="0"/>
            <a:ext cx="797687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十一月行情展望</a:t>
            </a:r>
            <a:endParaRPr lang="en-US" alt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12" name="文本框 11"/>
          <p:cNvSpPr txBox="1"/>
          <p:nvPr/>
        </p:nvSpPr>
        <p:spPr>
          <a:xfrm>
            <a:off x="8981440" y="2028825"/>
            <a:ext cx="3003550" cy="450850"/>
          </a:xfrm>
          <a:prstGeom prst="rect">
            <a:avLst/>
          </a:prstGeom>
          <a:noFill/>
        </p:spPr>
        <p:txBody>
          <a:bodyPr wrap="square" rtlCol="0">
            <a:spAutoFit/>
          </a:bodyPr>
          <a:p>
            <a:pPr>
              <a:lnSpc>
                <a:spcPct val="130000"/>
              </a:lnSpc>
            </a:pPr>
            <a:r>
              <a:rPr lang="en-US" altLang="zh-CN">
                <a:solidFill>
                  <a:srgbClr val="FF0000"/>
                </a:solidFill>
              </a:rPr>
              <a:t> </a:t>
            </a:r>
            <a:endParaRPr lang="en-US" altLang="zh-CN">
              <a:solidFill>
                <a:srgbClr val="FF0000"/>
              </a:solidFill>
            </a:endParaRPr>
          </a:p>
        </p:txBody>
      </p:sp>
      <p:pic>
        <p:nvPicPr>
          <p:cNvPr id="4" name="图片 3" descr="磨顶三部曲"/>
          <p:cNvPicPr>
            <a:picLocks noChangeAspect="1"/>
          </p:cNvPicPr>
          <p:nvPr/>
        </p:nvPicPr>
        <p:blipFill>
          <a:blip r:embed="rId1"/>
          <a:srcRect b="5871"/>
          <a:stretch>
            <a:fillRect/>
          </a:stretch>
        </p:blipFill>
        <p:spPr>
          <a:xfrm>
            <a:off x="-40640" y="-34925"/>
            <a:ext cx="12232640" cy="6454775"/>
          </a:xfrm>
          <a:prstGeom prst="rect">
            <a:avLst/>
          </a:prstGeom>
        </p:spPr>
      </p:pic>
    </p:spTree>
    <p:custDataLst>
      <p:tags r:id="rId2"/>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主题猎手1920_1080_1775972650761"/>
          <p:cNvPicPr>
            <a:picLocks noChangeAspect="1"/>
          </p:cNvPicPr>
          <p:nvPr/>
        </p:nvPicPr>
        <p:blipFill>
          <a:blip r:embed="rId6"/>
          <a:stretch>
            <a:fillRect/>
          </a:stretch>
        </p:blipFill>
        <p:spPr>
          <a:xfrm>
            <a:off x="-9525" y="0"/>
            <a:ext cx="12192000" cy="6858000"/>
          </a:xfrm>
          <a:prstGeom prst="rect">
            <a:avLst/>
          </a:prstGeom>
        </p:spPr>
      </p:pic>
    </p:spTree>
    <p:custDataLst>
      <p:tags r:id="rId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已开户海报_1775972664518"/>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3" name="图片 2" descr="1920_1080_1775972681250"/>
          <p:cNvPicPr>
            <a:picLocks noChangeAspect="1"/>
          </p:cNvPicPr>
          <p:nvPr/>
        </p:nvPicPr>
        <p:blipFill>
          <a:blip r:embed="rId6"/>
          <a:stretch>
            <a:fillRect/>
          </a:stretch>
        </p:blipFill>
        <p:spPr>
          <a:xfrm>
            <a:off x="0" y="0"/>
            <a:ext cx="12192000" cy="6858000"/>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descr="ppt"/>
          <p:cNvPicPr>
            <a:picLocks noChangeAspect="1"/>
          </p:cNvPicPr>
          <p:nvPr userDrawn="1">
            <p:custDataLst>
              <p:tags r:id="rId1"/>
            </p:custDataLst>
          </p:nvPr>
        </p:nvPicPr>
        <p:blipFill>
          <a:blip r:embed="rId2"/>
          <a:stretch>
            <a:fillRect/>
          </a:stretch>
        </p:blipFill>
        <p:spPr>
          <a:xfrm>
            <a:off x="0" y="0"/>
            <a:ext cx="12192000" cy="6858000"/>
          </a:xfrm>
          <a:prstGeom prst="rect">
            <a:avLst/>
          </a:prstGeom>
        </p:spPr>
      </p:pic>
      <p:sp>
        <p:nvSpPr>
          <p:cNvPr id="2" name="文本框 1"/>
          <p:cNvSpPr txBox="1"/>
          <p:nvPr/>
        </p:nvSpPr>
        <p:spPr>
          <a:xfrm>
            <a:off x="2491740" y="3173730"/>
            <a:ext cx="7313930" cy="2047240"/>
          </a:xfrm>
          <a:prstGeom prst="rect">
            <a:avLst/>
          </a:prstGeom>
          <a:noFill/>
        </p:spPr>
        <p:txBody>
          <a:bodyPr wrap="square" rtlCol="0">
            <a:spAutoFit/>
          </a:bodyPr>
          <a:p>
            <a:pPr>
              <a:lnSpc>
                <a:spcPct val="120000"/>
              </a:lnSpc>
            </a:pPr>
            <a:r>
              <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rPr>
              <a:t>我司所有工作人员均不允许推荐股票、不允许承诺收益、不允许代客理财、不允许合作分成、不允许私下收款，如您发现有任何违规行为，请立即拨打400-9088-988向我们举报！</a:t>
            </a:r>
            <a:endParaRPr lang="zh-CN" altLang="en-US">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endParaRPr lang="zh-CN" altLang="en-US" sz="1000">
              <a:solidFill>
                <a:schemeClr val="bg1"/>
              </a:solidFill>
              <a:latin typeface="思源黑体 CN Normal" panose="020B0400000000000000" charset="-122"/>
              <a:ea typeface="思源黑体 CN Normal" panose="020B0400000000000000" charset="-122"/>
              <a:cs typeface="思源黑体 CN Normal" panose="020B0400000000000000" charset="-122"/>
            </a:endParaRPr>
          </a:p>
          <a:p>
            <a:pPr>
              <a:lnSpc>
                <a:spcPct val="120000"/>
              </a:lnSpc>
            </a:pPr>
            <a:r>
              <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solidFill>
                <a:schemeClr val="accent6">
                  <a:lumMod val="40000"/>
                  <a:lumOff val="60000"/>
                </a:schemeClr>
              </a:solidFill>
              <a:latin typeface="思源黑体 CN Normal" panose="020B0400000000000000" charset="-122"/>
              <a:ea typeface="思源黑体 CN Normal" panose="020B0400000000000000" charset="-122"/>
              <a:cs typeface="思源黑体 CN Normal" panose="020B0400000000000000" charset="-122"/>
            </a:endParaRPr>
          </a:p>
        </p:txBody>
      </p:sp>
      <p:pic>
        <p:nvPicPr>
          <p:cNvPr id="6" name="图片 5" descr="C:\Users\Administrator\Desktop\图片1.png图片1"/>
          <p:cNvPicPr>
            <a:picLocks noChangeAspect="1"/>
          </p:cNvPicPr>
          <p:nvPr userDrawn="1">
            <p:custDataLst>
              <p:tags r:id="rId3"/>
            </p:custDataLst>
          </p:nvPr>
        </p:nvPicPr>
        <p:blipFill>
          <a:blip r:embed="rId4"/>
          <a:srcRect/>
          <a:stretch>
            <a:fillRect/>
          </a:stretch>
        </p:blipFill>
        <p:spPr>
          <a:xfrm>
            <a:off x="5341620" y="1087120"/>
            <a:ext cx="1492885" cy="342900"/>
          </a:xfrm>
          <a:prstGeom prst="rect">
            <a:avLst/>
          </a:prstGeom>
        </p:spPr>
      </p:pic>
      <p:sp>
        <p:nvSpPr>
          <p:cNvPr id="7" name="文本框 6"/>
          <p:cNvSpPr txBox="1"/>
          <p:nvPr>
            <p:custDataLst>
              <p:tags r:id="rId5"/>
            </p:custDataLst>
          </p:nvPr>
        </p:nvSpPr>
        <p:spPr>
          <a:xfrm>
            <a:off x="1542415" y="1631315"/>
            <a:ext cx="9290050" cy="1198880"/>
          </a:xfrm>
          <a:prstGeom prst="rect">
            <a:avLst/>
          </a:prstGeom>
          <a:noFill/>
        </p:spPr>
        <p:txBody>
          <a:bodyPr wrap="square" rtlCol="0">
            <a:spAutoFit/>
          </a:bodyPr>
          <a:p>
            <a:pPr algn="ctr">
              <a:lnSpc>
                <a:spcPct val="90000"/>
              </a:lnSpc>
            </a:pPr>
            <a:r>
              <a:rPr lang="zh-CN" altLang="en-US" sz="8000" kern="700">
                <a:gradFill>
                  <a:gsLst>
                    <a:gs pos="30000">
                      <a:srgbClr val="FFFAEB"/>
                    </a:gs>
                    <a:gs pos="100000">
                      <a:schemeClr val="accent4">
                        <a:lumMod val="40000"/>
                        <a:lumOff val="60000"/>
                      </a:schemeClr>
                    </a:gs>
                  </a:gsLst>
                  <a:lin ang="5400000" scaled="0"/>
                </a:gradFill>
                <a:effectLst>
                  <a:outerShdw blurRad="50800" dist="38100" dir="2700000" algn="tl" rotWithShape="0">
                    <a:srgbClr val="C20006">
                      <a:alpha val="40000"/>
                    </a:srgbClr>
                  </a:outerShdw>
                </a:effectLst>
                <a:latin typeface="思源黑体 CN Bold" panose="020B0800000000000000" charset="-122"/>
                <a:ea typeface="思源黑体 CN Bold" panose="020B0800000000000000" charset="-122"/>
                <a:cs typeface="思源黑体 CN Bold" panose="020B0800000000000000" charset="-122"/>
              </a:rPr>
              <a:t>让投资遇见美好</a:t>
            </a:r>
            <a:r>
              <a:rPr lang="en-US" altLang="zh-CN"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 </a:t>
            </a:r>
            <a:endParaRPr lang="zh-CN" altLang="en-US" sz="7200" kern="700">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cxnSp>
        <p:nvCxnSpPr>
          <p:cNvPr id="8" name="直接连接符 7"/>
          <p:cNvCxnSpPr/>
          <p:nvPr/>
        </p:nvCxnSpPr>
        <p:spPr>
          <a:xfrm>
            <a:off x="2524760" y="2811145"/>
            <a:ext cx="7218680" cy="0"/>
          </a:xfrm>
          <a:prstGeom prst="line">
            <a:avLst/>
          </a:prstGeom>
          <a:ln>
            <a:solidFill>
              <a:schemeClr val="accent4">
                <a:lumMod val="40000"/>
                <a:lumOff val="60000"/>
              </a:schemeClr>
            </a:solidFill>
          </a:ln>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文本框 2"/>
          <p:cNvSpPr txBox="1"/>
          <p:nvPr/>
        </p:nvSpPr>
        <p:spPr>
          <a:xfrm>
            <a:off x="5469890" y="6190615"/>
            <a:ext cx="1424305" cy="368300"/>
          </a:xfrm>
          <a:prstGeom prst="rect">
            <a:avLst/>
          </a:prstGeom>
          <a:noFill/>
        </p:spPr>
        <p:txBody>
          <a:bodyPr wrap="square" rtlCol="0">
            <a:spAutoFit/>
          </a:bodyPr>
          <a:p>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a:t>
            </a:r>
            <a:r>
              <a:rPr lang="en-US" altLang="zh-CN">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广州</a:t>
            </a:r>
            <a:endParaRPr lang="zh-CN" altLang="en-US">
              <a:solidFill>
                <a:srgbClr val="FFDFDF"/>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 name="文本框 1"/>
          <p:cNvSpPr txBox="1"/>
          <p:nvPr/>
        </p:nvSpPr>
        <p:spPr>
          <a:xfrm>
            <a:off x="3027680" y="1625600"/>
            <a:ext cx="9107170" cy="2108835"/>
          </a:xfrm>
          <a:prstGeom prst="rect">
            <a:avLst/>
          </a:prstGeom>
          <a:noFill/>
        </p:spPr>
        <p:txBody>
          <a:bodyPr wrap="square" rtlCol="0">
            <a:noAutofit/>
          </a:bodyPr>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反弹分歧</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a:p>
            <a:pPr algn="ctr">
              <a:lnSpc>
                <a:spcPct val="90000"/>
              </a:lnSpc>
            </a:pPr>
            <a:r>
              <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rPr>
              <a:t>去弱留强</a:t>
            </a:r>
            <a:endParaRPr lang="zh-CN" altLang="en-US" sz="6600" b="1">
              <a:gradFill>
                <a:gsLst>
                  <a:gs pos="0">
                    <a:srgbClr val="FFFDF5"/>
                  </a:gs>
                  <a:gs pos="100000">
                    <a:srgbClr val="FFF6CD"/>
                  </a:gs>
                </a:gsLst>
                <a:lin ang="5400000" scaled="0"/>
              </a:gradFill>
              <a:latin typeface="思源黑体 CN Bold" panose="020B0800000000000000" charset="-122"/>
              <a:ea typeface="思源黑体 CN Bold" panose="020B0800000000000000" charset="-122"/>
              <a:cs typeface="思源黑体 CN Bold" panose="020B0800000000000000" charset="-122"/>
            </a:endParaRPr>
          </a:p>
        </p:txBody>
      </p:sp>
      <p:sp>
        <p:nvSpPr>
          <p:cNvPr id="9" name="矩形 8"/>
          <p:cNvSpPr/>
          <p:nvPr/>
        </p:nvSpPr>
        <p:spPr>
          <a:xfrm>
            <a:off x="5655945" y="3981450"/>
            <a:ext cx="2173605"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矩形 10"/>
          <p:cNvSpPr/>
          <p:nvPr>
            <p:custDataLst>
              <p:tags r:id="rId1"/>
            </p:custDataLst>
          </p:nvPr>
        </p:nvSpPr>
        <p:spPr>
          <a:xfrm>
            <a:off x="5662295" y="3981450"/>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2"/>
            </p:custDataLst>
          </p:nvPr>
        </p:nvSpPr>
        <p:spPr>
          <a:xfrm>
            <a:off x="5617845" y="3988435"/>
            <a:ext cx="1143000" cy="368300"/>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主讲</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老师</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15" name="文本框 14"/>
          <p:cNvSpPr txBox="1"/>
          <p:nvPr>
            <p:custDataLst>
              <p:tags r:id="rId3"/>
            </p:custDataLst>
          </p:nvPr>
        </p:nvSpPr>
        <p:spPr>
          <a:xfrm>
            <a:off x="6798945" y="3976370"/>
            <a:ext cx="878840" cy="368300"/>
          </a:xfrm>
          <a:prstGeom prst="rect">
            <a:avLst/>
          </a:prstGeom>
          <a:noFill/>
        </p:spPr>
        <p:txBody>
          <a:bodyPr wrap="square" rtlCol="0">
            <a:spAutoFit/>
          </a:bodyPr>
          <a:p>
            <a:r>
              <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罗雪奎</a:t>
            </a:r>
            <a:endParaRPr lang="zh-CN" altLang="en-US">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33" name="组合 32"/>
          <p:cNvGrpSpPr/>
          <p:nvPr/>
        </p:nvGrpSpPr>
        <p:grpSpPr>
          <a:xfrm rot="0">
            <a:off x="5655945" y="4485640"/>
            <a:ext cx="4471035" cy="374650"/>
            <a:chOff x="7093" y="6616"/>
            <a:chExt cx="7859" cy="656"/>
          </a:xfrm>
        </p:grpSpPr>
        <p:sp>
          <p:nvSpPr>
            <p:cNvPr id="18" name="矩形 17"/>
            <p:cNvSpPr/>
            <p:nvPr>
              <p:custDataLst>
                <p:tags r:id="rId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矩形 18"/>
            <p:cNvSpPr/>
            <p:nvPr>
              <p:custDataLst>
                <p:tags r:id="rId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文本框 19"/>
            <p:cNvSpPr txBox="1"/>
            <p:nvPr>
              <p:custDataLst>
                <p:tags r:id="rId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投顾执业编号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1" name="文本框 20"/>
            <p:cNvSpPr txBox="1"/>
            <p:nvPr>
              <p:custDataLst>
                <p:tags r:id="rId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A1120616080001</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grpSp>
        <p:nvGrpSpPr>
          <p:cNvPr id="32" name="组合 31"/>
          <p:cNvGrpSpPr/>
          <p:nvPr/>
        </p:nvGrpSpPr>
        <p:grpSpPr>
          <a:xfrm rot="0">
            <a:off x="7934325" y="3982720"/>
            <a:ext cx="2361565" cy="381635"/>
            <a:chOff x="10918" y="5734"/>
            <a:chExt cx="4151" cy="668"/>
          </a:xfrm>
        </p:grpSpPr>
        <p:sp>
          <p:nvSpPr>
            <p:cNvPr id="27" name="矩形 26"/>
            <p:cNvSpPr/>
            <p:nvPr>
              <p:custDataLst>
                <p:tags r:id="rId8"/>
              </p:custDataLst>
            </p:nvPr>
          </p:nvSpPr>
          <p:spPr>
            <a:xfrm>
              <a:off x="10940" y="5734"/>
              <a:ext cx="3832"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矩形 27"/>
            <p:cNvSpPr/>
            <p:nvPr>
              <p:custDataLst>
                <p:tags r:id="rId9"/>
              </p:custDataLst>
            </p:nvPr>
          </p:nvSpPr>
          <p:spPr>
            <a:xfrm>
              <a:off x="10952" y="5734"/>
              <a:ext cx="1750"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9" name="文本框 28"/>
            <p:cNvSpPr txBox="1"/>
            <p:nvPr>
              <p:custDataLst>
                <p:tags r:id="rId10"/>
              </p:custDataLst>
            </p:nvPr>
          </p:nvSpPr>
          <p:spPr>
            <a:xfrm>
              <a:off x="10918" y="5757"/>
              <a:ext cx="2009"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课程</a:t>
              </a:r>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日期</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30" name="文本框 29"/>
            <p:cNvSpPr txBox="1"/>
            <p:nvPr>
              <p:custDataLst>
                <p:tags r:id="rId11"/>
              </p:custDataLst>
            </p:nvPr>
          </p:nvSpPr>
          <p:spPr>
            <a:xfrm>
              <a:off x="12615" y="5745"/>
              <a:ext cx="2454" cy="617"/>
            </a:xfrm>
            <a:prstGeom prst="rect">
              <a:avLst/>
            </a:prstGeom>
            <a:noFill/>
          </p:spPr>
          <p:txBody>
            <a:bodyPr wrap="square" rtlCol="0">
              <a:spAutoFit/>
            </a:bodyPr>
            <a:p>
              <a:r>
                <a:rPr lang="en-US" altLang="zh-CN"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2026.6.28</a:t>
              </a:r>
              <a:endParaRPr lang="zh-CN" altLang="en-US" sz="1700">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pic>
        <p:nvPicPr>
          <p:cNvPr id="7" name="图片 6" descr="图层 5"/>
          <p:cNvPicPr>
            <a:picLocks noChangeAspect="1"/>
          </p:cNvPicPr>
          <p:nvPr>
            <p:custDataLst>
              <p:tags r:id="rId12"/>
            </p:custDataLst>
          </p:nvPr>
        </p:nvPicPr>
        <p:blipFill>
          <a:blip r:embed="rId13">
            <a:lum bright="6000" contrast="6000"/>
          </a:blip>
          <a:stretch>
            <a:fillRect/>
          </a:stretch>
        </p:blipFill>
        <p:spPr>
          <a:xfrm>
            <a:off x="521970" y="842645"/>
            <a:ext cx="3567430" cy="5414010"/>
          </a:xfrm>
          <a:prstGeom prst="rect">
            <a:avLst/>
          </a:prstGeom>
        </p:spPr>
      </p:pic>
      <p:grpSp>
        <p:nvGrpSpPr>
          <p:cNvPr id="13" name="组合 12"/>
          <p:cNvGrpSpPr/>
          <p:nvPr/>
        </p:nvGrpSpPr>
        <p:grpSpPr>
          <a:xfrm rot="0">
            <a:off x="5665470" y="4994910"/>
            <a:ext cx="4471035" cy="374650"/>
            <a:chOff x="7093" y="6616"/>
            <a:chExt cx="7859" cy="656"/>
          </a:xfrm>
        </p:grpSpPr>
        <p:sp>
          <p:nvSpPr>
            <p:cNvPr id="16" name="矩形 15"/>
            <p:cNvSpPr/>
            <p:nvPr>
              <p:custDataLst>
                <p:tags r:id="rId14"/>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矩形 16"/>
            <p:cNvSpPr/>
            <p:nvPr>
              <p:custDataLst>
                <p:tags r:id="rId15"/>
              </p:custDataLst>
            </p:nvPr>
          </p:nvSpPr>
          <p:spPr>
            <a:xfrm>
              <a:off x="7105" y="6626"/>
              <a:ext cx="2742"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2" name="文本框 21"/>
            <p:cNvSpPr txBox="1"/>
            <p:nvPr>
              <p:custDataLst>
                <p:tags r:id="rId16"/>
              </p:custDataLst>
            </p:nvPr>
          </p:nvSpPr>
          <p:spPr>
            <a:xfrm>
              <a:off x="7105" y="6627"/>
              <a:ext cx="2928" cy="645"/>
            </a:xfrm>
            <a:prstGeom prst="rect">
              <a:avLst/>
            </a:prstGeom>
            <a:noFill/>
          </p:spPr>
          <p:txBody>
            <a:bodyPr wrap="square" rtlCol="0">
              <a:spAutoFit/>
            </a:bodyPr>
            <a:p>
              <a:r>
                <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基金从业编号</a:t>
              </a:r>
              <a:endParaRPr lang="zh-CN" altLang="en-US">
                <a:solidFill>
                  <a:srgbClr val="C0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23" name="文本框 22"/>
            <p:cNvSpPr txBox="1"/>
            <p:nvPr>
              <p:custDataLst>
                <p:tags r:id="rId17"/>
              </p:custDataLst>
            </p:nvPr>
          </p:nvSpPr>
          <p:spPr>
            <a:xfrm>
              <a:off x="9870" y="6616"/>
              <a:ext cx="4318" cy="645"/>
            </a:xfrm>
            <a:prstGeom prst="rect">
              <a:avLst/>
            </a:prstGeom>
            <a:noFill/>
          </p:spPr>
          <p:txBody>
            <a:bodyPr wrap="square" rtlCol="0">
              <a:spAutoFit/>
            </a:bodyPr>
            <a:p>
              <a:r>
                <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rPr>
                <a:t>A20250619001216</a:t>
              </a:r>
              <a:endParaRPr lang="en-US" altLang="zh-CN">
                <a:solidFill>
                  <a:schemeClr val="bg1"/>
                </a:solidFill>
                <a:latin typeface="思源黑体 CN Normal" panose="020B0400000000000000" charset="-122"/>
                <a:ea typeface="思源黑体 CN Normal" panose="020B0400000000000000" charset="-122"/>
                <a:cs typeface="思源黑体 CN Normal" panose="020B0400000000000000" charset="-122"/>
                <a:sym typeface="+mn-ea"/>
              </a:endParaRPr>
            </a:p>
          </p:txBody>
        </p:sp>
      </p:grpSp>
    </p:spTree>
    <p:custDataLst>
      <p:tags r:id="rId18"/>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1</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3245803" y="2909253"/>
            <a:ext cx="5700395" cy="1198880"/>
          </a:xfrm>
          <a:prstGeom prst="rect">
            <a:avLst/>
          </a:prstGeom>
          <a:noFill/>
        </p:spPr>
        <p:txBody>
          <a:bodyPr wrap="square" rtlCol="0">
            <a:spAutoFit/>
          </a:bodyPr>
          <a:p>
            <a:pPr algn="ct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大</a:t>
            </a:r>
            <a:r>
              <a:rPr lang="en-US" alt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  </a:t>
            </a:r>
            <a:r>
              <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盘</a:t>
            </a:r>
            <a:endParaRPr lang="zh-CN" altLang="en-US"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市场：月线三连阳，进入震荡</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3" name="图片 2"/>
          <p:cNvPicPr>
            <a:picLocks noChangeAspect="1"/>
          </p:cNvPicPr>
          <p:nvPr/>
        </p:nvPicPr>
        <p:blipFill>
          <a:blip r:embed="rId1"/>
          <a:stretch>
            <a:fillRect/>
          </a:stretch>
        </p:blipFill>
        <p:spPr>
          <a:xfrm>
            <a:off x="214630" y="899795"/>
            <a:ext cx="4620895" cy="3913505"/>
          </a:xfrm>
          <a:prstGeom prst="rect">
            <a:avLst/>
          </a:prstGeom>
          <a:ln>
            <a:solidFill>
              <a:schemeClr val="accent1"/>
            </a:solidFill>
          </a:ln>
        </p:spPr>
      </p:pic>
      <p:sp>
        <p:nvSpPr>
          <p:cNvPr id="7" name="文本框 6"/>
          <p:cNvSpPr txBox="1"/>
          <p:nvPr/>
        </p:nvSpPr>
        <p:spPr>
          <a:xfrm>
            <a:off x="292100" y="5048250"/>
            <a:ext cx="4787900" cy="1476375"/>
          </a:xfrm>
          <a:prstGeom prst="rect">
            <a:avLst/>
          </a:prstGeom>
          <a:noFill/>
        </p:spPr>
        <p:txBody>
          <a:bodyPr wrap="square" rtlCol="0">
            <a:spAutoFit/>
          </a:bodyPr>
          <a:p>
            <a:r>
              <a:rPr lang="zh-CN" altLang="en-US"/>
              <a:t>①</a:t>
            </a:r>
            <a:r>
              <a:rPr lang="en-US" altLang="zh-CN"/>
              <a:t>7-8</a:t>
            </a:r>
            <a:r>
              <a:rPr lang="zh-CN" altLang="en-US"/>
              <a:t>月指数</a:t>
            </a:r>
            <a:r>
              <a:rPr lang="zh-CN" altLang="en-US">
                <a:solidFill>
                  <a:srgbClr val="0029DA"/>
                </a:solidFill>
              </a:rPr>
              <a:t>震荡</a:t>
            </a:r>
            <a:r>
              <a:rPr lang="zh-CN" altLang="en-US"/>
              <a:t>的概率较大</a:t>
            </a:r>
            <a:endParaRPr lang="zh-CN" altLang="en-US"/>
          </a:p>
          <a:p>
            <a:r>
              <a:rPr lang="zh-CN" altLang="en-US"/>
              <a:t>②</a:t>
            </a:r>
            <a:r>
              <a:rPr lang="en-US" altLang="zh-CN">
                <a:solidFill>
                  <a:srgbClr val="FF0000"/>
                </a:solidFill>
              </a:rPr>
              <a:t>2026</a:t>
            </a:r>
            <a:r>
              <a:rPr lang="zh-CN" altLang="en-US">
                <a:solidFill>
                  <a:srgbClr val="FF0000"/>
                </a:solidFill>
              </a:rPr>
              <a:t>赚钱方向：</a:t>
            </a:r>
            <a:endParaRPr lang="zh-CN" altLang="en-US"/>
          </a:p>
          <a:p>
            <a:r>
              <a:rPr lang="zh-CN" altLang="en-US"/>
              <a:t> </a:t>
            </a:r>
            <a:r>
              <a:rPr lang="en-US" altLang="zh-CN"/>
              <a:t> </a:t>
            </a:r>
            <a:r>
              <a:rPr lang="en-US" altLang="zh-CN">
                <a:solidFill>
                  <a:srgbClr val="F315F3"/>
                </a:solidFill>
              </a:rPr>
              <a:t>   a.</a:t>
            </a:r>
            <a:r>
              <a:rPr lang="zh-CN" altLang="en-US">
                <a:solidFill>
                  <a:srgbClr val="F315F3"/>
                </a:solidFill>
              </a:rPr>
              <a:t>指数波段</a:t>
            </a:r>
            <a:endParaRPr lang="zh-CN" altLang="en-US">
              <a:solidFill>
                <a:srgbClr val="F315F3"/>
              </a:solidFill>
            </a:endParaRPr>
          </a:p>
          <a:p>
            <a:r>
              <a:rPr lang="zh-CN" altLang="en-US">
                <a:solidFill>
                  <a:srgbClr val="F315F3"/>
                </a:solidFill>
              </a:rPr>
              <a:t> </a:t>
            </a:r>
            <a:r>
              <a:rPr lang="en-US" altLang="zh-CN">
                <a:solidFill>
                  <a:srgbClr val="F315F3"/>
                </a:solidFill>
              </a:rPr>
              <a:t>    b.</a:t>
            </a:r>
            <a:r>
              <a:rPr lang="zh-CN" altLang="en-US">
                <a:solidFill>
                  <a:srgbClr val="F315F3"/>
                </a:solidFill>
              </a:rPr>
              <a:t>科技抱团</a:t>
            </a:r>
            <a:endParaRPr lang="zh-CN" altLang="en-US">
              <a:solidFill>
                <a:srgbClr val="F315F3"/>
              </a:solidFill>
            </a:endParaRPr>
          </a:p>
          <a:p>
            <a:endParaRPr lang="zh-CN" altLang="en-US">
              <a:solidFill>
                <a:srgbClr val="F315F3"/>
              </a:solidFill>
            </a:endParaRPr>
          </a:p>
        </p:txBody>
      </p:sp>
      <p:pic>
        <p:nvPicPr>
          <p:cNvPr id="9" name="图片 8"/>
          <p:cNvPicPr>
            <a:picLocks noChangeAspect="1"/>
          </p:cNvPicPr>
          <p:nvPr/>
        </p:nvPicPr>
        <p:blipFill>
          <a:blip r:embed="rId2"/>
          <a:srcRect t="20030"/>
          <a:stretch>
            <a:fillRect/>
          </a:stretch>
        </p:blipFill>
        <p:spPr>
          <a:xfrm>
            <a:off x="6466205" y="768350"/>
            <a:ext cx="4966970" cy="4977765"/>
          </a:xfrm>
          <a:prstGeom prst="rect">
            <a:avLst/>
          </a:prstGeom>
          <a:ln>
            <a:solidFill>
              <a:schemeClr val="accent1"/>
            </a:solidFill>
          </a:ln>
        </p:spPr>
      </p:pic>
      <p:sp>
        <p:nvSpPr>
          <p:cNvPr id="11" name="文本框 10"/>
          <p:cNvSpPr txBox="1"/>
          <p:nvPr/>
        </p:nvSpPr>
        <p:spPr>
          <a:xfrm>
            <a:off x="7885430" y="5788660"/>
            <a:ext cx="2128520" cy="368300"/>
          </a:xfrm>
          <a:prstGeom prst="rect">
            <a:avLst/>
          </a:prstGeom>
          <a:noFill/>
        </p:spPr>
        <p:txBody>
          <a:bodyPr wrap="square" rtlCol="0">
            <a:spAutoFit/>
          </a:bodyPr>
          <a:p>
            <a:r>
              <a:rPr lang="zh-CN" altLang="en-US"/>
              <a:t>（图片来源于网络）</a:t>
            </a:r>
            <a:endParaRPr lang="zh-CN" altLang="en-US"/>
          </a:p>
        </p:txBody>
      </p:sp>
    </p:spTree>
    <p:custDataLst>
      <p:tags r:id="rId3"/>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聚焦控盘主线，避免被拖累</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7" name="文本框 6"/>
          <p:cNvSpPr txBox="1"/>
          <p:nvPr/>
        </p:nvSpPr>
        <p:spPr>
          <a:xfrm>
            <a:off x="872490" y="3340735"/>
            <a:ext cx="4064000" cy="368300"/>
          </a:xfrm>
          <a:prstGeom prst="rect">
            <a:avLst/>
          </a:prstGeom>
          <a:noFill/>
        </p:spPr>
        <p:txBody>
          <a:bodyPr wrap="square" rtlCol="0">
            <a:spAutoFit/>
          </a:bodyPr>
          <a:p>
            <a:r>
              <a:rPr lang="en-US" altLang="zh-CN">
                <a:highlight>
                  <a:srgbClr val="FFFF00"/>
                </a:highlight>
              </a:rPr>
              <a:t> </a:t>
            </a:r>
            <a:endParaRPr lang="en-US" altLang="zh-CN">
              <a:highlight>
                <a:srgbClr val="FFFF00"/>
              </a:highlight>
            </a:endParaRPr>
          </a:p>
        </p:txBody>
      </p:sp>
      <p:pic>
        <p:nvPicPr>
          <p:cNvPr id="4" name="图片 3"/>
          <p:cNvPicPr>
            <a:picLocks noChangeAspect="1"/>
          </p:cNvPicPr>
          <p:nvPr/>
        </p:nvPicPr>
        <p:blipFill>
          <a:blip r:embed="rId1"/>
          <a:stretch>
            <a:fillRect/>
          </a:stretch>
        </p:blipFill>
        <p:spPr>
          <a:xfrm>
            <a:off x="421005" y="935355"/>
            <a:ext cx="5584190" cy="3933825"/>
          </a:xfrm>
          <a:prstGeom prst="rect">
            <a:avLst/>
          </a:prstGeom>
          <a:ln>
            <a:solidFill>
              <a:schemeClr val="accent1"/>
            </a:solidFill>
          </a:ln>
        </p:spPr>
      </p:pic>
      <p:pic>
        <p:nvPicPr>
          <p:cNvPr id="8" name="图片 7"/>
          <p:cNvPicPr>
            <a:picLocks noChangeAspect="1"/>
          </p:cNvPicPr>
          <p:nvPr/>
        </p:nvPicPr>
        <p:blipFill>
          <a:blip r:embed="rId2"/>
          <a:stretch>
            <a:fillRect/>
          </a:stretch>
        </p:blipFill>
        <p:spPr>
          <a:xfrm>
            <a:off x="6435090" y="934720"/>
            <a:ext cx="4956175" cy="3934460"/>
          </a:xfrm>
          <a:prstGeom prst="rect">
            <a:avLst/>
          </a:prstGeom>
          <a:ln>
            <a:solidFill>
              <a:schemeClr val="accent1"/>
            </a:solidFill>
          </a:ln>
        </p:spPr>
      </p:pic>
      <p:sp>
        <p:nvSpPr>
          <p:cNvPr id="9" name="文本框 8"/>
          <p:cNvSpPr txBox="1"/>
          <p:nvPr/>
        </p:nvSpPr>
        <p:spPr>
          <a:xfrm>
            <a:off x="1687830" y="5036185"/>
            <a:ext cx="2238375" cy="368300"/>
          </a:xfrm>
          <a:prstGeom prst="rect">
            <a:avLst/>
          </a:prstGeom>
          <a:noFill/>
        </p:spPr>
        <p:txBody>
          <a:bodyPr wrap="square" rtlCol="0">
            <a:spAutoFit/>
          </a:bodyPr>
          <a:p>
            <a:r>
              <a:rPr lang="zh-CN" altLang="en-US">
                <a:highlight>
                  <a:srgbClr val="FFFF00"/>
                </a:highlight>
              </a:rPr>
              <a:t>高控盘逆势上涨</a:t>
            </a:r>
            <a:endParaRPr lang="zh-CN" altLang="en-US">
              <a:highlight>
                <a:srgbClr val="FFFF00"/>
              </a:highlight>
            </a:endParaRPr>
          </a:p>
        </p:txBody>
      </p:sp>
      <p:sp>
        <p:nvSpPr>
          <p:cNvPr id="11" name="文本框 10"/>
          <p:cNvSpPr txBox="1"/>
          <p:nvPr/>
        </p:nvSpPr>
        <p:spPr>
          <a:xfrm>
            <a:off x="7663815" y="5035550"/>
            <a:ext cx="2229485" cy="368300"/>
          </a:xfrm>
          <a:prstGeom prst="rect">
            <a:avLst/>
          </a:prstGeom>
          <a:noFill/>
        </p:spPr>
        <p:txBody>
          <a:bodyPr wrap="square" rtlCol="0">
            <a:spAutoFit/>
          </a:bodyPr>
          <a:p>
            <a:r>
              <a:rPr lang="zh-CN" altLang="en-US">
                <a:highlight>
                  <a:srgbClr val="FFFF00"/>
                </a:highlight>
              </a:rPr>
              <a:t>短期资金沉淀多</a:t>
            </a:r>
            <a:endParaRPr lang="zh-CN" altLang="en-US">
              <a:highlight>
                <a:srgbClr val="FFFF00"/>
              </a:highlight>
            </a:endParaRPr>
          </a:p>
        </p:txBody>
      </p:sp>
    </p:spTree>
    <p:custDataLst>
      <p:tags r:id="rId3"/>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p:cNvPicPr>
            <a:picLocks noChangeAspect="1"/>
          </p:cNvPicPr>
          <p:nvPr/>
        </p:nvPicPr>
        <p:blipFill>
          <a:blip r:embed="rId1"/>
          <a:stretch>
            <a:fillRect/>
          </a:stretch>
        </p:blipFill>
        <p:spPr>
          <a:xfrm>
            <a:off x="6403975" y="768350"/>
            <a:ext cx="4956810" cy="2370455"/>
          </a:xfrm>
          <a:prstGeom prst="rect">
            <a:avLst/>
          </a:prstGeom>
          <a:ln>
            <a:solidFill>
              <a:schemeClr val="accent1"/>
            </a:solidFill>
          </a:ln>
        </p:spPr>
      </p:pic>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周金第二周：①赚指数的钱</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7" name="图片 6"/>
          <p:cNvPicPr>
            <a:picLocks noChangeAspect="1"/>
          </p:cNvPicPr>
          <p:nvPr/>
        </p:nvPicPr>
        <p:blipFill>
          <a:blip r:embed="rId2"/>
          <a:stretch>
            <a:fillRect/>
          </a:stretch>
        </p:blipFill>
        <p:spPr>
          <a:xfrm>
            <a:off x="135255" y="768350"/>
            <a:ext cx="5958840" cy="4945380"/>
          </a:xfrm>
          <a:prstGeom prst="rect">
            <a:avLst/>
          </a:prstGeom>
          <a:ln>
            <a:solidFill>
              <a:schemeClr val="accent1"/>
            </a:solidFill>
          </a:ln>
        </p:spPr>
      </p:pic>
      <p:pic>
        <p:nvPicPr>
          <p:cNvPr id="9" name="图片 8"/>
          <p:cNvPicPr>
            <a:picLocks noChangeAspect="1"/>
          </p:cNvPicPr>
          <p:nvPr/>
        </p:nvPicPr>
        <p:blipFill>
          <a:blip r:embed="rId3"/>
          <a:stretch>
            <a:fillRect/>
          </a:stretch>
        </p:blipFill>
        <p:spPr>
          <a:xfrm>
            <a:off x="6403975" y="3286760"/>
            <a:ext cx="4956175" cy="2814955"/>
          </a:xfrm>
          <a:prstGeom prst="rect">
            <a:avLst/>
          </a:prstGeom>
          <a:ln>
            <a:solidFill>
              <a:schemeClr val="accent1"/>
            </a:solidFill>
          </a:ln>
        </p:spPr>
      </p:pic>
      <p:pic>
        <p:nvPicPr>
          <p:cNvPr id="14" name="图片 13"/>
          <p:cNvPicPr>
            <a:picLocks noChangeAspect="1"/>
          </p:cNvPicPr>
          <p:nvPr/>
        </p:nvPicPr>
        <p:blipFill>
          <a:blip r:embed="rId4"/>
          <a:stretch>
            <a:fillRect/>
          </a:stretch>
        </p:blipFill>
        <p:spPr>
          <a:xfrm>
            <a:off x="491490" y="3554730"/>
            <a:ext cx="5203190" cy="1037590"/>
          </a:xfrm>
          <a:prstGeom prst="rect">
            <a:avLst/>
          </a:prstGeom>
          <a:ln>
            <a:solidFill>
              <a:schemeClr val="accent1"/>
            </a:solidFill>
          </a:ln>
        </p:spPr>
      </p:pic>
      <p:sp>
        <p:nvSpPr>
          <p:cNvPr id="15" name="文本框 14"/>
          <p:cNvSpPr txBox="1"/>
          <p:nvPr/>
        </p:nvSpPr>
        <p:spPr>
          <a:xfrm>
            <a:off x="240030" y="5852160"/>
            <a:ext cx="5548630" cy="368300"/>
          </a:xfrm>
          <a:prstGeom prst="rect">
            <a:avLst/>
          </a:prstGeom>
          <a:noFill/>
        </p:spPr>
        <p:txBody>
          <a:bodyPr wrap="square" rtlCol="0">
            <a:spAutoFit/>
          </a:bodyPr>
          <a:p>
            <a:r>
              <a:rPr lang="zh-CN" altLang="en-US">
                <a:highlight>
                  <a:srgbClr val="FFFF00"/>
                </a:highlight>
              </a:rPr>
              <a:t>六月节奏：上旬买指数，下旬买个股，七月初减仓</a:t>
            </a:r>
            <a:endParaRPr lang="zh-CN" altLang="en-US">
              <a:highlight>
                <a:srgbClr val="FFFF00"/>
              </a:highlight>
            </a:endParaRPr>
          </a:p>
        </p:txBody>
      </p:sp>
      <p:sp>
        <p:nvSpPr>
          <p:cNvPr id="16" name="文本框 15"/>
          <p:cNvSpPr txBox="1"/>
          <p:nvPr/>
        </p:nvSpPr>
        <p:spPr>
          <a:xfrm>
            <a:off x="6677025" y="2402205"/>
            <a:ext cx="2226310" cy="368300"/>
          </a:xfrm>
          <a:prstGeom prst="rect">
            <a:avLst/>
          </a:prstGeom>
          <a:noFill/>
        </p:spPr>
        <p:txBody>
          <a:bodyPr wrap="square" rtlCol="0">
            <a:spAutoFit/>
          </a:bodyPr>
          <a:p>
            <a:r>
              <a:rPr lang="zh-CN" altLang="en-US">
                <a:highlight>
                  <a:srgbClr val="FFFF00"/>
                </a:highlight>
              </a:rPr>
              <a:t>科创</a:t>
            </a:r>
            <a:r>
              <a:rPr lang="en-US" altLang="zh-CN">
                <a:highlight>
                  <a:srgbClr val="FFFF00"/>
                </a:highlight>
              </a:rPr>
              <a:t>22%</a:t>
            </a:r>
            <a:r>
              <a:rPr lang="zh-CN" altLang="en-US">
                <a:highlight>
                  <a:srgbClr val="FFFF00"/>
                </a:highlight>
              </a:rPr>
              <a:t>涨幅</a:t>
            </a:r>
            <a:endParaRPr lang="zh-CN" altLang="en-US">
              <a:highlight>
                <a:srgbClr val="FFFF00"/>
              </a:highlight>
            </a:endParaRPr>
          </a:p>
        </p:txBody>
      </p:sp>
      <p:sp>
        <p:nvSpPr>
          <p:cNvPr id="17" name="文本框 16"/>
          <p:cNvSpPr txBox="1"/>
          <p:nvPr/>
        </p:nvSpPr>
        <p:spPr>
          <a:xfrm>
            <a:off x="6677025" y="3851275"/>
            <a:ext cx="2603500" cy="368300"/>
          </a:xfrm>
          <a:prstGeom prst="rect">
            <a:avLst/>
          </a:prstGeom>
          <a:noFill/>
        </p:spPr>
        <p:txBody>
          <a:bodyPr wrap="square" rtlCol="0">
            <a:spAutoFit/>
          </a:bodyPr>
          <a:p>
            <a:r>
              <a:rPr lang="zh-CN" altLang="en-US">
                <a:highlight>
                  <a:srgbClr val="FFFF00"/>
                </a:highlight>
              </a:rPr>
              <a:t>中证</a:t>
            </a:r>
            <a:r>
              <a:rPr lang="en-US" altLang="zh-CN">
                <a:highlight>
                  <a:srgbClr val="FFFF00"/>
                </a:highlight>
              </a:rPr>
              <a:t>1000</a:t>
            </a:r>
            <a:r>
              <a:rPr lang="zh-CN" altLang="en-US">
                <a:highlight>
                  <a:srgbClr val="FFFF00"/>
                </a:highlight>
              </a:rPr>
              <a:t>基金</a:t>
            </a:r>
            <a:r>
              <a:rPr lang="en-US" altLang="zh-CN">
                <a:highlight>
                  <a:srgbClr val="FFFF00"/>
                </a:highlight>
              </a:rPr>
              <a:t>8%</a:t>
            </a:r>
            <a:r>
              <a:rPr lang="zh-CN" altLang="en-US">
                <a:highlight>
                  <a:srgbClr val="FFFF00"/>
                </a:highlight>
              </a:rPr>
              <a:t>涨幅</a:t>
            </a:r>
            <a:endParaRPr lang="zh-CN" altLang="en-US">
              <a:highlight>
                <a:srgbClr val="FFFF00"/>
              </a:highlight>
            </a:endParaRPr>
          </a:p>
        </p:txBody>
      </p:sp>
      <p:sp>
        <p:nvSpPr>
          <p:cNvPr id="18" name="文本框 17"/>
          <p:cNvSpPr txBox="1"/>
          <p:nvPr/>
        </p:nvSpPr>
        <p:spPr>
          <a:xfrm>
            <a:off x="429895" y="1414145"/>
            <a:ext cx="2243455" cy="368300"/>
          </a:xfrm>
          <a:prstGeom prst="rect">
            <a:avLst/>
          </a:prstGeom>
          <a:noFill/>
        </p:spPr>
        <p:txBody>
          <a:bodyPr wrap="square" rtlCol="0">
            <a:spAutoFit/>
          </a:bodyPr>
          <a:p>
            <a:r>
              <a:rPr lang="en-US" altLang="zh-CN">
                <a:highlight>
                  <a:srgbClr val="FFFF00"/>
                </a:highlight>
              </a:rPr>
              <a:t>3.23</a:t>
            </a:r>
            <a:r>
              <a:rPr lang="zh-CN" altLang="en-US">
                <a:highlight>
                  <a:srgbClr val="FFFF00"/>
                </a:highlight>
              </a:rPr>
              <a:t>牛线下移买指数</a:t>
            </a:r>
            <a:endParaRPr lang="zh-CN" altLang="en-US">
              <a:highlight>
                <a:srgbClr val="FFFF00"/>
              </a:highlight>
            </a:endParaRPr>
          </a:p>
        </p:txBody>
      </p:sp>
      <p:sp>
        <p:nvSpPr>
          <p:cNvPr id="19" name="文本框 18"/>
          <p:cNvSpPr txBox="1"/>
          <p:nvPr/>
        </p:nvSpPr>
        <p:spPr>
          <a:xfrm>
            <a:off x="3241040" y="2678430"/>
            <a:ext cx="2244090" cy="368300"/>
          </a:xfrm>
          <a:prstGeom prst="rect">
            <a:avLst/>
          </a:prstGeom>
          <a:noFill/>
        </p:spPr>
        <p:txBody>
          <a:bodyPr wrap="square" rtlCol="0">
            <a:spAutoFit/>
          </a:bodyPr>
          <a:p>
            <a:r>
              <a:rPr lang="en-US" altLang="zh-CN">
                <a:highlight>
                  <a:srgbClr val="FFFF00"/>
                </a:highlight>
              </a:rPr>
              <a:t>6.9</a:t>
            </a:r>
            <a:r>
              <a:rPr lang="zh-CN" altLang="en-US">
                <a:highlight>
                  <a:srgbClr val="FFFF00"/>
                </a:highlight>
              </a:rPr>
              <a:t>牛线下移买指数</a:t>
            </a:r>
            <a:endParaRPr lang="zh-CN" altLang="en-US">
              <a:highlight>
                <a:srgbClr val="FFFF00"/>
              </a:highlight>
            </a:endParaRPr>
          </a:p>
        </p:txBody>
      </p:sp>
    </p:spTree>
    <p:custDataLst>
      <p:tags r:id="rId5"/>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687830"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下周周金后段，开始分化</a:t>
            </a:r>
            <a:endParaRPr lang="zh-CN" altLang="en-US"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10" name="图片 9"/>
          <p:cNvPicPr>
            <a:picLocks noChangeAspect="1"/>
          </p:cNvPicPr>
          <p:nvPr/>
        </p:nvPicPr>
        <p:blipFill>
          <a:blip r:embed="rId1"/>
          <a:srcRect t="5753" b="5348"/>
          <a:stretch>
            <a:fillRect/>
          </a:stretch>
        </p:blipFill>
        <p:spPr>
          <a:xfrm>
            <a:off x="345440" y="1000760"/>
            <a:ext cx="10847705" cy="5183505"/>
          </a:xfrm>
          <a:prstGeom prst="rect">
            <a:avLst/>
          </a:prstGeom>
          <a:ln>
            <a:solidFill>
              <a:schemeClr val="accent1"/>
            </a:solidFill>
          </a:ln>
        </p:spPr>
      </p:pic>
    </p:spTree>
    <p:custDataLst>
      <p:tags r:id="rId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4226561" y="185324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PART 0</a:t>
            </a:r>
            <a:r>
              <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rPr>
              <a:t>2</a:t>
            </a:r>
            <a:endParaRPr kumimoji="0" lang="en-US" altLang="zh-CN" sz="6000" b="0" i="0" u="none" strike="noStrike" kern="1200" cap="none" spc="0" normalizeH="0" baseline="0" noProof="0" dirty="0">
              <a:ln>
                <a:noFill/>
              </a:ln>
              <a:gradFill>
                <a:gsLst>
                  <a:gs pos="0">
                    <a:srgbClr val="FAFAFA"/>
                  </a:gs>
                  <a:gs pos="100000">
                    <a:srgbClr val="FFFC91"/>
                  </a:gs>
                </a:gsLst>
                <a:lin ang="5400000" scaled="0"/>
              </a:gradFill>
              <a:effectLst/>
              <a:uLnTx/>
              <a:uFillTx/>
              <a:latin typeface="微软雅黑" panose="020B0503020204020204" charset="-122"/>
              <a:ea typeface="微软雅黑" panose="020B0503020204020204" charset="-122"/>
              <a:cs typeface="思源黑体 CN Normal" panose="020B0400000000000000" charset="-122"/>
            </a:endParaRPr>
          </a:p>
        </p:txBody>
      </p:sp>
      <p:sp>
        <p:nvSpPr>
          <p:cNvPr id="6" name="文本框 5"/>
          <p:cNvSpPr txBox="1"/>
          <p:nvPr/>
        </p:nvSpPr>
        <p:spPr>
          <a:xfrm>
            <a:off x="1626870" y="2909570"/>
            <a:ext cx="8938260" cy="1198880"/>
          </a:xfrm>
          <a:prstGeom prst="rect">
            <a:avLst/>
          </a:prstGeom>
          <a:noFill/>
        </p:spPr>
        <p:txBody>
          <a:bodyPr wrap="square" rtlCol="0">
            <a:spAutoFit/>
          </a:bodyPr>
          <a:p>
            <a:pPr algn="ctr"/>
            <a:r>
              <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rPr>
              <a:t>未来看点</a:t>
            </a:r>
            <a:endParaRPr lang="zh-CN" sz="7200" b="1">
              <a:gradFill>
                <a:gsLst>
                  <a:gs pos="0">
                    <a:srgbClr val="FAFAFA"/>
                  </a:gs>
                  <a:gs pos="100000">
                    <a:srgbClr val="FFFC91"/>
                  </a:gs>
                </a:gsLst>
                <a:lin ang="5400000" scaled="0"/>
              </a:gradFill>
              <a:latin typeface="思源黑体 CN Medium" panose="020B0600000000000000" pitchFamily="34" charset="-122"/>
              <a:ea typeface="思源黑体 CN Medium" panose="020B0600000000000000" pitchFamily="34" charset="-122"/>
            </a:endParaRPr>
          </a:p>
        </p:txBody>
      </p:sp>
      <p:cxnSp>
        <p:nvCxnSpPr>
          <p:cNvPr id="3" name="直接连接符 2"/>
          <p:cNvCxnSpPr/>
          <p:nvPr/>
        </p:nvCxnSpPr>
        <p:spPr>
          <a:xfrm>
            <a:off x="3394711" y="2857500"/>
            <a:ext cx="540258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Tree>
    <p:custDataLst>
      <p:tags r:id="rId1"/>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nvSpPr>
        <p:spPr>
          <a:xfrm>
            <a:off x="1494155" y="0"/>
            <a:ext cx="9013190" cy="768350"/>
          </a:xfrm>
          <a:prstGeom prst="rect">
            <a:avLst/>
          </a:prstGeom>
          <a:noFill/>
        </p:spPr>
        <p:txBody>
          <a:bodyPr wrap="square" rtlCol="0" anchor="t">
            <a:spAutoFit/>
          </a:bodyPr>
          <a:p>
            <a:pPr marR="0" indent="0" algn="ctr" defTabSz="914400" fontAlgn="auto">
              <a:lnSpc>
                <a:spcPct val="100000"/>
              </a:lnSpc>
              <a:spcBef>
                <a:spcPts val="0"/>
              </a:spcBef>
              <a:spcAft>
                <a:spcPts val="0"/>
              </a:spcAft>
              <a:buClrTx/>
              <a:buSzTx/>
              <a:buFontTx/>
              <a:buNone/>
              <a:defRPr/>
            </a:pPr>
            <a:r>
              <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rPr>
              <a:t>热点节奏</a:t>
            </a:r>
            <a:endParaRPr lang="zh-CN" sz="440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pic>
        <p:nvPicPr>
          <p:cNvPr id="6" name="图片 5"/>
          <p:cNvPicPr>
            <a:picLocks noChangeAspect="1"/>
          </p:cNvPicPr>
          <p:nvPr/>
        </p:nvPicPr>
        <p:blipFill>
          <a:blip r:embed="rId1"/>
          <a:stretch>
            <a:fillRect/>
          </a:stretch>
        </p:blipFill>
        <p:spPr>
          <a:xfrm>
            <a:off x="135890" y="913765"/>
            <a:ext cx="6748145" cy="2784475"/>
          </a:xfrm>
          <a:prstGeom prst="rect">
            <a:avLst/>
          </a:prstGeom>
          <a:ln>
            <a:solidFill>
              <a:schemeClr val="accent1"/>
            </a:solidFill>
          </a:ln>
        </p:spPr>
      </p:pic>
      <p:sp>
        <p:nvSpPr>
          <p:cNvPr id="7" name="文本框 6"/>
          <p:cNvSpPr txBox="1"/>
          <p:nvPr/>
        </p:nvSpPr>
        <p:spPr>
          <a:xfrm>
            <a:off x="208280" y="3912235"/>
            <a:ext cx="6381115" cy="368300"/>
          </a:xfrm>
          <a:prstGeom prst="rect">
            <a:avLst/>
          </a:prstGeom>
          <a:noFill/>
        </p:spPr>
        <p:txBody>
          <a:bodyPr wrap="square" rtlCol="0">
            <a:spAutoFit/>
          </a:bodyPr>
          <a:p>
            <a:r>
              <a:rPr lang="zh-CN" altLang="en-US"/>
              <a:t>本周周日预期的反弹无力，下周出现波段高潮为减仓机会</a:t>
            </a:r>
            <a:endParaRPr lang="zh-CN" altLang="en-US"/>
          </a:p>
        </p:txBody>
      </p:sp>
      <p:pic>
        <p:nvPicPr>
          <p:cNvPr id="8" name="图片 7" descr="流动资金看买卖点"/>
          <p:cNvPicPr>
            <a:picLocks noChangeAspect="1"/>
          </p:cNvPicPr>
          <p:nvPr/>
        </p:nvPicPr>
        <p:blipFill>
          <a:blip r:embed="rId2"/>
          <a:stretch>
            <a:fillRect/>
          </a:stretch>
        </p:blipFill>
        <p:spPr>
          <a:xfrm>
            <a:off x="6967855" y="2364740"/>
            <a:ext cx="4851400" cy="3298190"/>
          </a:xfrm>
          <a:prstGeom prst="rect">
            <a:avLst/>
          </a:prstGeom>
          <a:ln>
            <a:solidFill>
              <a:schemeClr val="accent1"/>
            </a:solidFill>
          </a:ln>
        </p:spPr>
      </p:pic>
      <p:sp>
        <p:nvSpPr>
          <p:cNvPr id="9" name="圆角矩形 8"/>
          <p:cNvSpPr/>
          <p:nvPr/>
        </p:nvSpPr>
        <p:spPr>
          <a:xfrm>
            <a:off x="9538970" y="2296795"/>
            <a:ext cx="2280285" cy="3307080"/>
          </a:xfrm>
          <a:prstGeom prst="roundRect">
            <a:avLst/>
          </a:prstGeom>
          <a:solidFill>
            <a:schemeClr val="accent1">
              <a:alpha val="23000"/>
            </a:schemeClr>
          </a:solidFill>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Tree>
    <p:custDataLst>
      <p:tags r:id="rId3"/>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10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10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6.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wm#"/>
  <p:tag name="KSO_WM_TEMPLATE_CATEGORY" val="custom"/>
  <p:tag name="KSO_WM_TEMPLATE_INDEX" val="20205081"/>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wm#"/>
  <p:tag name="KSO_WM_TEMPLATE_CATEGORY" val="custom"/>
  <p:tag name="KSO_WM_TEMPLATE_INDEX" val="20205081"/>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BEAUTIFY_FLAG" val="#wm#"/>
  <p:tag name="KSO_WM_TEMPLATE_CATEGORY" val="custom"/>
  <p:tag name="KSO_WM_TEMPLATE_INDEX" val="20205081"/>
</p:tagLst>
</file>

<file path=ppt/tags/tag131.xml><?xml version="1.0" encoding="utf-8"?>
<p:tagLst xmlns:p="http://schemas.openxmlformats.org/presentationml/2006/main">
  <p:tag name="KSO_WM_BEAUTIFY_FLAG" val="#wm#"/>
  <p:tag name="KSO_WM_TEMPLATE_CATEGORY" val="custom"/>
  <p:tag name="KSO_WM_TEMPLATE_INDEX" val="20205081"/>
</p:tagLst>
</file>

<file path=ppt/tags/tag132.xml><?xml version="1.0" encoding="utf-8"?>
<p:tagLst xmlns:p="http://schemas.openxmlformats.org/presentationml/2006/main">
  <p:tag name="KSO_WM_BEAUTIFY_FLAG" val="#wm#"/>
  <p:tag name="KSO_WM_TEMPLATE_CATEGORY" val="custom"/>
  <p:tag name="KSO_WM_TEMPLATE_INDEX" val="20205081"/>
</p:tagLst>
</file>

<file path=ppt/tags/tag133.xml><?xml version="1.0" encoding="utf-8"?>
<p:tagLst xmlns:p="http://schemas.openxmlformats.org/presentationml/2006/main">
  <p:tag name="KSO_WM_BEAUTIFY_FLAG" val="#wm#"/>
  <p:tag name="KSO_WM_TEMPLATE_CATEGORY" val="custom"/>
  <p:tag name="KSO_WM_TEMPLATE_INDEX" val="20205081"/>
</p:tagLst>
</file>

<file path=ppt/tags/tag134.xml><?xml version="1.0" encoding="utf-8"?>
<p:tagLst xmlns:p="http://schemas.openxmlformats.org/presentationml/2006/main">
  <p:tag name="KSO_WM_BEAUTIFY_FLAG" val="#wm#"/>
  <p:tag name="KSO_WM_TEMPLATE_CATEGORY" val="custom"/>
  <p:tag name="KSO_WM_TEMPLATE_INDEX" val="20205081"/>
</p:tagLst>
</file>

<file path=ppt/tags/tag135.xml><?xml version="1.0" encoding="utf-8"?>
<p:tagLst xmlns:p="http://schemas.openxmlformats.org/presentationml/2006/main">
  <p:tag name="KSO_WM_BEAUTIFY_FLAG" val="#wm#"/>
  <p:tag name="KSO_WM_TEMPLATE_CATEGORY" val="custom"/>
  <p:tag name="KSO_WM_TEMPLATE_INDEX" val="20205081"/>
</p:tagLst>
</file>

<file path=ppt/tags/tag136.xml><?xml version="1.0" encoding="utf-8"?>
<p:tagLst xmlns:p="http://schemas.openxmlformats.org/presentationml/2006/main">
  <p:tag name="KSO_WM_BEAUTIFY_FLAG" val="#wm#"/>
  <p:tag name="KSO_WM_TEMPLATE_CATEGORY" val="custom"/>
  <p:tag name="KSO_WM_TEMPLATE_INDEX" val="20205081"/>
</p:tagLst>
</file>

<file path=ppt/tags/tag137.xml><?xml version="1.0" encoding="utf-8"?>
<p:tagLst xmlns:p="http://schemas.openxmlformats.org/presentationml/2006/main">
  <p:tag name="KSO_WM_BEAUTIFY_FLAG" val="#wm#"/>
  <p:tag name="KSO_WM_TEMPLATE_CATEGORY" val="custom"/>
  <p:tag name="KSO_WM_TEMPLATE_INDEX" val="20205081"/>
</p:tagLst>
</file>

<file path=ppt/tags/tag138.xml><?xml version="1.0" encoding="utf-8"?>
<p:tagLst xmlns:p="http://schemas.openxmlformats.org/presentationml/2006/main">
  <p:tag name="KSO_WM_BEAUTIFY_FLAG" val="#wm#"/>
  <p:tag name="KSO_WM_TEMPLATE_CATEGORY" val="custom"/>
  <p:tag name="KSO_WM_TEMPLATE_INDEX" val="20205081"/>
</p:tagLst>
</file>

<file path=ppt/tags/tag139.xml><?xml version="1.0" encoding="utf-8"?>
<p:tagLst xmlns:p="http://schemas.openxmlformats.org/presentationml/2006/main">
  <p:tag name="KSO_WM_BEAUTIFY_FLAG" val="#wm#"/>
  <p:tag name="KSO_WM_TEMPLATE_CATEGORY" val="custom"/>
  <p:tag name="KSO_WM_TEMPLATE_INDEX" val="20205081"/>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p="http://schemas.openxmlformats.org/presentationml/2006/main">
  <p:tag name="KSO_WM_BEAUTIFY_FLAG" val="#wm#"/>
  <p:tag name="KSO_WM_TEMPLATE_CATEGORY" val="custom"/>
  <p:tag name="KSO_WM_TEMPLATE_INDEX" val="20205081"/>
</p:tagLst>
</file>

<file path=ppt/tags/tag141.xml><?xml version="1.0" encoding="utf-8"?>
<p:tagLst xmlns:p="http://schemas.openxmlformats.org/presentationml/2006/main">
  <p:tag name="KSO_WM_BEAUTIFY_FLAG" val="#wm#"/>
  <p:tag name="KSO_WM_TEMPLATE_CATEGORY" val="custom"/>
  <p:tag name="KSO_WM_TEMPLATE_INDEX" val="20205081"/>
</p:tagLst>
</file>

<file path=ppt/tags/tag142.xml><?xml version="1.0" encoding="utf-8"?>
<p:tagLst xmlns:p="http://schemas.openxmlformats.org/presentationml/2006/main">
  <p:tag name="KSO_WM_BEAUTIFY_FLAG" val="#wm#"/>
  <p:tag name="KSO_WM_TEMPLATE_CATEGORY" val="custom"/>
  <p:tag name="KSO_WM_TEMPLATE_INDEX" val="20205081"/>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wm#"/>
  <p:tag name="KSO_WM_TEMPLATE_CATEGORY" val="custom"/>
  <p:tag name="KSO_WM_TEMPLATE_INDEX" val="20205081"/>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p="http://schemas.openxmlformats.org/presentationml/2006/main">
  <p:tag name="KSO_WM_BEAUTIFY_FLAG" val="#wm#"/>
  <p:tag name="KSO_WM_TEMPLATE_CATEGORY" val="custom"/>
  <p:tag name="KSO_WM_TEMPLATE_INDEX" val="20205081"/>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081"/>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wm#"/>
  <p:tag name="KSO_WM_TEMPLATE_CATEGORY" val="custom"/>
  <p:tag name="KSO_WM_TEMPLATE_INDEX" val="20205081"/>
</p:tagLst>
</file>

<file path=ppt/tags/tag159.xml><?xml version="1.0" encoding="utf-8"?>
<p:tagLst xmlns:p="http://schemas.openxmlformats.org/presentationml/2006/main">
  <p:tag name="KSO_WPP_MARK_KEY" val="34a5c737-2527-451b-a6cc-313a70f4ce21"/>
  <p:tag name="COMMONDATA" val="eyJoZGlkIjoiMTk1ZjdmYzA4NGU5M2Q5YjlkMTljOTVhOTZhYTM2OGEifQ=="/>
  <p:tag name="commondata" val="eyJoZGlkIjoiYmY4N2MwZTRlYmM3OTllMmExYTkwY2Q4OTk5NDcwMGIifQ=="/>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xml><?xml version="1.0" encoding="utf-8"?>
<p:tagLst xmlns:p="http://schemas.openxmlformats.org/presentationml/2006/main">
  <p:tag name="KSO_WM_UNIT_PLACING_PICTURE_USER_VIEWPORT" val="{&quot;height&quot;:10168,&quot;width&quot;:18489}"/>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4.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8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9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自定义设计方案">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1675</Words>
  <Application>WPS 演示</Application>
  <PresentationFormat>宽屏</PresentationFormat>
  <Paragraphs>152</Paragraphs>
  <Slides>19</Slides>
  <Notes>4</Notes>
  <HiddenSlides>0</HiddenSlides>
  <MMClips>0</MMClips>
  <ScaleCrop>false</ScaleCrop>
  <HeadingPairs>
    <vt:vector size="6" baseType="variant">
      <vt:variant>
        <vt:lpstr>已用的字体</vt:lpstr>
      </vt:variant>
      <vt:variant>
        <vt:i4>26</vt:i4>
      </vt:variant>
      <vt:variant>
        <vt:lpstr>主题</vt:lpstr>
      </vt:variant>
      <vt:variant>
        <vt:i4>2</vt:i4>
      </vt:variant>
      <vt:variant>
        <vt:lpstr>幻灯片标题</vt:lpstr>
      </vt:variant>
      <vt:variant>
        <vt:i4>19</vt:i4>
      </vt:variant>
    </vt:vector>
  </HeadingPairs>
  <TitlesOfParts>
    <vt:vector size="47" baseType="lpstr">
      <vt:lpstr>Arial</vt:lpstr>
      <vt:lpstr>宋体</vt:lpstr>
      <vt:lpstr>Wingdings</vt:lpstr>
      <vt:lpstr>Wingdings</vt:lpstr>
      <vt:lpstr>思源黑体 CN Normal</vt:lpstr>
      <vt:lpstr>黑体</vt:lpstr>
      <vt:lpstr>Noto Sans S Chinese Black</vt:lpstr>
      <vt:lpstr>思源黑体 CN Medium</vt:lpstr>
      <vt:lpstr>思源黑体 CN Bold</vt:lpstr>
      <vt:lpstr>微软雅黑</vt:lpstr>
      <vt:lpstr>KSOFDDF4E7ED</vt:lpstr>
      <vt:lpstr>Segoe Print</vt:lpstr>
      <vt:lpstr>Arial Unicode MS</vt:lpstr>
      <vt:lpstr>Calibri</vt:lpstr>
      <vt:lpstr>KSOFD72470BC</vt:lpstr>
      <vt:lpstr>KSOF954951BB</vt:lpstr>
      <vt:lpstr>KSOFDDF55C4C</vt:lpstr>
      <vt:lpstr>KSOFD723FC5D</vt:lpstr>
      <vt:lpstr>Noto Sans S Chinese Black</vt:lpstr>
      <vt:lpstr>思源黑体 CN Bold</vt:lpstr>
      <vt:lpstr>思源黑体 CN Medium</vt:lpstr>
      <vt:lpstr>思源黑体 CN Normal</vt:lpstr>
      <vt:lpstr>兰米黑体</vt:lpstr>
      <vt:lpstr>Saturday Sans Regular</vt:lpstr>
      <vt:lpstr>方正宝黑体 简 Medium</vt:lpstr>
      <vt:lpstr>方正大黑体_GBK</vt:lpstr>
      <vt:lpstr>Office 主题​​</vt:lpstr>
      <vt:lpstr>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孙</cp:lastModifiedBy>
  <cp:revision>1291</cp:revision>
  <dcterms:created xsi:type="dcterms:W3CDTF">2019-06-19T02:08:00Z</dcterms:created>
  <dcterms:modified xsi:type="dcterms:W3CDTF">2026-06-28T07:54:06Z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2052-12.1.0.26895</vt:lpwstr>
  </property>
  <property fmtid="{D5CDD505-2E9C-101B-9397-08002B2CF9AE}" pid="3" name="ICV">
    <vt:lpwstr>67F8E99CA25843CDBAFD0150A9FB820A</vt:lpwstr>
  </property>
</Properties>
</file>