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4"/>
  </p:notesMasterIdLst>
  <p:handoutMasterIdLst>
    <p:handoutMasterId r:id="rId25"/>
  </p:handoutMasterIdLst>
  <p:sldIdLst>
    <p:sldId id="4166" r:id="rId4"/>
    <p:sldId id="4167" r:id="rId5"/>
    <p:sldId id="4168" r:id="rId6"/>
    <p:sldId id="4533" r:id="rId7"/>
    <p:sldId id="4537" r:id="rId8"/>
    <p:sldId id="4541" r:id="rId9"/>
    <p:sldId id="4536" r:id="rId10"/>
    <p:sldId id="4549" r:id="rId11"/>
    <p:sldId id="4229" r:id="rId12"/>
    <p:sldId id="4551" r:id="rId13"/>
    <p:sldId id="4545" r:id="rId14"/>
    <p:sldId id="4544" r:id="rId15"/>
    <p:sldId id="4552" r:id="rId16"/>
    <p:sldId id="4183" r:id="rId17"/>
    <p:sldId id="4426" r:id="rId18"/>
    <p:sldId id="4184" r:id="rId19"/>
    <p:sldId id="4209" r:id="rId20"/>
    <p:sldId id="4443" r:id="rId21"/>
    <p:sldId id="4553" r:id="rId22"/>
    <p:sldId id="4554" r:id="rId23"/>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15F3"/>
    <a:srgbClr val="0029DA"/>
    <a:srgbClr val="D7000F"/>
    <a:srgbClr val="23B253"/>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6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0" Type="http://schemas.openxmlformats.org/officeDocument/2006/relationships/tags" Target="tags/tag157.xml"/><Relationship Id="rId3" Type="http://schemas.openxmlformats.org/officeDocument/2006/relationships/slideMaster" Target="slideMasters/slideMaster2.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notesMaster" Target="notesMasters/notesMaster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7.xml"/><Relationship Id="rId2" Type="http://schemas.openxmlformats.org/officeDocument/2006/relationships/image" Target="../media/image29.png"/><Relationship Id="rId1" Type="http://schemas.openxmlformats.org/officeDocument/2006/relationships/image" Target="../media/image28.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9.xml"/><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40.xml"/><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2.xml"/><Relationship Id="rId1"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8.xml"/><Relationship Id="rId6" Type="http://schemas.openxmlformats.org/officeDocument/2006/relationships/image" Target="../media/image50.png"/><Relationship Id="rId5" Type="http://schemas.openxmlformats.org/officeDocument/2006/relationships/tags" Target="../tags/tag147.xml"/><Relationship Id="rId4" Type="http://schemas.openxmlformats.org/officeDocument/2006/relationships/image" Target="../media/image3.png"/><Relationship Id="rId3" Type="http://schemas.openxmlformats.org/officeDocument/2006/relationships/tags" Target="../tags/tag146.xml"/><Relationship Id="rId2" Type="http://schemas.openxmlformats.org/officeDocument/2006/relationships/image" Target="../media/image1.png"/><Relationship Id="rId1" Type="http://schemas.openxmlformats.org/officeDocument/2006/relationships/tags" Target="../tags/tag145.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52.xml"/><Relationship Id="rId6" Type="http://schemas.openxmlformats.org/officeDocument/2006/relationships/image" Target="../media/image51.png"/><Relationship Id="rId5" Type="http://schemas.openxmlformats.org/officeDocument/2006/relationships/tags" Target="../tags/tag151.xml"/><Relationship Id="rId4" Type="http://schemas.openxmlformats.org/officeDocument/2006/relationships/image" Target="../media/image3.png"/><Relationship Id="rId3" Type="http://schemas.openxmlformats.org/officeDocument/2006/relationships/tags" Target="../tags/tag150.xml"/><Relationship Id="rId2" Type="http://schemas.openxmlformats.org/officeDocument/2006/relationships/image" Target="../media/image1.png"/><Relationship Id="rId1" Type="http://schemas.openxmlformats.org/officeDocument/2006/relationships/tags" Target="../tags/tag149.xml"/></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image" Target="../media/image3.png"/><Relationship Id="rId3" Type="http://schemas.openxmlformats.org/officeDocument/2006/relationships/tags" Target="../tags/tag154.xml"/><Relationship Id="rId2" Type="http://schemas.openxmlformats.org/officeDocument/2006/relationships/image" Target="../media/image1.png"/><Relationship Id="rId1" Type="http://schemas.openxmlformats.org/officeDocument/2006/relationships/tags" Target="../tags/tag15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1.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2.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3.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4.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5.xml"/><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7.29</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消费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r="10176"/>
          <a:stretch>
            <a:fillRect/>
          </a:stretch>
        </p:blipFill>
        <p:spPr>
          <a:xfrm>
            <a:off x="276860" y="891540"/>
            <a:ext cx="5392420" cy="4930140"/>
          </a:xfrm>
          <a:prstGeom prst="rect">
            <a:avLst/>
          </a:prstGeom>
          <a:ln>
            <a:solidFill>
              <a:schemeClr val="accent1"/>
            </a:solidFill>
          </a:ln>
        </p:spPr>
      </p:pic>
      <p:sp>
        <p:nvSpPr>
          <p:cNvPr id="7" name="文本框 6"/>
          <p:cNvSpPr txBox="1"/>
          <p:nvPr/>
        </p:nvSpPr>
        <p:spPr>
          <a:xfrm>
            <a:off x="5962650" y="5611495"/>
            <a:ext cx="4739005" cy="645160"/>
          </a:xfrm>
          <a:prstGeom prst="rect">
            <a:avLst/>
          </a:prstGeom>
          <a:noFill/>
        </p:spPr>
        <p:txBody>
          <a:bodyPr wrap="square" rtlCol="0">
            <a:spAutoFit/>
          </a:bodyPr>
          <a:p>
            <a:r>
              <a:rPr lang="zh-CN" altLang="en-US">
                <a:highlight>
                  <a:srgbClr val="FFFF00"/>
                </a:highlight>
              </a:rPr>
              <a:t>热点的回档金叉不能补量会进入盘弱。</a:t>
            </a:r>
            <a:endParaRPr lang="zh-CN" altLang="en-US">
              <a:highlight>
                <a:srgbClr val="FFFF00"/>
              </a:highlight>
            </a:endParaRPr>
          </a:p>
          <a:p>
            <a:r>
              <a:rPr lang="zh-CN" altLang="en-US">
                <a:highlight>
                  <a:srgbClr val="FFFF00"/>
                </a:highlight>
              </a:rPr>
              <a:t>注意：周线死叉</a:t>
            </a:r>
            <a:r>
              <a:rPr lang="en-US" altLang="zh-CN">
                <a:highlight>
                  <a:srgbClr val="FFFF00"/>
                </a:highlight>
              </a:rPr>
              <a:t>+</a:t>
            </a:r>
            <a:r>
              <a:rPr lang="zh-CN" altLang="en-US">
                <a:highlight>
                  <a:srgbClr val="FFFF00"/>
                </a:highlight>
              </a:rPr>
              <a:t>资金翻绿</a:t>
            </a:r>
            <a:r>
              <a:rPr lang="en-US" altLang="zh-CN">
                <a:highlight>
                  <a:srgbClr val="FFFF00"/>
                </a:highlight>
              </a:rPr>
              <a:t>=</a:t>
            </a:r>
            <a:r>
              <a:rPr lang="zh-CN" altLang="en-US">
                <a:highlight>
                  <a:srgbClr val="FFFF00"/>
                </a:highlight>
              </a:rPr>
              <a:t>红盘换股</a:t>
            </a:r>
            <a:endParaRPr lang="zh-CN" altLang="en-US">
              <a:highlight>
                <a:srgbClr val="FFFF00"/>
              </a:highlight>
            </a:endParaRPr>
          </a:p>
        </p:txBody>
      </p:sp>
      <p:pic>
        <p:nvPicPr>
          <p:cNvPr id="4" name="图片 3"/>
          <p:cNvPicPr>
            <a:picLocks noChangeAspect="1"/>
          </p:cNvPicPr>
          <p:nvPr/>
        </p:nvPicPr>
        <p:blipFill>
          <a:blip r:embed="rId2"/>
          <a:stretch>
            <a:fillRect/>
          </a:stretch>
        </p:blipFill>
        <p:spPr>
          <a:xfrm>
            <a:off x="5762625" y="891540"/>
            <a:ext cx="5139055" cy="4442460"/>
          </a:xfrm>
          <a:prstGeom prst="rect">
            <a:avLst/>
          </a:prstGeom>
          <a:ln>
            <a:solidFill>
              <a:schemeClr val="accent1"/>
            </a:solidFill>
          </a:ln>
        </p:spPr>
      </p:pic>
      <p:sp>
        <p:nvSpPr>
          <p:cNvPr id="5" name="文本框 4"/>
          <p:cNvSpPr txBox="1"/>
          <p:nvPr/>
        </p:nvSpPr>
        <p:spPr>
          <a:xfrm>
            <a:off x="6755130" y="3064510"/>
            <a:ext cx="3752215" cy="368300"/>
          </a:xfrm>
          <a:prstGeom prst="rect">
            <a:avLst/>
          </a:prstGeom>
          <a:noFill/>
        </p:spPr>
        <p:txBody>
          <a:bodyPr wrap="square" rtlCol="0">
            <a:spAutoFit/>
          </a:bodyPr>
          <a:p>
            <a:r>
              <a:rPr lang="zh-CN" altLang="en-US">
                <a:highlight>
                  <a:srgbClr val="FFFF00"/>
                </a:highlight>
              </a:rPr>
              <a:t>金叉初期观察补量情况（触角）</a:t>
            </a:r>
            <a:endParaRPr lang="zh-CN" altLang="en-US">
              <a:highlight>
                <a:srgbClr val="FFFF00"/>
              </a:highlight>
            </a:endParaRPr>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8.6</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煤炭</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186690" y="827405"/>
            <a:ext cx="4194810" cy="5266055"/>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3594100" y="1096645"/>
            <a:ext cx="3893820" cy="3584575"/>
          </a:xfrm>
          <a:prstGeom prst="rect">
            <a:avLst/>
          </a:prstGeom>
          <a:ln>
            <a:solidFill>
              <a:schemeClr val="accent1"/>
            </a:solidFill>
          </a:ln>
        </p:spPr>
      </p:pic>
      <p:pic>
        <p:nvPicPr>
          <p:cNvPr id="7" name="图片 6"/>
          <p:cNvPicPr>
            <a:picLocks noChangeAspect="1"/>
          </p:cNvPicPr>
          <p:nvPr/>
        </p:nvPicPr>
        <p:blipFill>
          <a:blip r:embed="rId3"/>
          <a:stretch>
            <a:fillRect/>
          </a:stretch>
        </p:blipFill>
        <p:spPr>
          <a:xfrm>
            <a:off x="6096000" y="2453640"/>
            <a:ext cx="3658870" cy="3334385"/>
          </a:xfrm>
          <a:prstGeom prst="rect">
            <a:avLst/>
          </a:prstGeom>
          <a:ln>
            <a:solidFill>
              <a:schemeClr val="accent1"/>
            </a:solidFill>
          </a:ln>
        </p:spPr>
      </p:pic>
      <p:pic>
        <p:nvPicPr>
          <p:cNvPr id="8" name="图片 7"/>
          <p:cNvPicPr>
            <a:picLocks noChangeAspect="1"/>
          </p:cNvPicPr>
          <p:nvPr/>
        </p:nvPicPr>
        <p:blipFill>
          <a:blip r:embed="rId4"/>
          <a:stretch>
            <a:fillRect/>
          </a:stretch>
        </p:blipFill>
        <p:spPr>
          <a:xfrm>
            <a:off x="8778240" y="3336290"/>
            <a:ext cx="3194050" cy="2974975"/>
          </a:xfrm>
          <a:prstGeom prst="rect">
            <a:avLst/>
          </a:prstGeom>
          <a:ln>
            <a:solidFill>
              <a:schemeClr val="accent1"/>
            </a:solidFill>
          </a:ln>
        </p:spPr>
      </p:pic>
      <p:sp>
        <p:nvSpPr>
          <p:cNvPr id="9" name="文本框 8"/>
          <p:cNvSpPr txBox="1"/>
          <p:nvPr/>
        </p:nvSpPr>
        <p:spPr>
          <a:xfrm>
            <a:off x="7777480" y="1247140"/>
            <a:ext cx="4097655" cy="922020"/>
          </a:xfrm>
          <a:prstGeom prst="rect">
            <a:avLst/>
          </a:prstGeom>
          <a:noFill/>
        </p:spPr>
        <p:txBody>
          <a:bodyPr wrap="square" rtlCol="0">
            <a:spAutoFit/>
          </a:bodyPr>
          <a:p>
            <a:r>
              <a:rPr lang="zh-CN" altLang="en-US">
                <a:highlight>
                  <a:srgbClr val="FFFF00"/>
                </a:highlight>
              </a:rPr>
              <a:t>煤炭已经走完超级买入法</a:t>
            </a:r>
            <a:endParaRPr lang="zh-CN" altLang="en-US">
              <a:highlight>
                <a:srgbClr val="FFFF00"/>
              </a:highlight>
            </a:endParaRPr>
          </a:p>
          <a:p>
            <a:r>
              <a:rPr lang="zh-CN" altLang="en-US">
                <a:highlight>
                  <a:srgbClr val="FFFF00"/>
                </a:highlight>
              </a:rPr>
              <a:t>（首次</a:t>
            </a:r>
            <a:r>
              <a:rPr lang="en-US" altLang="zh-CN">
                <a:highlight>
                  <a:srgbClr val="FFFF00"/>
                </a:highlight>
              </a:rPr>
              <a:t>60</a:t>
            </a:r>
            <a:r>
              <a:rPr lang="zh-CN" altLang="en-US">
                <a:highlight>
                  <a:srgbClr val="FFFF00"/>
                </a:highlight>
              </a:rPr>
              <a:t>分回档）</a:t>
            </a:r>
            <a:endParaRPr lang="zh-CN" altLang="en-US">
              <a:highlight>
                <a:srgbClr val="FFFF00"/>
              </a:highlight>
            </a:endParaRPr>
          </a:p>
          <a:p>
            <a:r>
              <a:rPr lang="zh-CN" altLang="en-US">
                <a:highlight>
                  <a:srgbClr val="FFFF00"/>
                </a:highlight>
              </a:rPr>
              <a:t>本周：日线回档机会</a:t>
            </a:r>
            <a:endParaRPr lang="zh-CN" altLang="en-US">
              <a:highlight>
                <a:srgbClr val="FFFF00"/>
              </a:highlight>
            </a:endParaRPr>
          </a:p>
        </p:txBody>
      </p:sp>
    </p:spTree>
    <p:custDataLst>
      <p:tags r:id="rId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8.5</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芯片</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274955" y="988695"/>
            <a:ext cx="5480050" cy="4880610"/>
          </a:xfrm>
          <a:prstGeom prst="rect">
            <a:avLst/>
          </a:prstGeom>
          <a:ln>
            <a:solidFill>
              <a:schemeClr val="accent1"/>
            </a:solidFill>
          </a:ln>
        </p:spPr>
      </p:pic>
      <p:sp>
        <p:nvSpPr>
          <p:cNvPr id="7" name="文本框 6"/>
          <p:cNvSpPr txBox="1"/>
          <p:nvPr/>
        </p:nvSpPr>
        <p:spPr>
          <a:xfrm>
            <a:off x="9094470" y="988695"/>
            <a:ext cx="2900045" cy="645160"/>
          </a:xfrm>
          <a:prstGeom prst="rect">
            <a:avLst/>
          </a:prstGeom>
          <a:noFill/>
        </p:spPr>
        <p:txBody>
          <a:bodyPr wrap="square" rtlCol="0">
            <a:spAutoFit/>
          </a:bodyPr>
          <a:p>
            <a:r>
              <a:rPr lang="en-US" altLang="zh-CN">
                <a:highlight>
                  <a:srgbClr val="FFFF00"/>
                </a:highlight>
              </a:rPr>
              <a:t>8.5</a:t>
            </a:r>
            <a:r>
              <a:rPr lang="zh-CN" altLang="en-US">
                <a:highlight>
                  <a:srgbClr val="FFFF00"/>
                </a:highlight>
              </a:rPr>
              <a:t>芯片拉升</a:t>
            </a:r>
            <a:endParaRPr lang="zh-CN" altLang="en-US">
              <a:highlight>
                <a:srgbClr val="FFFF00"/>
              </a:highlight>
            </a:endParaRPr>
          </a:p>
          <a:p>
            <a:r>
              <a:rPr lang="zh-CN" altLang="en-US">
                <a:highlight>
                  <a:srgbClr val="FFFF00"/>
                </a:highlight>
              </a:rPr>
              <a:t>波段回档机会是本周看点</a:t>
            </a:r>
            <a:endParaRPr lang="zh-CN" altLang="en-US">
              <a:highlight>
                <a:srgbClr val="FFFF00"/>
              </a:highlight>
            </a:endParaRPr>
          </a:p>
        </p:txBody>
      </p:sp>
      <p:pic>
        <p:nvPicPr>
          <p:cNvPr id="8" name="图片 7"/>
          <p:cNvPicPr>
            <a:picLocks noChangeAspect="1"/>
          </p:cNvPicPr>
          <p:nvPr/>
        </p:nvPicPr>
        <p:blipFill>
          <a:blip r:embed="rId2"/>
          <a:stretch>
            <a:fillRect/>
          </a:stretch>
        </p:blipFill>
        <p:spPr>
          <a:xfrm>
            <a:off x="4919345" y="1633855"/>
            <a:ext cx="3902710" cy="3672205"/>
          </a:xfrm>
          <a:prstGeom prst="rect">
            <a:avLst/>
          </a:prstGeom>
          <a:ln>
            <a:solidFill>
              <a:schemeClr val="accent1"/>
            </a:solidFill>
          </a:ln>
        </p:spPr>
      </p:pic>
      <p:pic>
        <p:nvPicPr>
          <p:cNvPr id="9" name="图片 8"/>
          <p:cNvPicPr>
            <a:picLocks noChangeAspect="1"/>
          </p:cNvPicPr>
          <p:nvPr/>
        </p:nvPicPr>
        <p:blipFill>
          <a:blip r:embed="rId3"/>
          <a:stretch>
            <a:fillRect/>
          </a:stretch>
        </p:blipFill>
        <p:spPr>
          <a:xfrm>
            <a:off x="8044815" y="2642235"/>
            <a:ext cx="3494405" cy="3280410"/>
          </a:xfrm>
          <a:prstGeom prst="rect">
            <a:avLst/>
          </a:prstGeom>
          <a:ln>
            <a:solidFill>
              <a:schemeClr val="accent1"/>
            </a:solidFill>
          </a:ln>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总</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    </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结</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3" name="文本框 2"/>
          <p:cNvSpPr txBox="1"/>
          <p:nvPr/>
        </p:nvSpPr>
        <p:spPr>
          <a:xfrm>
            <a:off x="479425" y="1065530"/>
            <a:ext cx="7312660" cy="2861310"/>
          </a:xfrm>
          <a:prstGeom prst="rect">
            <a:avLst/>
          </a:prstGeom>
          <a:noFill/>
        </p:spPr>
        <p:txBody>
          <a:bodyPr wrap="square" rtlCol="0">
            <a:spAutoFit/>
          </a:bodyPr>
          <a:p>
            <a:r>
              <a:rPr lang="zh-CN" altLang="en-US" sz="2400">
                <a:solidFill>
                  <a:srgbClr val="FF0000"/>
                </a:solidFill>
              </a:rPr>
              <a:t>大盘死叉初期：</a:t>
            </a:r>
            <a:endParaRPr lang="zh-CN" altLang="en-US" sz="2400">
              <a:solidFill>
                <a:srgbClr val="FF0000"/>
              </a:solidFill>
            </a:endParaRPr>
          </a:p>
          <a:p>
            <a:r>
              <a:rPr lang="zh-CN" altLang="en-US" sz="2400"/>
              <a:t>①题材回档（科技）</a:t>
            </a:r>
            <a:endParaRPr lang="zh-CN" altLang="en-US" sz="2400"/>
          </a:p>
          <a:p>
            <a:r>
              <a:rPr lang="zh-CN" altLang="en-US" sz="2400"/>
              <a:t>②逆周期反弹（银行、消费）</a:t>
            </a:r>
            <a:endParaRPr lang="zh-CN" altLang="en-US" sz="2400"/>
          </a:p>
          <a:p>
            <a:r>
              <a:rPr lang="zh-CN" altLang="en-US" sz="2400"/>
              <a:t>③死叉区域突破股减少</a:t>
            </a:r>
            <a:endParaRPr lang="zh-CN" altLang="en-US" sz="2400"/>
          </a:p>
          <a:p>
            <a:r>
              <a:rPr lang="zh-CN" altLang="en-US" sz="2400"/>
              <a:t>④周线死叉，日线反弹承压卖</a:t>
            </a:r>
            <a:endParaRPr lang="zh-CN" altLang="en-US" sz="2400"/>
          </a:p>
          <a:p>
            <a:endParaRPr lang="zh-CN" altLang="en-US" sz="2400"/>
          </a:p>
          <a:p>
            <a:r>
              <a:rPr lang="en-US" altLang="zh-CN"/>
              <a:t>                                                                                                                                  </a:t>
            </a:r>
            <a:endParaRPr lang="zh-CN" altLang="en-US"/>
          </a:p>
          <a:p>
            <a:endParaRPr lang="zh-CN" altLang="en-US"/>
          </a:p>
        </p:txBody>
      </p:sp>
      <p:pic>
        <p:nvPicPr>
          <p:cNvPr id="5" name="图片 4" descr="地量十字星"/>
          <p:cNvPicPr>
            <a:picLocks noChangeAspect="1"/>
          </p:cNvPicPr>
          <p:nvPr/>
        </p:nvPicPr>
        <p:blipFill>
          <a:blip r:embed="rId1"/>
          <a:stretch>
            <a:fillRect/>
          </a:stretch>
        </p:blipFill>
        <p:spPr>
          <a:xfrm>
            <a:off x="6497320" y="1065530"/>
            <a:ext cx="4801235" cy="2176780"/>
          </a:xfrm>
          <a:prstGeom prst="rect">
            <a:avLst/>
          </a:prstGeom>
          <a:ln>
            <a:solidFill>
              <a:schemeClr val="accent1"/>
            </a:solidFill>
          </a:ln>
        </p:spPr>
      </p:pic>
      <p:pic>
        <p:nvPicPr>
          <p:cNvPr id="6" name="图片 5" descr="反弹成功与否"/>
          <p:cNvPicPr>
            <a:picLocks noChangeAspect="1"/>
          </p:cNvPicPr>
          <p:nvPr/>
        </p:nvPicPr>
        <p:blipFill>
          <a:blip r:embed="rId2"/>
          <a:stretch>
            <a:fillRect/>
          </a:stretch>
        </p:blipFill>
        <p:spPr>
          <a:xfrm>
            <a:off x="6485890" y="3328035"/>
            <a:ext cx="4812665" cy="2536825"/>
          </a:xfrm>
          <a:prstGeom prst="rect">
            <a:avLst/>
          </a:prstGeom>
          <a:ln>
            <a:solidFill>
              <a:schemeClr val="accent1"/>
            </a:solidFill>
          </a:ln>
        </p:spPr>
      </p:pic>
      <p:pic>
        <p:nvPicPr>
          <p:cNvPr id="4" name="图片 3" descr="主线淘金"/>
          <p:cNvPicPr>
            <a:picLocks noChangeAspect="1"/>
          </p:cNvPicPr>
          <p:nvPr/>
        </p:nvPicPr>
        <p:blipFill>
          <a:blip r:embed="rId3"/>
          <a:stretch>
            <a:fillRect/>
          </a:stretch>
        </p:blipFill>
        <p:spPr>
          <a:xfrm>
            <a:off x="608965" y="4874895"/>
            <a:ext cx="2893060" cy="1364615"/>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329565" y="3152140"/>
            <a:ext cx="5184140" cy="1580515"/>
          </a:xfrm>
          <a:prstGeom prst="rect">
            <a:avLst/>
          </a:prstGeom>
        </p:spPr>
      </p:pic>
      <p:sp>
        <p:nvSpPr>
          <p:cNvPr id="8" name="文本框 7"/>
          <p:cNvSpPr txBox="1"/>
          <p:nvPr/>
        </p:nvSpPr>
        <p:spPr>
          <a:xfrm>
            <a:off x="3587115" y="5076190"/>
            <a:ext cx="1926590" cy="922020"/>
          </a:xfrm>
          <a:prstGeom prst="rect">
            <a:avLst/>
          </a:prstGeom>
          <a:noFill/>
        </p:spPr>
        <p:txBody>
          <a:bodyPr wrap="square" rtlCol="0">
            <a:spAutoFit/>
          </a:bodyPr>
          <a:p>
            <a:r>
              <a:rPr lang="zh-CN" altLang="en-US"/>
              <a:t>订阅《主线淘金》寻找活跃个股回档机会</a:t>
            </a:r>
            <a:endParaRPr lang="zh-CN" altLang="en-US"/>
          </a:p>
        </p:txBody>
      </p:sp>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升级选股王1_1786349371280"/>
          <p:cNvPicPr>
            <a:picLocks noChangeAspect="1"/>
          </p:cNvPicPr>
          <p:nvPr/>
        </p:nvPicPr>
        <p:blipFill>
          <a:blip r:embed="rId6"/>
          <a:stretch>
            <a:fillRect/>
          </a:stretch>
        </p:blipFill>
        <p:spPr>
          <a:xfrm>
            <a:off x="-8255" y="0"/>
            <a:ext cx="12192000" cy="6858000"/>
          </a:xfrm>
          <a:prstGeom prst="rect">
            <a:avLst/>
          </a:prstGeom>
        </p:spPr>
      </p:pic>
    </p:spTree>
    <p:custDataLst>
      <p:tags r:id="rId7"/>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图片_1786349380516"/>
          <p:cNvPicPr>
            <a:picLocks noChangeAspect="1"/>
          </p:cNvPicPr>
          <p:nvPr/>
        </p:nvPicPr>
        <p:blipFill>
          <a:blip r:embed="rId6"/>
          <a:stretch>
            <a:fillRect/>
          </a:stretch>
        </p:blipFill>
        <p:spPr>
          <a:xfrm>
            <a:off x="0" y="0"/>
            <a:ext cx="12192000" cy="6858000"/>
          </a:xfrm>
          <a:prstGeom prst="rect">
            <a:avLst/>
          </a:prstGeom>
        </p:spPr>
      </p:pic>
    </p:spTree>
    <p:custDataLst>
      <p:tags r:id="rId7"/>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en-US" altLang="zh-CN"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B</a:t>
            </a: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点回档，布局主线</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2026.8.10</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521970"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八月：周线金叉潮</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5" name="文本框 4"/>
          <p:cNvSpPr txBox="1"/>
          <p:nvPr/>
        </p:nvSpPr>
        <p:spPr>
          <a:xfrm>
            <a:off x="7519670" y="1056640"/>
            <a:ext cx="4400550" cy="645160"/>
          </a:xfrm>
          <a:prstGeom prst="rect">
            <a:avLst/>
          </a:prstGeom>
          <a:noFill/>
        </p:spPr>
        <p:txBody>
          <a:bodyPr wrap="square" rtlCol="0">
            <a:spAutoFit/>
          </a:bodyPr>
          <a:p>
            <a:r>
              <a:rPr lang="zh-CN" altLang="en-US">
                <a:solidFill>
                  <a:srgbClr val="FF0000"/>
                </a:solidFill>
              </a:rPr>
              <a:t>八月初：</a:t>
            </a:r>
            <a:r>
              <a:rPr lang="zh-CN" altLang="en-US"/>
              <a:t>周线金叉潮</a:t>
            </a:r>
            <a:endParaRPr lang="zh-CN" altLang="en-US"/>
          </a:p>
          <a:p>
            <a:r>
              <a:rPr lang="zh-CN" altLang="en-US">
                <a:solidFill>
                  <a:srgbClr val="FF0000"/>
                </a:solidFill>
              </a:rPr>
              <a:t>八月中：</a:t>
            </a:r>
            <a:r>
              <a:rPr lang="zh-CN" altLang="en-US"/>
              <a:t>注意分化（是否补量，去弱留强）</a:t>
            </a:r>
            <a:endParaRPr lang="zh-CN" altLang="en-US"/>
          </a:p>
        </p:txBody>
      </p:sp>
      <p:sp>
        <p:nvSpPr>
          <p:cNvPr id="12" name="文本框 11"/>
          <p:cNvSpPr txBox="1"/>
          <p:nvPr/>
        </p:nvSpPr>
        <p:spPr>
          <a:xfrm>
            <a:off x="7519670" y="5134610"/>
            <a:ext cx="4459605" cy="922020"/>
          </a:xfrm>
          <a:prstGeom prst="rect">
            <a:avLst/>
          </a:prstGeom>
          <a:noFill/>
        </p:spPr>
        <p:txBody>
          <a:bodyPr wrap="square" rtlCol="0">
            <a:spAutoFit/>
          </a:bodyPr>
          <a:p>
            <a:r>
              <a:rPr lang="zh-CN" altLang="en-US">
                <a:highlight>
                  <a:srgbClr val="FFFF00"/>
                </a:highlight>
              </a:rPr>
              <a:t>本周注意：金叉末期</a:t>
            </a:r>
            <a:r>
              <a:rPr lang="en-US" altLang="zh-CN">
                <a:highlight>
                  <a:srgbClr val="FFFF00"/>
                </a:highlight>
              </a:rPr>
              <a:t>+</a:t>
            </a:r>
            <a:r>
              <a:rPr lang="zh-CN" altLang="en-US">
                <a:highlight>
                  <a:srgbClr val="FFFF00"/>
                </a:highlight>
              </a:rPr>
              <a:t>筹码峰压力</a:t>
            </a:r>
            <a:endParaRPr lang="zh-CN" altLang="en-US">
              <a:highlight>
                <a:srgbClr val="FFFF00"/>
              </a:highlight>
            </a:endParaRPr>
          </a:p>
          <a:p>
            <a:endParaRPr lang="zh-CN" altLang="en-US">
              <a:highlight>
                <a:srgbClr val="FFFF00"/>
              </a:highlight>
            </a:endParaRPr>
          </a:p>
          <a:p>
            <a:r>
              <a:rPr lang="zh-CN" altLang="en-US">
                <a:highlight>
                  <a:srgbClr val="FFFF00"/>
                </a:highlight>
              </a:rPr>
              <a:t>注意承压：触角、死叉，光头彩、墓碑量</a:t>
            </a:r>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159385" y="824230"/>
            <a:ext cx="3475990" cy="3855085"/>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3723640" y="824230"/>
            <a:ext cx="3506470" cy="3855085"/>
          </a:xfrm>
          <a:prstGeom prst="rect">
            <a:avLst/>
          </a:prstGeom>
          <a:ln>
            <a:solidFill>
              <a:schemeClr val="accent1"/>
            </a:solidFill>
          </a:ln>
        </p:spPr>
      </p:pic>
      <p:pic>
        <p:nvPicPr>
          <p:cNvPr id="6" name="图片 5" descr="死叉三天后买股"/>
          <p:cNvPicPr>
            <a:picLocks noChangeAspect="1"/>
          </p:cNvPicPr>
          <p:nvPr/>
        </p:nvPicPr>
        <p:blipFill>
          <a:blip r:embed="rId3"/>
          <a:stretch>
            <a:fillRect/>
          </a:stretch>
        </p:blipFill>
        <p:spPr>
          <a:xfrm>
            <a:off x="8011160" y="1990090"/>
            <a:ext cx="3305175" cy="2933700"/>
          </a:xfrm>
          <a:prstGeom prst="rect">
            <a:avLst/>
          </a:prstGeom>
          <a:ln>
            <a:solidFill>
              <a:schemeClr val="accent1"/>
            </a:solidFill>
          </a:ln>
        </p:spPr>
      </p:pic>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红色</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B</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点，逼空上行</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1"/>
          <a:srcRect t="6604"/>
          <a:stretch>
            <a:fillRect/>
          </a:stretch>
        </p:blipFill>
        <p:spPr>
          <a:xfrm>
            <a:off x="175260" y="768350"/>
            <a:ext cx="7480935" cy="3755390"/>
          </a:xfrm>
          <a:prstGeom prst="rect">
            <a:avLst/>
          </a:prstGeom>
          <a:ln>
            <a:solidFill>
              <a:schemeClr val="accent1"/>
            </a:solidFill>
          </a:ln>
        </p:spPr>
      </p:pic>
      <p:pic>
        <p:nvPicPr>
          <p:cNvPr id="6" name="图片 5"/>
          <p:cNvPicPr>
            <a:picLocks noChangeAspect="1"/>
          </p:cNvPicPr>
          <p:nvPr/>
        </p:nvPicPr>
        <p:blipFill>
          <a:blip r:embed="rId2"/>
          <a:srcRect r="3225"/>
          <a:stretch>
            <a:fillRect/>
          </a:stretch>
        </p:blipFill>
        <p:spPr>
          <a:xfrm>
            <a:off x="7766685" y="768350"/>
            <a:ext cx="3874770" cy="3755390"/>
          </a:xfrm>
          <a:prstGeom prst="rect">
            <a:avLst/>
          </a:prstGeom>
          <a:ln>
            <a:solidFill>
              <a:schemeClr val="accent1"/>
            </a:solidFill>
          </a:ln>
        </p:spPr>
      </p:pic>
      <p:sp>
        <p:nvSpPr>
          <p:cNvPr id="8" name="文本框 7"/>
          <p:cNvSpPr txBox="1"/>
          <p:nvPr/>
        </p:nvSpPr>
        <p:spPr>
          <a:xfrm>
            <a:off x="3263265" y="2431415"/>
            <a:ext cx="5090795" cy="368300"/>
          </a:xfrm>
          <a:prstGeom prst="rect">
            <a:avLst/>
          </a:prstGeom>
          <a:noFill/>
        </p:spPr>
        <p:txBody>
          <a:bodyPr wrap="square" rtlCol="0">
            <a:spAutoFit/>
          </a:bodyPr>
          <a:p>
            <a:r>
              <a:rPr lang="zh-CN" altLang="en-US">
                <a:highlight>
                  <a:srgbClr val="FFFF00"/>
                </a:highlight>
              </a:rPr>
              <a:t>①银行周线死叉、科技周线金叉</a:t>
            </a:r>
            <a:endParaRPr lang="zh-CN" altLang="en-US">
              <a:highlight>
                <a:srgbClr val="FFFF00"/>
              </a:highlight>
            </a:endParaRPr>
          </a:p>
        </p:txBody>
      </p:sp>
      <p:sp>
        <p:nvSpPr>
          <p:cNvPr id="10" name="文本框 9"/>
          <p:cNvSpPr txBox="1"/>
          <p:nvPr/>
        </p:nvSpPr>
        <p:spPr>
          <a:xfrm>
            <a:off x="8354060" y="2431415"/>
            <a:ext cx="3517265" cy="368300"/>
          </a:xfrm>
          <a:prstGeom prst="rect">
            <a:avLst/>
          </a:prstGeom>
          <a:noFill/>
        </p:spPr>
        <p:txBody>
          <a:bodyPr wrap="square" rtlCol="0">
            <a:spAutoFit/>
          </a:bodyPr>
          <a:p>
            <a:r>
              <a:rPr lang="zh-CN" altLang="en-US">
                <a:highlight>
                  <a:srgbClr val="FFFF00"/>
                </a:highlight>
              </a:rPr>
              <a:t>②</a:t>
            </a:r>
            <a:r>
              <a:rPr lang="en-US" altLang="zh-CN">
                <a:highlight>
                  <a:srgbClr val="FFFF00"/>
                </a:highlight>
              </a:rPr>
              <a:t>77/82 </a:t>
            </a:r>
            <a:r>
              <a:rPr lang="zh-CN" altLang="en-US">
                <a:highlight>
                  <a:srgbClr val="FFFF00"/>
                </a:highlight>
              </a:rPr>
              <a:t>板块周线金叉</a:t>
            </a:r>
            <a:endParaRPr lang="zh-CN" altLang="en-US">
              <a:highlight>
                <a:srgbClr val="FFFF00"/>
              </a:highlight>
            </a:endParaRPr>
          </a:p>
        </p:txBody>
      </p:sp>
      <p:pic>
        <p:nvPicPr>
          <p:cNvPr id="11" name="图片 10"/>
          <p:cNvPicPr>
            <a:picLocks noChangeAspect="1"/>
          </p:cNvPicPr>
          <p:nvPr/>
        </p:nvPicPr>
        <p:blipFill>
          <a:blip r:embed="rId3"/>
          <a:srcRect l="23828"/>
          <a:stretch>
            <a:fillRect/>
          </a:stretch>
        </p:blipFill>
        <p:spPr>
          <a:xfrm>
            <a:off x="175260" y="4523740"/>
            <a:ext cx="2398395" cy="1857375"/>
          </a:xfrm>
          <a:prstGeom prst="rect">
            <a:avLst/>
          </a:prstGeom>
          <a:ln>
            <a:solidFill>
              <a:schemeClr val="accent1"/>
            </a:solidFill>
          </a:ln>
        </p:spPr>
      </p:pic>
      <p:sp>
        <p:nvSpPr>
          <p:cNvPr id="12" name="文本框 11"/>
          <p:cNvSpPr txBox="1"/>
          <p:nvPr/>
        </p:nvSpPr>
        <p:spPr>
          <a:xfrm>
            <a:off x="2573655" y="4937760"/>
            <a:ext cx="1741805" cy="645160"/>
          </a:xfrm>
          <a:prstGeom prst="rect">
            <a:avLst/>
          </a:prstGeom>
          <a:noFill/>
        </p:spPr>
        <p:txBody>
          <a:bodyPr wrap="square" rtlCol="0">
            <a:spAutoFit/>
          </a:bodyPr>
          <a:p>
            <a:r>
              <a:rPr lang="zh-CN" altLang="en-US">
                <a:highlight>
                  <a:srgbClr val="FFFF00"/>
                </a:highlight>
              </a:rPr>
              <a:t>短线上攻向上，红</a:t>
            </a:r>
            <a:r>
              <a:rPr lang="en-US" altLang="zh-CN">
                <a:highlight>
                  <a:srgbClr val="FFFF00"/>
                </a:highlight>
              </a:rPr>
              <a:t>B</a:t>
            </a:r>
            <a:r>
              <a:rPr lang="zh-CN" altLang="en-US">
                <a:highlight>
                  <a:srgbClr val="FFFF00"/>
                </a:highlight>
              </a:rPr>
              <a:t>出现</a:t>
            </a:r>
            <a:endParaRPr lang="zh-CN" altLang="en-US">
              <a:highlight>
                <a:srgbClr val="FFFF00"/>
              </a:highlight>
            </a:endParaRPr>
          </a:p>
        </p:txBody>
      </p:sp>
      <p:pic>
        <p:nvPicPr>
          <p:cNvPr id="13" name="图片 12"/>
          <p:cNvPicPr>
            <a:picLocks noChangeAspect="1"/>
          </p:cNvPicPr>
          <p:nvPr/>
        </p:nvPicPr>
        <p:blipFill>
          <a:blip r:embed="rId4"/>
          <a:stretch>
            <a:fillRect/>
          </a:stretch>
        </p:blipFill>
        <p:spPr>
          <a:xfrm>
            <a:off x="4315460" y="4679315"/>
            <a:ext cx="3787775" cy="1584960"/>
          </a:xfrm>
          <a:prstGeom prst="rect">
            <a:avLst/>
          </a:prstGeom>
          <a:ln>
            <a:solidFill>
              <a:schemeClr val="accent1"/>
            </a:solidFill>
          </a:ln>
        </p:spPr>
      </p:pic>
      <p:pic>
        <p:nvPicPr>
          <p:cNvPr id="14" name="图片 13"/>
          <p:cNvPicPr>
            <a:picLocks noChangeAspect="1"/>
          </p:cNvPicPr>
          <p:nvPr/>
        </p:nvPicPr>
        <p:blipFill>
          <a:blip r:embed="rId5"/>
          <a:stretch>
            <a:fillRect/>
          </a:stretch>
        </p:blipFill>
        <p:spPr>
          <a:xfrm>
            <a:off x="8196580" y="4679315"/>
            <a:ext cx="3832225" cy="1379855"/>
          </a:xfrm>
          <a:prstGeom prst="rect">
            <a:avLst/>
          </a:prstGeom>
          <a:ln>
            <a:solidFill>
              <a:schemeClr val="accent1"/>
            </a:solidFill>
          </a:ln>
        </p:spPr>
      </p:pic>
    </p:spTree>
    <p:custDataLst>
      <p:tags r:id="rId6"/>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月中：反弹压力，考验增量</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5574030" y="891540"/>
            <a:ext cx="5581650" cy="215265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5574030" y="3167380"/>
            <a:ext cx="5582285" cy="1903095"/>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313690" y="1331595"/>
            <a:ext cx="4210050" cy="3924300"/>
          </a:xfrm>
          <a:prstGeom prst="rect">
            <a:avLst/>
          </a:prstGeom>
          <a:ln>
            <a:solidFill>
              <a:schemeClr val="accent1"/>
            </a:solidFill>
          </a:ln>
        </p:spPr>
      </p:pic>
      <p:sp>
        <p:nvSpPr>
          <p:cNvPr id="9" name="文本框 8"/>
          <p:cNvSpPr txBox="1"/>
          <p:nvPr/>
        </p:nvSpPr>
        <p:spPr>
          <a:xfrm>
            <a:off x="1066165" y="891540"/>
            <a:ext cx="2642870" cy="368300"/>
          </a:xfrm>
          <a:prstGeom prst="rect">
            <a:avLst/>
          </a:prstGeom>
          <a:noFill/>
        </p:spPr>
        <p:txBody>
          <a:bodyPr wrap="square" rtlCol="0">
            <a:spAutoFit/>
          </a:bodyPr>
          <a:p>
            <a:r>
              <a:rPr lang="zh-CN" altLang="en-US">
                <a:highlight>
                  <a:srgbClr val="FFFF00"/>
                </a:highlight>
              </a:rPr>
              <a:t>为什么八月初会急涨：</a:t>
            </a:r>
            <a:endParaRPr lang="zh-CN" altLang="en-US">
              <a:highlight>
                <a:srgbClr val="FFFF00"/>
              </a:highlight>
            </a:endParaRPr>
          </a:p>
        </p:txBody>
      </p:sp>
      <p:sp>
        <p:nvSpPr>
          <p:cNvPr id="10" name="文本框 9"/>
          <p:cNvSpPr txBox="1"/>
          <p:nvPr/>
        </p:nvSpPr>
        <p:spPr>
          <a:xfrm>
            <a:off x="990600" y="5327650"/>
            <a:ext cx="10526395" cy="922020"/>
          </a:xfrm>
          <a:prstGeom prst="rect">
            <a:avLst/>
          </a:prstGeom>
          <a:noFill/>
        </p:spPr>
        <p:txBody>
          <a:bodyPr wrap="square" rtlCol="0">
            <a:spAutoFit/>
          </a:bodyPr>
          <a:p>
            <a:r>
              <a:rPr lang="zh-CN" altLang="en-US">
                <a:solidFill>
                  <a:srgbClr val="FF0000"/>
                </a:solidFill>
              </a:rPr>
              <a:t>八月基本盘：</a:t>
            </a:r>
            <a:r>
              <a:rPr lang="zh-CN" altLang="en-US"/>
              <a:t>①宽基指数（沪深</a:t>
            </a:r>
            <a:r>
              <a:rPr lang="en-US" altLang="zh-CN"/>
              <a:t>300</a:t>
            </a:r>
            <a:r>
              <a:rPr lang="zh-CN" altLang="en-US"/>
              <a:t>、中证</a:t>
            </a:r>
            <a:r>
              <a:rPr lang="en-US" altLang="zh-CN"/>
              <a:t>1000</a:t>
            </a:r>
            <a:r>
              <a:rPr lang="zh-CN" altLang="en-US"/>
              <a:t>等）</a:t>
            </a:r>
            <a:endParaRPr lang="zh-CN" altLang="en-US"/>
          </a:p>
          <a:p>
            <a:r>
              <a:rPr lang="en-US" altLang="zh-CN"/>
              <a:t>                      </a:t>
            </a:r>
            <a:r>
              <a:rPr lang="zh-CN" altLang="en-US"/>
              <a:t>②科技类（之前资金沉淀多，受伤自救）</a:t>
            </a:r>
            <a:endParaRPr lang="zh-CN" altLang="en-US"/>
          </a:p>
          <a:p>
            <a:r>
              <a:rPr lang="en-US" altLang="zh-CN"/>
              <a:t>                                                                                     </a:t>
            </a:r>
            <a:r>
              <a:rPr lang="zh-CN" altLang="en-US">
                <a:solidFill>
                  <a:srgbClr val="F315F3"/>
                </a:solidFill>
              </a:rPr>
              <a:t>可选操作：</a:t>
            </a:r>
            <a:r>
              <a:rPr lang="zh-CN" altLang="en-US"/>
              <a:t>（轮动突破的新热点，一周上</a:t>
            </a:r>
            <a:r>
              <a:rPr lang="en-US" altLang="zh-CN"/>
              <a:t>1-2</a:t>
            </a:r>
            <a:r>
              <a:rPr lang="zh-CN" altLang="en-US"/>
              <a:t>天班）</a:t>
            </a:r>
            <a:endParaRPr lang="zh-CN" altLang="en-US"/>
          </a:p>
        </p:txBody>
      </p:sp>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热点轮动突破（筹码稳固）</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6" name="图片 5"/>
          <p:cNvPicPr>
            <a:picLocks noChangeAspect="1"/>
          </p:cNvPicPr>
          <p:nvPr/>
        </p:nvPicPr>
        <p:blipFill>
          <a:blip r:embed="rId1"/>
          <a:stretch>
            <a:fillRect/>
          </a:stretch>
        </p:blipFill>
        <p:spPr>
          <a:xfrm>
            <a:off x="566420" y="4719955"/>
            <a:ext cx="3457575" cy="1422400"/>
          </a:xfrm>
          <a:prstGeom prst="rect">
            <a:avLst/>
          </a:prstGeom>
          <a:ln>
            <a:solidFill>
              <a:schemeClr val="accent1"/>
            </a:solidFill>
          </a:ln>
        </p:spPr>
      </p:pic>
      <p:pic>
        <p:nvPicPr>
          <p:cNvPr id="13" name="图片 12"/>
          <p:cNvPicPr>
            <a:picLocks noChangeAspect="1"/>
          </p:cNvPicPr>
          <p:nvPr/>
        </p:nvPicPr>
        <p:blipFill>
          <a:blip r:embed="rId2"/>
          <a:stretch>
            <a:fillRect/>
          </a:stretch>
        </p:blipFill>
        <p:spPr>
          <a:xfrm>
            <a:off x="6447155" y="4696460"/>
            <a:ext cx="3794760" cy="1445895"/>
          </a:xfrm>
          <a:prstGeom prst="rect">
            <a:avLst/>
          </a:prstGeom>
          <a:ln>
            <a:solidFill>
              <a:schemeClr val="accent1"/>
            </a:solidFill>
          </a:ln>
        </p:spPr>
      </p:pic>
      <p:pic>
        <p:nvPicPr>
          <p:cNvPr id="3" name="图片 2"/>
          <p:cNvPicPr>
            <a:picLocks noChangeAspect="1"/>
          </p:cNvPicPr>
          <p:nvPr/>
        </p:nvPicPr>
        <p:blipFill>
          <a:blip r:embed="rId3"/>
          <a:stretch>
            <a:fillRect/>
          </a:stretch>
        </p:blipFill>
        <p:spPr>
          <a:xfrm>
            <a:off x="147320" y="768350"/>
            <a:ext cx="5293995" cy="3500120"/>
          </a:xfrm>
          <a:prstGeom prst="rect">
            <a:avLst/>
          </a:prstGeom>
          <a:ln>
            <a:solidFill>
              <a:schemeClr val="accent1"/>
            </a:solidFill>
          </a:ln>
        </p:spPr>
      </p:pic>
      <p:pic>
        <p:nvPicPr>
          <p:cNvPr id="8" name="图片 7"/>
          <p:cNvPicPr>
            <a:picLocks noChangeAspect="1"/>
          </p:cNvPicPr>
          <p:nvPr/>
        </p:nvPicPr>
        <p:blipFill>
          <a:blip r:embed="rId4"/>
          <a:stretch>
            <a:fillRect/>
          </a:stretch>
        </p:blipFill>
        <p:spPr>
          <a:xfrm>
            <a:off x="6078220" y="767715"/>
            <a:ext cx="4984750" cy="3500755"/>
          </a:xfrm>
          <a:prstGeom prst="rect">
            <a:avLst/>
          </a:prstGeom>
          <a:ln>
            <a:solidFill>
              <a:schemeClr val="accent1"/>
            </a:solidFill>
          </a:ln>
        </p:spPr>
      </p:pic>
    </p:spTree>
    <p:custDataLst>
      <p:tags r:id="rId5"/>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热点选股回档布局</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1"/>
          <a:srcRect t="11144" r="28986" b="8316"/>
          <a:stretch>
            <a:fillRect/>
          </a:stretch>
        </p:blipFill>
        <p:spPr>
          <a:xfrm>
            <a:off x="6531610" y="4925060"/>
            <a:ext cx="3993515" cy="1185545"/>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6195060" y="768350"/>
            <a:ext cx="4833620" cy="4036695"/>
          </a:xfrm>
          <a:prstGeom prst="rect">
            <a:avLst/>
          </a:prstGeom>
          <a:ln>
            <a:solidFill>
              <a:schemeClr val="accent1"/>
            </a:solidFill>
          </a:ln>
        </p:spPr>
      </p:pic>
      <p:pic>
        <p:nvPicPr>
          <p:cNvPr id="10" name="图片 9"/>
          <p:cNvPicPr>
            <a:picLocks noChangeAspect="1"/>
          </p:cNvPicPr>
          <p:nvPr/>
        </p:nvPicPr>
        <p:blipFill>
          <a:blip r:embed="rId3"/>
          <a:stretch>
            <a:fillRect/>
          </a:stretch>
        </p:blipFill>
        <p:spPr>
          <a:xfrm>
            <a:off x="744855" y="4925695"/>
            <a:ext cx="3769995" cy="1184275"/>
          </a:xfrm>
          <a:prstGeom prst="rect">
            <a:avLst/>
          </a:prstGeom>
          <a:ln>
            <a:solidFill>
              <a:schemeClr val="accent1"/>
            </a:solidFill>
          </a:ln>
        </p:spPr>
      </p:pic>
      <p:pic>
        <p:nvPicPr>
          <p:cNvPr id="11" name="图片 10"/>
          <p:cNvPicPr>
            <a:picLocks noChangeAspect="1"/>
          </p:cNvPicPr>
          <p:nvPr/>
        </p:nvPicPr>
        <p:blipFill>
          <a:blip r:embed="rId4"/>
          <a:stretch>
            <a:fillRect/>
          </a:stretch>
        </p:blipFill>
        <p:spPr>
          <a:xfrm>
            <a:off x="317500" y="768350"/>
            <a:ext cx="5238750" cy="4036695"/>
          </a:xfrm>
          <a:prstGeom prst="rect">
            <a:avLst/>
          </a:prstGeom>
          <a:ln>
            <a:solidFill>
              <a:schemeClr val="accent1"/>
            </a:solidFill>
          </a:ln>
        </p:spPr>
      </p:pic>
      <p:sp>
        <p:nvSpPr>
          <p:cNvPr id="12" name="文本框 11"/>
          <p:cNvSpPr txBox="1"/>
          <p:nvPr/>
        </p:nvSpPr>
        <p:spPr>
          <a:xfrm>
            <a:off x="1941830" y="1329690"/>
            <a:ext cx="1376045" cy="368300"/>
          </a:xfrm>
          <a:prstGeom prst="rect">
            <a:avLst/>
          </a:prstGeom>
          <a:noFill/>
        </p:spPr>
        <p:txBody>
          <a:bodyPr wrap="square" rtlCol="0">
            <a:spAutoFit/>
          </a:bodyPr>
          <a:p>
            <a:r>
              <a:rPr lang="en-US" altLang="zh-CN">
                <a:highlight>
                  <a:srgbClr val="FFFF00"/>
                </a:highlight>
              </a:rPr>
              <a:t>60</a:t>
            </a:r>
            <a:r>
              <a:rPr lang="zh-CN" altLang="en-US">
                <a:highlight>
                  <a:srgbClr val="FFFF00"/>
                </a:highlight>
              </a:rPr>
              <a:t>分回档</a:t>
            </a:r>
            <a:endParaRPr lang="zh-CN" altLang="en-US">
              <a:highlight>
                <a:srgbClr val="FFFF00"/>
              </a:highlight>
            </a:endParaRPr>
          </a:p>
        </p:txBody>
      </p:sp>
      <p:sp>
        <p:nvSpPr>
          <p:cNvPr id="13" name="文本框 12"/>
          <p:cNvSpPr txBox="1"/>
          <p:nvPr/>
        </p:nvSpPr>
        <p:spPr>
          <a:xfrm>
            <a:off x="7402830" y="2465070"/>
            <a:ext cx="1413510" cy="368300"/>
          </a:xfrm>
          <a:prstGeom prst="rect">
            <a:avLst/>
          </a:prstGeom>
          <a:noFill/>
        </p:spPr>
        <p:txBody>
          <a:bodyPr wrap="square" rtlCol="0">
            <a:spAutoFit/>
          </a:bodyPr>
          <a:p>
            <a:r>
              <a:rPr lang="zh-CN" altLang="en-US">
                <a:highlight>
                  <a:srgbClr val="FFFF00"/>
                </a:highlight>
              </a:rPr>
              <a:t>日线回档</a:t>
            </a:r>
            <a:endParaRPr lang="zh-CN" altLang="en-US">
              <a:highlight>
                <a:srgbClr val="FFFF00"/>
              </a:highlight>
            </a:endParaRPr>
          </a:p>
        </p:txBody>
      </p:sp>
    </p:spTree>
    <p:custDataLst>
      <p:tags r:id="rId5"/>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wm#"/>
  <p:tag name="KSO_WM_TEMPLATE_CATEGORY" val="custom"/>
  <p:tag name="KSO_WM_TEMPLATE_INDEX" val="20205081"/>
</p:tagLst>
</file>

<file path=ppt/tags/tag157.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1895</Words>
  <Application>WPS 演示</Application>
  <PresentationFormat>宽屏</PresentationFormat>
  <Paragraphs>160</Paragraphs>
  <Slides>20</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20</vt:i4>
      </vt:variant>
    </vt:vector>
  </HeadingPairs>
  <TitlesOfParts>
    <vt:vector size="33"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1331</cp:revision>
  <dcterms:created xsi:type="dcterms:W3CDTF">2019-06-19T02:08:00Z</dcterms:created>
  <dcterms:modified xsi:type="dcterms:W3CDTF">2026-08-10T08:45:20Z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67F8E99CA25843CDBAFD0150A9FB820A</vt:lpwstr>
  </property>
</Properties>
</file>