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435" r:id="rId3"/>
    <p:sldId id="586" r:id="rId4"/>
    <p:sldId id="602" r:id="rId5"/>
    <p:sldId id="616" r:id="rId6"/>
    <p:sldId id="615" r:id="rId7"/>
    <p:sldId id="614" r:id="rId8"/>
    <p:sldId id="618" r:id="rId9"/>
    <p:sldId id="617" r:id="rId10"/>
    <p:sldId id="619" r:id="rId11"/>
    <p:sldId id="620" r:id="rId12"/>
    <p:sldId id="621" r:id="rId13"/>
    <p:sldId id="622" r:id="rId14"/>
    <p:sldId id="623" r:id="rId15"/>
    <p:sldId id="624" r:id="rId16"/>
    <p:sldId id="625" r:id="rId17"/>
    <p:sldId id="626" r:id="rId18"/>
    <p:sldId id="627" r:id="rId19"/>
    <p:sldId id="628" r:id="rId20"/>
    <p:sldId id="272" r:id="rId21"/>
    <p:sldId id="630" r:id="rId22"/>
    <p:sldId id="629" r:id="rId23"/>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85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5ED1"/>
    <a:srgbClr val="B34500"/>
    <a:srgbClr val="FFBF75"/>
    <a:srgbClr val="FFD483"/>
    <a:srgbClr val="FFEFCE"/>
    <a:srgbClr val="FFD585"/>
    <a:srgbClr val="FFEFCF"/>
    <a:srgbClr val="FFEFCD"/>
    <a:srgbClr val="FFD983"/>
    <a:srgbClr val="EF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1" autoAdjust="0"/>
    <p:restoredTop sz="99761" autoAdjust="0"/>
  </p:normalViewPr>
  <p:slideViewPr>
    <p:cSldViewPr snapToGrid="0" showGuides="1">
      <p:cViewPr varScale="1">
        <p:scale>
          <a:sx n="211" d="100"/>
          <a:sy n="211" d="100"/>
        </p:scale>
        <p:origin x="144" y="173"/>
      </p:cViewPr>
      <p:guideLst>
        <p:guide orient="horz" pos="2160"/>
        <p:guide pos="3840"/>
        <p:guide pos="4850"/>
      </p:guideLst>
    </p:cSldViewPr>
  </p:slideViewPr>
  <p:notesTextViewPr>
    <p:cViewPr>
      <p:scale>
        <a:sx n="3" d="2"/>
        <a:sy n="3" d="2"/>
      </p:scale>
      <p:origin x="0" y="0"/>
    </p:cViewPr>
  </p:notesTextViewPr>
  <p:notesViewPr>
    <p:cSldViewPr snapToGrid="0">
      <p:cViewPr varScale="1">
        <p:scale>
          <a:sx n="151" d="100"/>
          <a:sy n="151" d="100"/>
        </p:scale>
        <p:origin x="5678" y="96"/>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43.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image" Target="../media/image5.png"/><Relationship Id="rId11" Type="http://schemas.openxmlformats.org/officeDocument/2006/relationships/image" Target="../media/image4.jpe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6.jpeg"/><Relationship Id="rId5" Type="http://schemas.openxmlformats.org/officeDocument/2006/relationships/image" Target="../media/image8.jpe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9" name="图片 8" descr="3"/>
          <p:cNvPicPr>
            <a:picLocks noChangeAspect="1"/>
          </p:cNvPicPr>
          <p:nvPr userDrawn="1"/>
        </p:nvPicPr>
        <p:blipFill>
          <a:blip r:embed="rId8"/>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9"/>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12" name="图片 11" descr="介绍页"/>
          <p:cNvPicPr>
            <a:picLocks noChangeAspect="1"/>
          </p:cNvPicPr>
          <p:nvPr userDrawn="1"/>
        </p:nvPicPr>
        <p:blipFill>
          <a:blip r:embed="rId11"/>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9"/>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12"/>
          <a:stretch>
            <a:fillRect/>
          </a:stretch>
        </p:blipFill>
        <p:spPr>
          <a:xfrm>
            <a:off x="227330" y="219075"/>
            <a:ext cx="2474678" cy="324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0" y="780415"/>
            <a:ext cx="12192000"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397625"/>
            <a:ext cx="11130280" cy="460375"/>
          </a:xfrm>
          <a:prstGeom prst="rect">
            <a:avLst/>
          </a:prstGeom>
          <a:noFill/>
        </p:spPr>
        <p:txBody>
          <a:bodyPr wrap="square" rtlCol="0">
            <a:spAutoFit/>
          </a:bodyPr>
          <a:lstStyle/>
          <a:p>
            <a:pPr algn="ctr">
              <a:buClrTx/>
              <a:buSzTx/>
              <a:buFontTx/>
            </a:pP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经传多赢资深投顾：方建伟</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号：A112061309</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0012</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A2025062200022x</a:t>
            </a:r>
            <a:endPar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a:p>
            <a:pPr algn="ctr">
              <a:buClrTx/>
              <a:buSzTx/>
              <a:buFontTx/>
            </a:pP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pic>
        <p:nvPicPr>
          <p:cNvPr id="15" name="图片 14" descr="PPT内页"/>
          <p:cNvPicPr>
            <a:picLocks noChangeAspect="1"/>
          </p:cNvPicPr>
          <p:nvPr userDrawn="1"/>
        </p:nvPicPr>
        <p:blipFill>
          <a:blip r:embed="rId5"/>
          <a:stretch>
            <a:fillRect/>
          </a:stretch>
        </p:blipFill>
        <p:spPr>
          <a:xfrm>
            <a:off x="0" y="-11430"/>
            <a:ext cx="12192000" cy="5156835"/>
          </a:xfrm>
          <a:prstGeom prst="rect">
            <a:avLst/>
          </a:prstGeom>
        </p:spPr>
      </p:pic>
      <p:pic>
        <p:nvPicPr>
          <p:cNvPr id="7" name="图片 6" descr="目录页"/>
          <p:cNvPicPr>
            <a:picLocks noChangeAspect="1"/>
          </p:cNvPicPr>
          <p:nvPr userDrawn="1"/>
        </p:nvPicPr>
        <p:blipFill>
          <a:blip r:embed="rId6"/>
          <a:stretch>
            <a:fillRect/>
          </a:stretch>
        </p:blipFill>
        <p:spPr>
          <a:xfrm>
            <a:off x="-600" y="6703"/>
            <a:ext cx="12193200" cy="6866185"/>
          </a:xfrm>
          <a:prstGeom prst="rect">
            <a:avLst/>
          </a:prstGeom>
        </p:spPr>
      </p:pic>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7"/>
          <a:stretch>
            <a:fillRect/>
          </a:stretch>
        </p:blipFill>
        <p:spPr>
          <a:xfrm>
            <a:off x="227330" y="219075"/>
            <a:ext cx="2474678" cy="324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0" y="780415"/>
            <a:ext cx="12192000"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397625"/>
            <a:ext cx="11130280" cy="460375"/>
          </a:xfrm>
          <a:prstGeom prst="rect">
            <a:avLst/>
          </a:prstGeom>
          <a:noFill/>
        </p:spPr>
        <p:txBody>
          <a:bodyPr wrap="square" rtlCol="0">
            <a:spAutoFit/>
          </a:bodyPr>
          <a:lstStyle/>
          <a:p>
            <a:pPr algn="ctr">
              <a:buClrTx/>
              <a:buSzTx/>
              <a:buFontTx/>
            </a:pP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经传多赢资深投顾：方建伟</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号：A112061309</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0012</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A2025062200022x</a:t>
            </a:r>
            <a:endPar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a:p>
            <a:pPr algn="ctr">
              <a:buClrTx/>
              <a:buSzTx/>
              <a:buFontTx/>
            </a:pP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pic>
        <p:nvPicPr>
          <p:cNvPr id="15" name="图片 14" descr="PPT内页"/>
          <p:cNvPicPr>
            <a:picLocks noChangeAspect="1"/>
          </p:cNvPicPr>
          <p:nvPr userDrawn="1"/>
        </p:nvPicPr>
        <p:blipFill>
          <a:blip r:embed="rId5"/>
          <a:stretch>
            <a:fillRect/>
          </a:stretch>
        </p:blipFill>
        <p:spPr>
          <a:xfrm>
            <a:off x="0" y="-11430"/>
            <a:ext cx="12192000" cy="5156835"/>
          </a:xfrm>
          <a:prstGeom prst="rect">
            <a:avLst/>
          </a:prstGeom>
        </p:spPr>
      </p:pic>
      <p:pic>
        <p:nvPicPr>
          <p:cNvPr id="4" name="图片 3"/>
          <p:cNvPicPr>
            <a:picLocks noChangeAspect="1"/>
          </p:cNvPicPr>
          <p:nvPr userDrawn="1"/>
        </p:nvPicPr>
        <p:blipFill>
          <a:blip r:embed="rId6"/>
          <a:stretch>
            <a:fillRect/>
          </a:stretch>
        </p:blipFill>
        <p:spPr>
          <a:xfrm>
            <a:off x="635" y="622300"/>
            <a:ext cx="12192635" cy="6235700"/>
          </a:xfrm>
          <a:prstGeom prst="rect">
            <a:avLst/>
          </a:prstGeom>
        </p:spPr>
      </p:pic>
      <p:pic>
        <p:nvPicPr>
          <p:cNvPr id="5" name="图片 4" descr="PPT内页"/>
          <p:cNvPicPr>
            <a:picLocks noChangeAspect="1"/>
          </p:cNvPicPr>
          <p:nvPr userDrawn="1"/>
        </p:nvPicPr>
        <p:blipFill>
          <a:blip r:embed="rId5"/>
          <a:stretch>
            <a:fillRect/>
          </a:stretch>
        </p:blipFill>
        <p:spPr>
          <a:xfrm>
            <a:off x="635" y="0"/>
            <a:ext cx="12192000" cy="5156835"/>
          </a:xfrm>
          <a:prstGeom prst="rect">
            <a:avLst/>
          </a:prstGeom>
        </p:spPr>
      </p:pic>
      <p:pic>
        <p:nvPicPr>
          <p:cNvPr id="6" name="图片 5"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7" name="图片 6" descr="logo"/>
          <p:cNvPicPr>
            <a:picLocks noChangeAspect="1"/>
          </p:cNvPicPr>
          <p:nvPr userDrawn="1"/>
        </p:nvPicPr>
        <p:blipFill>
          <a:blip r:embed="rId7"/>
          <a:stretch>
            <a:fillRect/>
          </a:stretch>
        </p:blipFill>
        <p:spPr>
          <a:xfrm>
            <a:off x="227330" y="219075"/>
            <a:ext cx="2474678" cy="324000"/>
          </a:xfrm>
          <a:prstGeom prst="rect">
            <a:avLst/>
          </a:prstGeom>
        </p:spPr>
      </p:pic>
      <p:sp>
        <p:nvSpPr>
          <p:cNvPr id="8" name="文本框 7"/>
          <p:cNvSpPr txBox="1"/>
          <p:nvPr userDrawn="1"/>
        </p:nvSpPr>
        <p:spPr>
          <a:xfrm>
            <a:off x="635" y="6382385"/>
            <a:ext cx="12191365" cy="460375"/>
          </a:xfrm>
          <a:prstGeom prst="rect">
            <a:avLst/>
          </a:prstGeom>
          <a:noFill/>
        </p:spPr>
        <p:txBody>
          <a:bodyPr wrap="square" rtlCol="0">
            <a:spAutoFit/>
          </a:bodyPr>
          <a:lstStyle/>
          <a:p>
            <a:pPr algn="ctr">
              <a:buClrTx/>
              <a:buSzTx/>
              <a:buFontTx/>
            </a:pP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经传多赢资深投顾：王浩</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A1120619040008</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A20250613005689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0" y="780415"/>
            <a:ext cx="12192000"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397625"/>
            <a:ext cx="11130280" cy="460375"/>
          </a:xfrm>
          <a:prstGeom prst="rect">
            <a:avLst/>
          </a:prstGeom>
          <a:noFill/>
        </p:spPr>
        <p:txBody>
          <a:bodyPr wrap="square" rtlCol="0">
            <a:spAutoFit/>
          </a:bodyPr>
          <a:lstStyle/>
          <a:p>
            <a:pPr algn="ctr">
              <a:buClrTx/>
              <a:buSzTx/>
              <a:buFontTx/>
            </a:pP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经传多赢资深投顾：方建伟</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号：A112061309</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0012</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A2025062200022x</a:t>
            </a:r>
            <a:endPar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a:p>
            <a:pPr algn="ctr">
              <a:buClrTx/>
              <a:buSzTx/>
              <a:buFontTx/>
            </a:pP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pic>
        <p:nvPicPr>
          <p:cNvPr id="15" name="图片 14" descr="PPT内页"/>
          <p:cNvPicPr>
            <a:picLocks noChangeAspect="1"/>
          </p:cNvPicPr>
          <p:nvPr userDrawn="1"/>
        </p:nvPicPr>
        <p:blipFill>
          <a:blip r:embed="rId5"/>
          <a:stretch>
            <a:fillRect/>
          </a:stretch>
        </p:blipFill>
        <p:spPr>
          <a:xfrm>
            <a:off x="0" y="-11430"/>
            <a:ext cx="12192000" cy="5156835"/>
          </a:xfrm>
          <a:prstGeom prst="rect">
            <a:avLst/>
          </a:prstGeom>
        </p:spPr>
      </p:pic>
      <p:pic>
        <p:nvPicPr>
          <p:cNvPr id="4" name="图片 3"/>
          <p:cNvPicPr>
            <a:picLocks noChangeAspect="1"/>
          </p:cNvPicPr>
          <p:nvPr userDrawn="1"/>
        </p:nvPicPr>
        <p:blipFill>
          <a:blip r:embed="rId6"/>
          <a:stretch>
            <a:fillRect/>
          </a:stretch>
        </p:blipFill>
        <p:spPr>
          <a:xfrm>
            <a:off x="635" y="622300"/>
            <a:ext cx="12192635" cy="6235700"/>
          </a:xfrm>
          <a:prstGeom prst="rect">
            <a:avLst/>
          </a:prstGeom>
        </p:spPr>
      </p:pic>
      <p:pic>
        <p:nvPicPr>
          <p:cNvPr id="5" name="图片 4" descr="PPT内页"/>
          <p:cNvPicPr>
            <a:picLocks noChangeAspect="1"/>
          </p:cNvPicPr>
          <p:nvPr userDrawn="1"/>
        </p:nvPicPr>
        <p:blipFill>
          <a:blip r:embed="rId5"/>
          <a:stretch>
            <a:fillRect/>
          </a:stretch>
        </p:blipFill>
        <p:spPr>
          <a:xfrm>
            <a:off x="635" y="0"/>
            <a:ext cx="12192000" cy="5156835"/>
          </a:xfrm>
          <a:prstGeom prst="rect">
            <a:avLst/>
          </a:prstGeom>
        </p:spPr>
      </p:pic>
      <p:pic>
        <p:nvPicPr>
          <p:cNvPr id="6" name="图片 5"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7" name="图片 6" descr="logo"/>
          <p:cNvPicPr>
            <a:picLocks noChangeAspect="1"/>
          </p:cNvPicPr>
          <p:nvPr userDrawn="1"/>
        </p:nvPicPr>
        <p:blipFill>
          <a:blip r:embed="rId7"/>
          <a:stretch>
            <a:fillRect/>
          </a:stretch>
        </p:blipFill>
        <p:spPr>
          <a:xfrm>
            <a:off x="227330" y="219075"/>
            <a:ext cx="2474678" cy="324000"/>
          </a:xfrm>
          <a:prstGeom prst="rect">
            <a:avLst/>
          </a:prstGeom>
        </p:spPr>
      </p:pic>
      <p:sp>
        <p:nvSpPr>
          <p:cNvPr id="8" name="文本框 7"/>
          <p:cNvSpPr txBox="1"/>
          <p:nvPr userDrawn="1"/>
        </p:nvSpPr>
        <p:spPr>
          <a:xfrm>
            <a:off x="657860" y="6382385"/>
            <a:ext cx="11130280" cy="460375"/>
          </a:xfrm>
          <a:prstGeom prst="rect">
            <a:avLst/>
          </a:prstGeom>
          <a:noFill/>
        </p:spPr>
        <p:txBody>
          <a:bodyPr wrap="square" rtlCol="0">
            <a:spAutoFit/>
          </a:bodyPr>
          <a:lstStyle/>
          <a:p>
            <a:pPr algn="ctr">
              <a:buClrTx/>
              <a:buSzTx/>
              <a:buFontTx/>
            </a:pP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经传多赢资深投顾：王浩</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A1120619040008</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A20250613005689</a:t>
            </a:r>
            <a:b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风险提示:观点基于软件数据和理论模型分析，仅供参考，不构成买卖建议，股市有风险，投资需谨慎。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2" name="图片 1" descr="目录页"/>
          <p:cNvPicPr>
            <a:picLocks noChangeAspect="1"/>
          </p:cNvPicPr>
          <p:nvPr userDrawn="1"/>
        </p:nvPicPr>
        <p:blipFill>
          <a:blip r:embed="rId2"/>
          <a:stretch>
            <a:fillRect/>
          </a:stretch>
        </p:blipFill>
        <p:spPr>
          <a:xfrm>
            <a:off x="-600" y="6703"/>
            <a:ext cx="12193200" cy="6866185"/>
          </a:xfrm>
          <a:prstGeom prst="rect">
            <a:avLst/>
          </a:prstGeom>
        </p:spPr>
      </p:pic>
      <p:pic>
        <p:nvPicPr>
          <p:cNvPr id="7" name="图片 6" descr="4"/>
          <p:cNvPicPr>
            <a:picLocks noChangeAspect="1"/>
          </p:cNvPicPr>
          <p:nvPr userDrawn="1"/>
        </p:nvPicPr>
        <p:blipFill>
          <a:blip r:embed="rId3"/>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a:t>
            </a:r>
            <a:r>
              <a:rPr lang="en-US" altLang="zh-CN" sz="1600"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988</a:t>
            </a:r>
            <a:r>
              <a:rPr lang="zh-CN" altLang="en-US" sz="1600"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dirty="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4"/>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xml"/><Relationship Id="rId2" Type="http://schemas.openxmlformats.org/officeDocument/2006/relationships/image" Target="../media/image12.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1.xml"/><Relationship Id="rId2" Type="http://schemas.openxmlformats.org/officeDocument/2006/relationships/image" Target="../media/image28.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2.xml"/><Relationship Id="rId2" Type="http://schemas.openxmlformats.org/officeDocument/2006/relationships/image" Target="../media/image30.png"/><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3.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4.xml"/><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5.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6.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8.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9.xml"/><Relationship Id="rId2" Type="http://schemas.openxmlformats.org/officeDocument/2006/relationships/image" Target="../media/image40.png"/><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0.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13.png"/><Relationship Id="rId12" Type="http://schemas.openxmlformats.org/officeDocument/2006/relationships/slideLayout" Target="../slideLayouts/slideLayout2.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1.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4.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5.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6.xml"/><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9.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0.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963935" y="4092418"/>
            <a:ext cx="6145301" cy="1457070"/>
          </a:xfrm>
          <a:prstGeom prst="rect">
            <a:avLst/>
          </a:prstGeom>
        </p:spPr>
      </p:pic>
      <p:sp>
        <p:nvSpPr>
          <p:cNvPr id="6" name="文本框 5"/>
          <p:cNvSpPr txBox="1"/>
          <p:nvPr/>
        </p:nvSpPr>
        <p:spPr>
          <a:xfrm>
            <a:off x="1125346" y="3539297"/>
            <a:ext cx="2758077"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6</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10</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7" name="文本框 6"/>
          <p:cNvSpPr txBox="1"/>
          <p:nvPr/>
        </p:nvSpPr>
        <p:spPr>
          <a:xfrm>
            <a:off x="273450" y="1258867"/>
            <a:ext cx="9527540" cy="1918335"/>
          </a:xfrm>
          <a:prstGeom prst="rect">
            <a:avLst/>
          </a:prstGeom>
          <a:noFill/>
        </p:spPr>
        <p:txBody>
          <a:bodyPr wrap="square" rtlCol="0">
            <a:spAutoFit/>
          </a:bodyPr>
          <a:lstStyle/>
          <a:p>
            <a:pPr algn="ctr">
              <a:lnSpc>
                <a:spcPct val="90000"/>
              </a:lnSpc>
            </a:pPr>
            <a:r>
              <a:rPr lang="zh-CN" altLang="en-US" sz="66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分化行情下</a:t>
            </a:r>
            <a:endParaRPr lang="zh-CN" altLang="en-US" sz="66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a:p>
            <a:pPr algn="ctr">
              <a:lnSpc>
                <a:spcPct val="90000"/>
              </a:lnSpc>
            </a:pPr>
            <a:r>
              <a:rPr lang="zh-CN" altLang="en-US" sz="66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如何跟随主力</a:t>
            </a:r>
            <a:endParaRPr lang="zh-CN" altLang="en-US" sz="66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pic>
        <p:nvPicPr>
          <p:cNvPr id="4" name="图片 3"/>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532" y="806652"/>
            <a:ext cx="68074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solidFill>
                  <a:srgbClr val="EF070E"/>
                </a:solidFill>
                <a:latin typeface="思源黑体 CN Bold" panose="020B0800000000000000" charset="-122"/>
                <a:ea typeface="思源黑体 CN Bold" panose="020B0800000000000000" charset="-122"/>
                <a:cs typeface="思源黑体 CN Normal" panose="020B0400000000000000" charset="-122"/>
              </a:rPr>
              <a:t>3</a:t>
            </a: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、资产配置：做好成本优势趋势为王，出来的钱再做下一个股票</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4" name="图片 3"/>
          <p:cNvPicPr>
            <a:picLocks noChangeAspect="1"/>
          </p:cNvPicPr>
          <p:nvPr/>
        </p:nvPicPr>
        <p:blipFill>
          <a:blip r:embed="rId1"/>
          <a:stretch>
            <a:fillRect/>
          </a:stretch>
        </p:blipFill>
        <p:spPr>
          <a:xfrm>
            <a:off x="189745" y="1481832"/>
            <a:ext cx="5001323" cy="4355147"/>
          </a:xfrm>
          <a:prstGeom prst="rect">
            <a:avLst/>
          </a:prstGeom>
        </p:spPr>
      </p:pic>
      <p:pic>
        <p:nvPicPr>
          <p:cNvPr id="6" name="图片 5"/>
          <p:cNvPicPr>
            <a:picLocks noChangeAspect="1"/>
          </p:cNvPicPr>
          <p:nvPr/>
        </p:nvPicPr>
        <p:blipFill>
          <a:blip r:embed="rId2"/>
          <a:stretch>
            <a:fillRect/>
          </a:stretch>
        </p:blipFill>
        <p:spPr>
          <a:xfrm>
            <a:off x="5502868" y="1481832"/>
            <a:ext cx="6123645" cy="4355146"/>
          </a:xfrm>
          <a:prstGeom prst="rect">
            <a:avLst/>
          </a:prstGeom>
          <a:ln>
            <a:noFill/>
          </a:ln>
          <a:effectLst>
            <a:outerShdw blurRad="190500" algn="tl" rotWithShape="0">
              <a:srgbClr val="000000">
                <a:alpha val="70000"/>
              </a:srgbClr>
            </a:outerShdw>
          </a:effectLst>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532" y="806652"/>
            <a:ext cx="68074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牛股特征：三色资金</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4" name="图片 3"/>
          <p:cNvPicPr>
            <a:picLocks noChangeAspect="1"/>
          </p:cNvPicPr>
          <p:nvPr/>
        </p:nvPicPr>
        <p:blipFill>
          <a:blip r:embed="rId1"/>
          <a:stretch>
            <a:fillRect/>
          </a:stretch>
        </p:blipFill>
        <p:spPr>
          <a:xfrm>
            <a:off x="135532" y="1254137"/>
            <a:ext cx="5831776" cy="4828610"/>
          </a:xfrm>
          <a:prstGeom prst="rect">
            <a:avLst/>
          </a:prstGeom>
        </p:spPr>
      </p:pic>
      <p:pic>
        <p:nvPicPr>
          <p:cNvPr id="6" name="图片 5"/>
          <p:cNvPicPr>
            <a:picLocks noChangeAspect="1"/>
          </p:cNvPicPr>
          <p:nvPr/>
        </p:nvPicPr>
        <p:blipFill>
          <a:blip r:embed="rId2"/>
          <a:stretch>
            <a:fillRect/>
          </a:stretch>
        </p:blipFill>
        <p:spPr>
          <a:xfrm>
            <a:off x="6052996" y="1254137"/>
            <a:ext cx="6003472" cy="4828610"/>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0050" y="943610"/>
            <a:ext cx="2811145" cy="5579110"/>
          </a:xfrm>
          <a:prstGeom prst="rect">
            <a:avLst/>
          </a:prstGeom>
          <a:noFill/>
        </p:spPr>
        <p:txBody>
          <a:bodyPr wrap="square" rtlCol="0" anchor="t">
            <a:spAutoFit/>
          </a:bodyPr>
          <a:lstStyle/>
          <a:p>
            <a:pPr indent="0" fontAlgn="auto">
              <a:lnSpc>
                <a:spcPct val="150000"/>
              </a:lnSpc>
            </a:pPr>
            <a:r>
              <a:rPr lang="zh-CN" altLang="en-US" sz="1600" b="1" u="sng" dirty="0">
                <a:solidFill>
                  <a:srgbClr val="FF0000"/>
                </a:solidFill>
                <a:uFill>
                  <a:solidFill>
                    <a:schemeClr val="tx1"/>
                  </a:solidFill>
                </a:uFill>
                <a:sym typeface="+mn-ea"/>
              </a:rPr>
              <a:t>红色</a:t>
            </a:r>
            <a:r>
              <a:rPr lang="zh-CN" altLang="en-US" sz="1600" b="1" u="sng" dirty="0">
                <a:uFill>
                  <a:solidFill>
                    <a:schemeClr val="tx1"/>
                  </a:solidFill>
                </a:uFill>
                <a:sym typeface="+mn-ea"/>
              </a:rPr>
              <a:t>代表中线主力</a:t>
            </a:r>
            <a:r>
              <a:rPr lang="zh-CN" altLang="en-US" sz="1600" dirty="0">
                <a:sym typeface="+mn-ea"/>
              </a:rPr>
              <a:t>，机构，属于中长线资金。</a:t>
            </a:r>
            <a:endParaRPr lang="zh-CN" altLang="en-US" sz="1600" dirty="0">
              <a:solidFill>
                <a:schemeClr val="tx1"/>
              </a:solidFill>
            </a:endParaRPr>
          </a:p>
          <a:p>
            <a:pPr indent="0" fontAlgn="auto">
              <a:lnSpc>
                <a:spcPct val="150000"/>
              </a:lnSpc>
            </a:pPr>
            <a:r>
              <a:rPr lang="zh-CN" altLang="en-US" sz="1600" b="1" u="sng" dirty="0">
                <a:solidFill>
                  <a:srgbClr val="F900F9"/>
                </a:solidFill>
                <a:uFill>
                  <a:solidFill>
                    <a:schemeClr val="tx2"/>
                  </a:solidFill>
                </a:uFill>
                <a:sym typeface="+mn-ea"/>
              </a:rPr>
              <a:t>紫色</a:t>
            </a:r>
            <a:r>
              <a:rPr lang="zh-CN" altLang="en-US" sz="1600" b="1" u="sng" dirty="0">
                <a:uFill>
                  <a:solidFill>
                    <a:schemeClr val="tx2"/>
                  </a:solidFill>
                </a:uFill>
                <a:sym typeface="+mn-ea"/>
              </a:rPr>
              <a:t>代表短线主力</a:t>
            </a:r>
            <a:r>
              <a:rPr lang="zh-CN" altLang="en-US" sz="1600" b="1" dirty="0">
                <a:sym typeface="+mn-ea"/>
              </a:rPr>
              <a:t>，</a:t>
            </a:r>
            <a:r>
              <a:rPr lang="zh-CN" altLang="en-US" sz="1600" dirty="0">
                <a:sym typeface="+mn-ea"/>
              </a:rPr>
              <a:t>一般是游资，喜欢炒作短线的资金。</a:t>
            </a:r>
            <a:endParaRPr lang="zh-CN" altLang="en-US" sz="1600" dirty="0">
              <a:sym typeface="+mn-ea"/>
            </a:endParaRPr>
          </a:p>
          <a:p>
            <a:pPr indent="0" fontAlgn="auto">
              <a:lnSpc>
                <a:spcPct val="150000"/>
              </a:lnSpc>
            </a:pPr>
            <a:r>
              <a:rPr lang="zh-CN" altLang="en-US" sz="1600" b="1" u="sng" dirty="0">
                <a:solidFill>
                  <a:schemeClr val="accent4"/>
                </a:solidFill>
                <a:uFill>
                  <a:solidFill>
                    <a:schemeClr val="tx2"/>
                  </a:solidFill>
                </a:uFill>
                <a:sym typeface="+mn-ea"/>
              </a:rPr>
              <a:t>黄色</a:t>
            </a:r>
            <a:r>
              <a:rPr lang="zh-CN" altLang="en-US" sz="1600" b="1" u="sng" dirty="0">
                <a:uFill>
                  <a:solidFill>
                    <a:schemeClr val="tx2"/>
                  </a:solidFill>
                </a:uFill>
                <a:sym typeface="+mn-ea"/>
              </a:rPr>
              <a:t>是控盘资金</a:t>
            </a:r>
            <a:r>
              <a:rPr lang="zh-CN" altLang="en-US" sz="1600" dirty="0">
                <a:sym typeface="+mn-ea"/>
              </a:rPr>
              <a:t>，也就是我们的主力控盘，代表庄家筹码集中情况。</a:t>
            </a:r>
            <a:endParaRPr lang="zh-CN" altLang="en-US" sz="1600" dirty="0">
              <a:sym typeface="+mn-ea"/>
            </a:endParaRPr>
          </a:p>
          <a:p>
            <a:pPr indent="0" fontAlgn="auto">
              <a:lnSpc>
                <a:spcPct val="140000"/>
              </a:lnSpc>
            </a:pPr>
            <a:r>
              <a:rPr lang="zh-CN" altLang="en-US" sz="1600" b="1" u="sng" dirty="0">
                <a:solidFill>
                  <a:schemeClr val="accent1">
                    <a:lumMod val="75000"/>
                  </a:schemeClr>
                </a:solidFill>
                <a:uFill>
                  <a:solidFill>
                    <a:schemeClr val="tx2"/>
                  </a:solidFill>
                </a:uFill>
                <a:sym typeface="+mn-ea"/>
              </a:rPr>
              <a:t>蓝色</a:t>
            </a:r>
            <a:r>
              <a:rPr lang="zh-CN" altLang="en-US" sz="1600" b="1" u="sng" dirty="0">
                <a:uFill>
                  <a:solidFill>
                    <a:schemeClr val="tx2"/>
                  </a:solidFill>
                </a:uFill>
                <a:sym typeface="+mn-ea"/>
              </a:rPr>
              <a:t>和</a:t>
            </a:r>
            <a:r>
              <a:rPr lang="zh-CN" altLang="en-US" sz="1600" b="1" u="sng" dirty="0">
                <a:solidFill>
                  <a:srgbClr val="00B050"/>
                </a:solidFill>
                <a:uFill>
                  <a:solidFill>
                    <a:schemeClr val="tx2"/>
                  </a:solidFill>
                </a:uFill>
                <a:sym typeface="+mn-ea"/>
              </a:rPr>
              <a:t>绿色</a:t>
            </a:r>
            <a:r>
              <a:rPr lang="zh-CN" altLang="en-US" sz="1600" b="1" u="sng" dirty="0">
                <a:uFill>
                  <a:solidFill>
                    <a:schemeClr val="tx2"/>
                  </a:solidFill>
                </a:uFill>
                <a:sym typeface="+mn-ea"/>
              </a:rPr>
              <a:t>代表股价超跌</a:t>
            </a:r>
            <a:r>
              <a:rPr lang="zh-CN" altLang="en-US" sz="1600" b="1" dirty="0">
                <a:sym typeface="+mn-ea"/>
              </a:rPr>
              <a:t>，</a:t>
            </a:r>
            <a:r>
              <a:rPr lang="zh-CN" altLang="en-US" sz="1600" dirty="0">
                <a:sym typeface="+mn-ea"/>
              </a:rPr>
              <a:t>蓝色是短线角度超跌，绿色是中线角度超跌，这一区域承接买入的大多数时候是不明方向的散户居多。</a:t>
            </a:r>
            <a:endParaRPr lang="zh-CN" altLang="en-US" sz="1600" dirty="0">
              <a:sym typeface="+mn-ea"/>
            </a:endParaRPr>
          </a:p>
          <a:p>
            <a:pPr indent="0" fontAlgn="auto">
              <a:lnSpc>
                <a:spcPct val="140000"/>
              </a:lnSpc>
            </a:pPr>
            <a:endParaRPr lang="zh-CN" altLang="en-US" sz="1600" dirty="0">
              <a:sym typeface="+mn-ea"/>
            </a:endParaRPr>
          </a:p>
          <a:p>
            <a:pPr algn="l">
              <a:buClrTx/>
              <a:buSzTx/>
              <a:buFontTx/>
            </a:pPr>
            <a:r>
              <a:rPr 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三色主力</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红色</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黄色</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紫色</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buClrTx/>
              <a:buSzTx/>
              <a:buFontTx/>
            </a:pP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短期有爆发，中期有持续性</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40000"/>
              </a:lnSpc>
            </a:pPr>
            <a:endParaRPr lang="zh-CN" altLang="en-US" sz="1600" dirty="0">
              <a:sym typeface="+mn-ea"/>
            </a:endParaRPr>
          </a:p>
        </p:txBody>
      </p:sp>
      <p:pic>
        <p:nvPicPr>
          <p:cNvPr id="3" name="图片 2"/>
          <p:cNvPicPr>
            <a:picLocks noChangeAspect="1"/>
          </p:cNvPicPr>
          <p:nvPr/>
        </p:nvPicPr>
        <p:blipFill>
          <a:blip r:embed="rId1"/>
          <a:stretch>
            <a:fillRect/>
          </a:stretch>
        </p:blipFill>
        <p:spPr>
          <a:xfrm>
            <a:off x="3254566" y="978927"/>
            <a:ext cx="8581390" cy="5211445"/>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532" y="806652"/>
            <a:ext cx="68074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牛股特征：主力动向</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
        <p:nvSpPr>
          <p:cNvPr id="3" name="文本框 2"/>
          <p:cNvSpPr txBox="1"/>
          <p:nvPr/>
        </p:nvSpPr>
        <p:spPr>
          <a:xfrm>
            <a:off x="2502006" y="806652"/>
            <a:ext cx="6102296" cy="369332"/>
          </a:xfrm>
          <a:prstGeom prst="rect">
            <a:avLst/>
          </a:prstGeom>
          <a:noFill/>
        </p:spPr>
        <p:txBody>
          <a:bodyPr wrap="square">
            <a:spAutoFit/>
          </a:bodyPr>
          <a:lstStyle/>
          <a:p>
            <a:r>
              <a:rPr lang="zh-CN" altLang="en-US" dirty="0"/>
              <a:t>监控大主力的行为</a:t>
            </a:r>
            <a:endParaRPr lang="zh-CN" altLang="en-US" dirty="0"/>
          </a:p>
        </p:txBody>
      </p:sp>
      <p:sp>
        <p:nvSpPr>
          <p:cNvPr id="4" name="文本框 3"/>
          <p:cNvSpPr txBox="1"/>
          <p:nvPr/>
        </p:nvSpPr>
        <p:spPr>
          <a:xfrm>
            <a:off x="326842" y="1800088"/>
            <a:ext cx="5250243" cy="3970318"/>
          </a:xfrm>
          <a:prstGeom prst="rect">
            <a:avLst/>
          </a:prstGeom>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dirty="0"/>
              <a:t>所谓主力动向就是利用主力买盘的强弱来监测主力资金对于一只个股的买卖情况。他主要分为以下几类</a:t>
            </a:r>
            <a:r>
              <a:rPr lang="en-US" altLang="zh-CN" dirty="0"/>
              <a:t>【</a:t>
            </a:r>
            <a:r>
              <a:rPr lang="zh-CN" altLang="en-US" dirty="0"/>
              <a:t>区别于主力净买额</a:t>
            </a:r>
            <a:r>
              <a:rPr lang="en-US" altLang="zh-CN" dirty="0"/>
              <a:t>】</a:t>
            </a:r>
            <a:endParaRPr lang="en-US" altLang="zh-CN" dirty="0"/>
          </a:p>
          <a:p>
            <a:endParaRPr lang="en-US" altLang="zh-CN" dirty="0"/>
          </a:p>
          <a:p>
            <a:r>
              <a:rPr lang="en-US" altLang="zh-CN" dirty="0"/>
              <a:t>1</a:t>
            </a:r>
            <a:r>
              <a:rPr lang="zh-CN" altLang="en-US" dirty="0"/>
              <a:t>、</a:t>
            </a:r>
            <a:r>
              <a:rPr lang="zh-CN" altLang="en-US" b="1" dirty="0">
                <a:solidFill>
                  <a:srgbClr val="FF0000"/>
                </a:solidFill>
              </a:rPr>
              <a:t>红色</a:t>
            </a:r>
            <a:r>
              <a:rPr lang="zh-CN" altLang="en-US" dirty="0"/>
              <a:t>代表大资金主动进场意愿强；</a:t>
            </a:r>
            <a:endParaRPr lang="zh-CN" altLang="en-US" dirty="0"/>
          </a:p>
          <a:p>
            <a:r>
              <a:rPr lang="en-US" altLang="zh-CN" dirty="0"/>
              <a:t>2</a:t>
            </a:r>
            <a:r>
              <a:rPr lang="zh-CN" altLang="en-US" dirty="0"/>
              <a:t>、</a:t>
            </a:r>
            <a:r>
              <a:rPr lang="zh-CN" altLang="en-US" b="1" dirty="0">
                <a:solidFill>
                  <a:srgbClr val="00B050"/>
                </a:solidFill>
              </a:rPr>
              <a:t>绿色</a:t>
            </a:r>
            <a:r>
              <a:rPr lang="zh-CN" altLang="en-US" dirty="0"/>
              <a:t>表示大资金砸盘意愿强；</a:t>
            </a:r>
            <a:endParaRPr lang="zh-CN" altLang="en-US" dirty="0"/>
          </a:p>
          <a:p>
            <a:r>
              <a:rPr lang="en-US" altLang="zh-CN" dirty="0"/>
              <a:t>3</a:t>
            </a:r>
            <a:r>
              <a:rPr lang="zh-CN" altLang="en-US" dirty="0"/>
              <a:t>、</a:t>
            </a:r>
            <a:r>
              <a:rPr lang="zh-CN" altLang="en-US" b="1" dirty="0">
                <a:solidFill>
                  <a:srgbClr val="CC00FF"/>
                </a:solidFill>
              </a:rPr>
              <a:t>紫色</a:t>
            </a:r>
            <a:r>
              <a:rPr lang="zh-CN" altLang="en-US" dirty="0"/>
              <a:t>表示大资金不仅主动进场意愿强，并且对当天成交起主导作用；</a:t>
            </a:r>
            <a:endParaRPr lang="zh-CN" altLang="en-US" dirty="0"/>
          </a:p>
          <a:p>
            <a:r>
              <a:rPr lang="en-US" altLang="zh-CN" dirty="0"/>
              <a:t>4</a:t>
            </a:r>
            <a:r>
              <a:rPr lang="zh-CN" altLang="en-US" dirty="0"/>
              <a:t>、</a:t>
            </a:r>
            <a:r>
              <a:rPr lang="zh-CN" altLang="en-US" b="1" dirty="0">
                <a:solidFill>
                  <a:schemeClr val="accent1">
                    <a:lumMod val="75000"/>
                  </a:schemeClr>
                </a:solidFill>
              </a:rPr>
              <a:t>蓝色</a:t>
            </a:r>
            <a:r>
              <a:rPr lang="zh-CN" altLang="en-US" dirty="0"/>
              <a:t>表示大资金不仅砸盘意愿强</a:t>
            </a:r>
            <a:r>
              <a:rPr lang="en-US" altLang="zh-CN" dirty="0"/>
              <a:t>,</a:t>
            </a:r>
            <a:r>
              <a:rPr lang="zh-CN" altLang="en-US" dirty="0"/>
              <a:t>并且对当天成交起主导作用。</a:t>
            </a:r>
            <a:endParaRPr lang="zh-CN" altLang="en-US" dirty="0"/>
          </a:p>
          <a:p>
            <a:r>
              <a:rPr lang="en-US" altLang="zh-CN" dirty="0"/>
              <a:t>5</a:t>
            </a:r>
            <a:r>
              <a:rPr lang="zh-CN" altLang="en-US" dirty="0"/>
              <a:t>、大额主动净买</a:t>
            </a:r>
            <a:r>
              <a:rPr lang="en-US" altLang="zh-CN" dirty="0"/>
              <a:t>=</a:t>
            </a:r>
            <a:r>
              <a:rPr lang="zh-CN" altLang="en-US" dirty="0"/>
              <a:t>大额主动买</a:t>
            </a:r>
            <a:r>
              <a:rPr lang="en-US" altLang="zh-CN" dirty="0"/>
              <a:t>-</a:t>
            </a:r>
            <a:r>
              <a:rPr lang="zh-CN" altLang="en-US" dirty="0"/>
              <a:t>大额主动卖， 大额主动净买占比</a:t>
            </a:r>
            <a:r>
              <a:rPr lang="en-US" altLang="zh-CN" dirty="0"/>
              <a:t>=</a:t>
            </a:r>
            <a:r>
              <a:rPr lang="zh-CN" altLang="en-US" dirty="0"/>
              <a:t>大额主动净买</a:t>
            </a:r>
            <a:r>
              <a:rPr lang="en-US" altLang="zh-CN" dirty="0"/>
              <a:t>/</a:t>
            </a:r>
            <a:r>
              <a:rPr lang="zh-CN" altLang="en-US" dirty="0"/>
              <a:t>成交额</a:t>
            </a:r>
            <a:endParaRPr lang="zh-CN" altLang="en-US" dirty="0"/>
          </a:p>
          <a:p>
            <a:r>
              <a:rPr lang="en-US" altLang="zh-CN" dirty="0"/>
              <a:t>6</a:t>
            </a:r>
            <a:r>
              <a:rPr lang="zh-CN" altLang="en-US" dirty="0"/>
              <a:t>、连续大额主动净买</a:t>
            </a:r>
            <a:r>
              <a:rPr lang="en-US" altLang="zh-CN" dirty="0"/>
              <a:t>=</a:t>
            </a:r>
            <a:r>
              <a:rPr lang="zh-CN" altLang="en-US" dirty="0"/>
              <a:t>大额主动净买大于</a:t>
            </a:r>
            <a:r>
              <a:rPr lang="en-US" altLang="zh-CN" dirty="0"/>
              <a:t>0</a:t>
            </a:r>
            <a:r>
              <a:rPr lang="zh-CN" altLang="en-US" dirty="0"/>
              <a:t>的连续天数 详情看图：</a:t>
            </a:r>
            <a:endParaRPr lang="zh-CN" altLang="en-US" dirty="0"/>
          </a:p>
        </p:txBody>
      </p:sp>
      <p:pic>
        <p:nvPicPr>
          <p:cNvPr id="5" name="图片 4"/>
          <p:cNvPicPr>
            <a:picLocks noChangeAspect="1"/>
          </p:cNvPicPr>
          <p:nvPr/>
        </p:nvPicPr>
        <p:blipFill>
          <a:blip r:embed="rId1"/>
          <a:stretch>
            <a:fillRect/>
          </a:stretch>
        </p:blipFill>
        <p:spPr>
          <a:xfrm>
            <a:off x="5876847" y="1646362"/>
            <a:ext cx="5454911" cy="4277770"/>
          </a:xfrm>
          <a:prstGeom prst="rect">
            <a:avLst/>
          </a:prstGeom>
          <a:ln>
            <a:noFill/>
          </a:ln>
          <a:effectLst>
            <a:outerShdw blurRad="190500" algn="tl" rotWithShape="0">
              <a:srgbClr val="000000">
                <a:alpha val="70000"/>
              </a:srgbClr>
            </a:outerShdw>
          </a:effectLst>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93951" y="1544920"/>
            <a:ext cx="11274480" cy="4147491"/>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03594" y="1765070"/>
            <a:ext cx="11649866" cy="351302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96349" y="842018"/>
            <a:ext cx="4959582" cy="5478477"/>
          </a:xfrm>
          <a:prstGeom prst="rect">
            <a:avLst/>
          </a:prstGeom>
        </p:spPr>
      </p:pic>
      <p:sp>
        <p:nvSpPr>
          <p:cNvPr id="4" name="文本框 3"/>
          <p:cNvSpPr txBox="1"/>
          <p:nvPr/>
        </p:nvSpPr>
        <p:spPr>
          <a:xfrm>
            <a:off x="5801184" y="842018"/>
            <a:ext cx="5623385" cy="12657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30000"/>
              </a:lnSpc>
              <a:spcBef>
                <a:spcPts val="1000"/>
              </a:spcBef>
            </a:pPr>
            <a:r>
              <a:rPr lang="zh-CN" altLang="en-US" b="1" dirty="0">
                <a:solidFill>
                  <a:srgbClr val="FF0000"/>
                </a:solidFill>
                <a:latin typeface="微软雅黑" panose="020B0503020204020204" pitchFamily="34" charset="-122"/>
                <a:ea typeface="微软雅黑" panose="020B0503020204020204" pitchFamily="34" charset="-122"/>
              </a:rPr>
              <a:t>精选细节：</a:t>
            </a:r>
            <a:endParaRPr lang="en-US" altLang="zh-CN" b="1" dirty="0">
              <a:solidFill>
                <a:srgbClr val="FF0000"/>
              </a:solidFill>
              <a:latin typeface="微软雅黑" panose="020B0503020204020204" pitchFamily="34" charset="-122"/>
              <a:ea typeface="微软雅黑" panose="020B0503020204020204" pitchFamily="34" charset="-122"/>
            </a:endParaRPr>
          </a:p>
          <a:p>
            <a:pPr algn="just">
              <a:lnSpc>
                <a:spcPct val="130000"/>
              </a:lnSpc>
              <a:spcBef>
                <a:spcPts val="1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双</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B</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突破、底部抬高、蓝线上移、必备条件主力状态红柱递增，主题多空博弈增加（优选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天以内）</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5801184" y="2384224"/>
            <a:ext cx="5623385" cy="393934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30000"/>
              </a:lnSpc>
              <a:spcBef>
                <a:spcPts val="1000"/>
              </a:spcBef>
            </a:pPr>
            <a:r>
              <a:rPr lang="zh-CN" altLang="en-US" b="1" dirty="0">
                <a:solidFill>
                  <a:srgbClr val="FF0000"/>
                </a:solidFill>
                <a:latin typeface="微软雅黑" panose="020B0503020204020204" pitchFamily="34" charset="-122"/>
                <a:ea typeface="微软雅黑" panose="020B0503020204020204" pitchFamily="34" charset="-122"/>
              </a:rPr>
              <a:t>操作核心：本质是趋势和资金，资金推动趋势</a:t>
            </a:r>
            <a:endParaRPr lang="en-US" altLang="zh-CN" b="1" dirty="0">
              <a:solidFill>
                <a:srgbClr val="FF0000"/>
              </a:solidFill>
              <a:latin typeface="微软雅黑" panose="020B0503020204020204" pitchFamily="34" charset="-122"/>
              <a:ea typeface="微软雅黑" panose="020B0503020204020204" pitchFamily="34" charset="-122"/>
            </a:endParaRPr>
          </a:p>
          <a:p>
            <a:pPr algn="just">
              <a:lnSpc>
                <a:spcPct val="130000"/>
              </a:lnSpc>
              <a:spcBef>
                <a:spcPts val="1000"/>
              </a:spcBef>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、主板不超过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个点、双创不超过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个点</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30000"/>
              </a:lnSpc>
              <a:spcBef>
                <a:spcPts val="1000"/>
              </a:spcBef>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、稳健一点可以等待出来之后找分时均价线附近低吸信号</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30000"/>
              </a:lnSpc>
              <a:spcBef>
                <a:spcPts val="1000"/>
              </a:spcBef>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、防守策略：</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天原则</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判断标准区间盈利</a:t>
            </a:r>
            <a:r>
              <a:rPr lang="en-US" altLang="zh-CN" dirty="0">
                <a:solidFill>
                  <a:srgbClr val="FF0000"/>
                </a:solidFill>
                <a:latin typeface="微软雅黑" panose="020B0503020204020204" pitchFamily="34" charset="-122"/>
                <a:ea typeface="微软雅黑" panose="020B0503020204020204" pitchFamily="34" charset="-122"/>
              </a:rPr>
              <a:t>10</a:t>
            </a:r>
            <a:r>
              <a:rPr lang="zh-CN" altLang="en-US" dirty="0">
                <a:solidFill>
                  <a:srgbClr val="FF0000"/>
                </a:solidFill>
                <a:latin typeface="微软雅黑" panose="020B0503020204020204" pitchFamily="34" charset="-122"/>
                <a:ea typeface="微软雅黑" panose="020B0503020204020204" pitchFamily="34" charset="-122"/>
              </a:rPr>
              <a:t>个点以上</a:t>
            </a:r>
            <a:r>
              <a:rPr lang="en-US" altLang="zh-CN" dirty="0">
                <a:solidFill>
                  <a:srgbClr val="FF0000"/>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，操作的第二天开始算</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30000"/>
              </a:lnSpc>
              <a:spcBef>
                <a:spcPts val="1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最大损失</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个点（</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），若双</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B</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给出来买入的位置在辅助线附近采用乖离率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止损，</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30000"/>
              </a:lnSpc>
              <a:spcBef>
                <a:spcPts val="10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辅助指标：红紫开花，气泡图、水手突破、潜龙飞天</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2284" y="867087"/>
            <a:ext cx="4702466" cy="5450586"/>
          </a:xfrm>
          <a:prstGeom prst="rect">
            <a:avLst/>
          </a:prstGeom>
        </p:spPr>
      </p:pic>
      <p:pic>
        <p:nvPicPr>
          <p:cNvPr id="5" name="图片 4"/>
          <p:cNvPicPr>
            <a:picLocks noChangeAspect="1"/>
          </p:cNvPicPr>
          <p:nvPr/>
        </p:nvPicPr>
        <p:blipFill>
          <a:blip r:embed="rId2"/>
          <a:stretch>
            <a:fillRect/>
          </a:stretch>
        </p:blipFill>
        <p:spPr>
          <a:xfrm>
            <a:off x="4846784" y="867087"/>
            <a:ext cx="7215103" cy="3116606"/>
          </a:xfrm>
          <a:prstGeom prst="rect">
            <a:avLst/>
          </a:prstGeom>
        </p:spPr>
      </p:pic>
      <p:pic>
        <p:nvPicPr>
          <p:cNvPr id="7" name="图片 6"/>
          <p:cNvPicPr>
            <a:picLocks noChangeAspect="1"/>
          </p:cNvPicPr>
          <p:nvPr/>
        </p:nvPicPr>
        <p:blipFill>
          <a:blip r:embed="rId3"/>
          <a:stretch>
            <a:fillRect/>
          </a:stretch>
        </p:blipFill>
        <p:spPr>
          <a:xfrm>
            <a:off x="4846784" y="4071355"/>
            <a:ext cx="2652742" cy="2246318"/>
          </a:xfrm>
          <a:prstGeom prst="rect">
            <a:avLst/>
          </a:prstGeom>
        </p:spPr>
      </p:pic>
      <p:sp>
        <p:nvSpPr>
          <p:cNvPr id="8" name="文本占位符 2"/>
          <p:cNvSpPr>
            <a:spLocks noGrp="1"/>
          </p:cNvSpPr>
          <p:nvPr/>
        </p:nvSpPr>
        <p:spPr>
          <a:xfrm>
            <a:off x="6882587" y="4325266"/>
            <a:ext cx="3479408" cy="398780"/>
          </a:xfrm>
          <a:prstGeom prst="rect">
            <a:avLst/>
          </a:prstGeom>
        </p:spPr>
        <p:txBody>
          <a:bodyPr/>
          <a:lstStyle>
            <a:defPPr>
              <a:defRPr lang="zh-CN"/>
            </a:defPPr>
            <a:lvl1pPr marL="0" indent="0" algn="l" defTabSz="914400" rtl="0" eaLnBrk="1" latinLnBrk="0" hangingPunct="1">
              <a:lnSpc>
                <a:spcPct val="130000"/>
              </a:lnSpc>
              <a:spcBef>
                <a:spcPts val="500"/>
              </a:spcBef>
              <a:buFont typeface="Arial" panose="020B0604020202020204" pitchFamily="34" charset="0"/>
              <a:buNone/>
              <a:defRPr lang="zh-CN" altLang="en-US"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solidFill>
                  <a:srgbClr val="FF0000"/>
                </a:solidFill>
              </a:rPr>
              <a:t>      </a:t>
            </a:r>
            <a:endParaRPr lang="en-US" altLang="zh-CN" sz="1600" dirty="0">
              <a:solidFill>
                <a:srgbClr val="FF0000"/>
              </a:solidFill>
            </a:endParaRPr>
          </a:p>
        </p:txBody>
      </p:sp>
      <p:sp>
        <p:nvSpPr>
          <p:cNvPr id="9" name="文本占位符 2"/>
          <p:cNvSpPr>
            <a:spLocks noGrp="1"/>
          </p:cNvSpPr>
          <p:nvPr/>
        </p:nvSpPr>
        <p:spPr>
          <a:xfrm>
            <a:off x="7702923" y="4071355"/>
            <a:ext cx="4213191" cy="398780"/>
          </a:xfrm>
          <a:prstGeom prst="rect">
            <a:avLst/>
          </a:prstGeom>
        </p:spPr>
        <p:txBody>
          <a:bodyPr/>
          <a:lstStyle>
            <a:defPPr>
              <a:defRPr lang="zh-CN"/>
            </a:defPPr>
            <a:lvl1pPr marL="0" indent="0" algn="l" defTabSz="914400" rtl="0" eaLnBrk="1" latinLnBrk="0" hangingPunct="1">
              <a:lnSpc>
                <a:spcPct val="130000"/>
              </a:lnSpc>
              <a:spcBef>
                <a:spcPts val="500"/>
              </a:spcBef>
              <a:buFont typeface="Arial" panose="020B0604020202020204" pitchFamily="34" charset="0"/>
              <a:buNone/>
              <a:defRPr lang="zh-CN" altLang="en-US"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solidFill>
                  <a:srgbClr val="FF0000"/>
                </a:solidFill>
              </a:rPr>
              <a:t>强瑞技术在周五给出了双</a:t>
            </a:r>
            <a:r>
              <a:rPr lang="en-US" altLang="zh-CN" sz="1600" dirty="0">
                <a:solidFill>
                  <a:srgbClr val="FF0000"/>
                </a:solidFill>
              </a:rPr>
              <a:t>B</a:t>
            </a:r>
            <a:r>
              <a:rPr lang="zh-CN" altLang="en-US" sz="1600" dirty="0">
                <a:solidFill>
                  <a:srgbClr val="FF0000"/>
                </a:solidFill>
              </a:rPr>
              <a:t>启动蓝线上移信号</a:t>
            </a:r>
            <a:endParaRPr lang="en-US" altLang="zh-CN" sz="1600" dirty="0">
              <a:solidFill>
                <a:srgbClr val="FF0000"/>
              </a:solidFill>
            </a:endParaRPr>
          </a:p>
          <a:p>
            <a:r>
              <a:rPr lang="zh-CN" altLang="en-US" sz="1600" dirty="0">
                <a:solidFill>
                  <a:srgbClr val="FF0000"/>
                </a:solidFill>
              </a:rPr>
              <a:t>第一天：股价冲高回落，继续持股看涨</a:t>
            </a:r>
            <a:endParaRPr lang="en-US" altLang="zh-CN" sz="1600" dirty="0">
              <a:solidFill>
                <a:srgbClr val="FF0000"/>
              </a:solidFill>
            </a:endParaRPr>
          </a:p>
          <a:p>
            <a:r>
              <a:rPr lang="zh-CN" altLang="en-US" sz="1600" dirty="0">
                <a:solidFill>
                  <a:srgbClr val="FF0000"/>
                </a:solidFill>
              </a:rPr>
              <a:t>第二天：股价再次冲高，然后有浮盈</a:t>
            </a:r>
            <a:r>
              <a:rPr lang="en-US" altLang="zh-CN" sz="1600" dirty="0">
                <a:solidFill>
                  <a:srgbClr val="FF0000"/>
                </a:solidFill>
              </a:rPr>
              <a:t>10</a:t>
            </a:r>
            <a:r>
              <a:rPr lang="zh-CN" altLang="en-US" sz="1600" dirty="0">
                <a:solidFill>
                  <a:srgbClr val="FF0000"/>
                </a:solidFill>
              </a:rPr>
              <a:t>个点</a:t>
            </a:r>
            <a:endParaRPr lang="en-US" altLang="zh-CN" sz="1600" dirty="0">
              <a:solidFill>
                <a:srgbClr val="FF0000"/>
              </a:solidFill>
            </a:endParaRPr>
          </a:p>
          <a:p>
            <a:r>
              <a:rPr lang="zh-CN" altLang="en-US" sz="1600" dirty="0">
                <a:solidFill>
                  <a:srgbClr val="FF0000"/>
                </a:solidFill>
              </a:rPr>
              <a:t>第三天：该股再次冲高回落，个股没有破位</a:t>
            </a:r>
            <a:endParaRPr lang="en-US" altLang="zh-CN" sz="1600" dirty="0">
              <a:solidFill>
                <a:srgbClr val="FF0000"/>
              </a:solidFill>
            </a:endParaRPr>
          </a:p>
          <a:p>
            <a:r>
              <a:rPr lang="zh-CN" altLang="en-US" sz="1600" dirty="0">
                <a:solidFill>
                  <a:srgbClr val="FF0000"/>
                </a:solidFill>
              </a:rPr>
              <a:t>一般就持股看涨</a:t>
            </a:r>
            <a:endParaRPr lang="en-US" altLang="zh-CN" sz="1600" dirty="0">
              <a:solidFill>
                <a:srgbClr val="FF0000"/>
              </a:solidFill>
            </a:endParaRPr>
          </a:p>
          <a:p>
            <a:r>
              <a:rPr lang="zh-CN" altLang="en-US" sz="1600" dirty="0">
                <a:solidFill>
                  <a:srgbClr val="FF0000"/>
                </a:solidFill>
              </a:rPr>
              <a:t>    </a:t>
            </a:r>
            <a:endParaRPr lang="en-US" altLang="zh-CN" sz="1600" dirty="0">
              <a:solidFill>
                <a:srgbClr val="FF0000"/>
              </a:solidFill>
            </a:endParaRPr>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31046"/>
          <a:stretch>
            <a:fillRect/>
          </a:stretch>
        </p:blipFill>
        <p:spPr>
          <a:xfrm>
            <a:off x="202397" y="1092720"/>
            <a:ext cx="4734012" cy="5105681"/>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2"/>
          <a:stretch>
            <a:fillRect/>
          </a:stretch>
        </p:blipFill>
        <p:spPr>
          <a:xfrm>
            <a:off x="5109884" y="1092720"/>
            <a:ext cx="6599043" cy="5105681"/>
          </a:xfrm>
          <a:prstGeom prst="rect">
            <a:avLst/>
          </a:prstGeom>
          <a:ln>
            <a:noFill/>
          </a:ln>
          <a:effectLst>
            <a:outerShdw blurRad="190500" algn="tl" rotWithShape="0">
              <a:srgbClr val="000000">
                <a:alpha val="70000"/>
              </a:srgbClr>
            </a:outerShdw>
          </a:effectLst>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descr="组 25"/>
          <p:cNvPicPr>
            <a:picLocks noChangeAspect="1"/>
          </p:cNvPicPr>
          <p:nvPr>
            <p:custDataLst>
              <p:tags r:id="rId1"/>
            </p:custDataLst>
          </p:nvPr>
        </p:nvPicPr>
        <p:blipFill>
          <a:blip r:embed="rId2"/>
          <a:stretch>
            <a:fillRect/>
          </a:stretch>
        </p:blipFill>
        <p:spPr>
          <a:xfrm>
            <a:off x="3378200" y="1890395"/>
            <a:ext cx="6927850" cy="714375"/>
          </a:xfrm>
          <a:prstGeom prst="rect">
            <a:avLst/>
          </a:prstGeom>
        </p:spPr>
      </p:pic>
      <p:pic>
        <p:nvPicPr>
          <p:cNvPr id="36" name="图片 35" descr="组 25"/>
          <p:cNvPicPr>
            <a:picLocks noChangeAspect="1"/>
          </p:cNvPicPr>
          <p:nvPr>
            <p:custDataLst>
              <p:tags r:id="rId3"/>
            </p:custDataLst>
          </p:nvPr>
        </p:nvPicPr>
        <p:blipFill>
          <a:blip r:embed="rId2"/>
          <a:stretch>
            <a:fillRect/>
          </a:stretch>
        </p:blipFill>
        <p:spPr>
          <a:xfrm>
            <a:off x="4064000" y="2774950"/>
            <a:ext cx="6927850" cy="714375"/>
          </a:xfrm>
          <a:prstGeom prst="rect">
            <a:avLst/>
          </a:prstGeom>
        </p:spPr>
      </p:pic>
      <p:pic>
        <p:nvPicPr>
          <p:cNvPr id="37" name="图片 36" descr="组 25"/>
          <p:cNvPicPr>
            <a:picLocks noChangeAspect="1"/>
          </p:cNvPicPr>
          <p:nvPr>
            <p:custDataLst>
              <p:tags r:id="rId4"/>
            </p:custDataLst>
          </p:nvPr>
        </p:nvPicPr>
        <p:blipFill>
          <a:blip r:embed="rId2"/>
          <a:stretch>
            <a:fillRect/>
          </a:stretch>
        </p:blipFill>
        <p:spPr>
          <a:xfrm>
            <a:off x="3378200" y="3659505"/>
            <a:ext cx="6927850" cy="714375"/>
          </a:xfrm>
          <a:prstGeom prst="rect">
            <a:avLst/>
          </a:prstGeom>
        </p:spPr>
      </p:pic>
      <p:sp>
        <p:nvSpPr>
          <p:cNvPr id="6" name="文本框 5"/>
          <p:cNvSpPr txBox="1"/>
          <p:nvPr>
            <p:custDataLst>
              <p:tags r:id="rId5"/>
            </p:custDataLst>
          </p:nvPr>
        </p:nvSpPr>
        <p:spPr>
          <a:xfrm>
            <a:off x="4932680" y="1673225"/>
            <a:ext cx="5340350" cy="807080"/>
          </a:xfrm>
          <a:prstGeom prst="rect">
            <a:avLst/>
          </a:prstGeom>
          <a:noFill/>
        </p:spPr>
        <p:txBody>
          <a:bodyPr wrap="square" rtlCol="0">
            <a:spAutoFit/>
          </a:bodyPr>
          <a:lstStyle/>
          <a:p>
            <a:pPr algn="l">
              <a:lnSpc>
                <a:spcPct val="180000"/>
              </a:lnSpc>
            </a:pPr>
            <a:r>
              <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二八环境的市场特征</a:t>
            </a:r>
            <a:endParaRPr lang="en-US" altLang="zh-CN"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40" name="文本框 39"/>
          <p:cNvSpPr txBox="1"/>
          <p:nvPr>
            <p:custDataLst>
              <p:tags r:id="rId6"/>
            </p:custDataLst>
          </p:nvPr>
        </p:nvSpPr>
        <p:spPr>
          <a:xfrm>
            <a:off x="4140200" y="159004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0 1</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2" name="文本框 1"/>
          <p:cNvSpPr txBox="1"/>
          <p:nvPr>
            <p:custDataLst>
              <p:tags r:id="rId7"/>
            </p:custDataLst>
          </p:nvPr>
        </p:nvSpPr>
        <p:spPr>
          <a:xfrm>
            <a:off x="4140200" y="3356610"/>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0 3</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5" name="文本框 4"/>
          <p:cNvSpPr txBox="1"/>
          <p:nvPr>
            <p:custDataLst>
              <p:tags r:id="rId8"/>
            </p:custDataLst>
          </p:nvPr>
        </p:nvSpPr>
        <p:spPr>
          <a:xfrm>
            <a:off x="4140200" y="2473325"/>
            <a:ext cx="782955" cy="1088390"/>
          </a:xfrm>
          <a:prstGeom prst="rect">
            <a:avLst/>
          </a:prstGeom>
          <a:noFill/>
        </p:spPr>
        <p:txBody>
          <a:bodyPr wrap="square" rtlCol="0">
            <a:spAutoFit/>
          </a:bodyPr>
          <a:lstStyle/>
          <a:p>
            <a:pPr algn="ctr">
              <a:lnSpc>
                <a:spcPct val="180000"/>
              </a:lnSpc>
            </a:pPr>
            <a:r>
              <a:rPr lang="en-US" altLang="zh-CN" sz="3600">
                <a:solidFill>
                  <a:schemeClr val="bg1"/>
                </a:solidFill>
                <a:latin typeface="Impact" panose="020B0806030902050204" charset="0"/>
                <a:ea typeface="思源黑体 CN Regular" panose="020B0500000000000000" charset="-122"/>
                <a:cs typeface="Impact" panose="020B0806030902050204" charset="0"/>
              </a:rPr>
              <a:t>0 2</a:t>
            </a:r>
            <a:endParaRPr lang="en-US" altLang="zh-CN" sz="3600">
              <a:solidFill>
                <a:schemeClr val="bg1"/>
              </a:solidFill>
              <a:latin typeface="Impact" panose="020B0806030902050204" charset="0"/>
              <a:ea typeface="思源黑体 CN Regular" panose="020B0500000000000000" charset="-122"/>
              <a:cs typeface="Impact" panose="020B0806030902050204" charset="0"/>
            </a:endParaRPr>
          </a:p>
        </p:txBody>
      </p:sp>
      <p:sp>
        <p:nvSpPr>
          <p:cNvPr id="13" name="文本框 12"/>
          <p:cNvSpPr txBox="1"/>
          <p:nvPr>
            <p:custDataLst>
              <p:tags r:id="rId9"/>
            </p:custDataLst>
          </p:nvPr>
        </p:nvSpPr>
        <p:spPr>
          <a:xfrm>
            <a:off x="4932680" y="2556510"/>
            <a:ext cx="5340350" cy="807080"/>
          </a:xfrm>
          <a:prstGeom prst="rect">
            <a:avLst/>
          </a:prstGeom>
          <a:noFill/>
        </p:spPr>
        <p:txBody>
          <a:bodyPr wrap="square" rtlCol="0">
            <a:spAutoFit/>
          </a:bodyPr>
          <a:lstStyle/>
          <a:p>
            <a:pPr algn="l">
              <a:lnSpc>
                <a:spcPct val="180000"/>
              </a:lnSpc>
            </a:pPr>
            <a:r>
              <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做好资产配置</a:t>
            </a:r>
            <a:endParaRPr lang="zh-CN"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4" name="文本框 13"/>
          <p:cNvSpPr txBox="1"/>
          <p:nvPr>
            <p:custDataLst>
              <p:tags r:id="rId10"/>
            </p:custDataLst>
          </p:nvPr>
        </p:nvSpPr>
        <p:spPr>
          <a:xfrm>
            <a:off x="4932680" y="3439795"/>
            <a:ext cx="5340350" cy="807080"/>
          </a:xfrm>
          <a:prstGeom prst="rect">
            <a:avLst/>
          </a:prstGeom>
          <a:noFill/>
        </p:spPr>
        <p:txBody>
          <a:bodyPr wrap="square" rtlCol="0">
            <a:spAutoFit/>
          </a:bodyPr>
          <a:lstStyle/>
          <a:p>
            <a:pPr algn="l">
              <a:lnSpc>
                <a:spcPct val="180000"/>
              </a:lnSpc>
            </a:pPr>
            <a:r>
              <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如何选择主力介入较深的方向</a:t>
            </a:r>
            <a:endParaRPr lang="zh-CN" altLang="en-US" sz="3000" dirty="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9061" y="1548250"/>
            <a:ext cx="3004820" cy="438721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pP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软件信号：</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S</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点</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流动资金翻绿</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捕捞季节金叉</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 </a:t>
            </a:r>
            <a:r>
              <a:rPr lang="zh-CN" dirty="0">
                <a:solidFill>
                  <a:schemeClr val="tx1"/>
                </a:solidFill>
                <a:latin typeface="微软雅黑" panose="020B0503020204020204" pitchFamily="34" charset="-122"/>
                <a:ea typeface="微软雅黑" panose="020B0503020204020204" pitchFamily="34" charset="-122"/>
                <a:sym typeface="Arial" panose="020B0604020202020204"/>
              </a:rPr>
              <a:t>弱反</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行情（</a:t>
            </a:r>
            <a:r>
              <a:rPr lang="zh-CN" dirty="0">
                <a:solidFill>
                  <a:schemeClr val="tx1"/>
                </a:solidFill>
                <a:latin typeface="微软雅黑" panose="020B0503020204020204" pitchFamily="34" charset="-122"/>
                <a:ea typeface="微软雅黑" panose="020B0503020204020204" pitchFamily="34" charset="-122"/>
                <a:sym typeface="Arial" panose="020B0604020202020204"/>
              </a:rPr>
              <a:t>弱反阶段每一波</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60</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分钟金叉都是机会）</a:t>
            </a:r>
            <a:endParaRPr lang="zh-CN" altLang="en-US" dirty="0">
              <a:solidFill>
                <a:schemeClr val="tx1"/>
              </a:solidFill>
              <a:latin typeface="微软雅黑" panose="020B0503020204020204" pitchFamily="34" charset="-122"/>
              <a:ea typeface="微软雅黑" panose="020B0503020204020204" pitchFamily="34" charset="-122"/>
              <a:sym typeface="Arial" panose="020B0604020202020204"/>
            </a:endParaRPr>
          </a:p>
        </p:txBody>
      </p:sp>
      <p:sp>
        <p:nvSpPr>
          <p:cNvPr id="3" name="矩形 2"/>
          <p:cNvSpPr/>
          <p:nvPr/>
        </p:nvSpPr>
        <p:spPr>
          <a:xfrm>
            <a:off x="920021" y="3123685"/>
            <a:ext cx="2626360" cy="320929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pP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走势分析：</a:t>
            </a:r>
            <a:b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b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下一个台阶震荡</a:t>
            </a:r>
            <a:b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br>
            <a:b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br>
            <a:r>
              <a:rPr lang="zh-CN" dirty="0">
                <a:solidFill>
                  <a:schemeClr val="tx1"/>
                </a:solidFill>
                <a:latin typeface="微软雅黑" panose="020B0503020204020204" pitchFamily="34" charset="-122"/>
                <a:ea typeface="微软雅黑" panose="020B0503020204020204" pitchFamily="34" charset="-122"/>
                <a:sym typeface="Arial" panose="020B0604020202020204"/>
              </a:rPr>
              <a:t>量能连续萎缩、</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 </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反弹速度过快，注意容易冲高回落。</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 </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关注</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60</a:t>
            </a:r>
            <a:r>
              <a:rPr lang="zh-CN" altLang="en-US" dirty="0">
                <a:solidFill>
                  <a:schemeClr val="tx1"/>
                </a:solidFill>
                <a:latin typeface="微软雅黑" panose="020B0503020204020204" pitchFamily="34" charset="-122"/>
                <a:ea typeface="微软雅黑" panose="020B0503020204020204" pitchFamily="34" charset="-122"/>
                <a:sym typeface="Arial" panose="020B0604020202020204"/>
              </a:rPr>
              <a:t>分钟每一次金叉反弹机会</a:t>
            </a:r>
            <a:r>
              <a:rPr lang="en-US" altLang="zh-CN" dirty="0">
                <a:solidFill>
                  <a:schemeClr val="tx1"/>
                </a:solidFill>
                <a:latin typeface="微软雅黑" panose="020B0503020204020204" pitchFamily="34" charset="-122"/>
                <a:ea typeface="微软雅黑" panose="020B0503020204020204" pitchFamily="34" charset="-122"/>
                <a:sym typeface="Arial" panose="020B0604020202020204"/>
              </a:rPr>
              <a:t> </a:t>
            </a:r>
            <a:br>
              <a:rPr lang="zh-CN" dirty="0">
                <a:solidFill>
                  <a:schemeClr val="tx1"/>
                </a:solidFill>
                <a:latin typeface="微软雅黑" panose="020B0503020204020204" pitchFamily="34" charset="-122"/>
                <a:ea typeface="微软雅黑" panose="020B0503020204020204" pitchFamily="34" charset="-122"/>
                <a:sym typeface="Arial" panose="020B0604020202020204"/>
              </a:rPr>
            </a:br>
            <a:endParaRPr lang="zh-CN" dirty="0">
              <a:solidFill>
                <a:schemeClr val="tx1"/>
              </a:solidFill>
              <a:latin typeface="微软雅黑" panose="020B0503020204020204" pitchFamily="34" charset="-122"/>
              <a:ea typeface="微软雅黑" panose="020B0503020204020204" pitchFamily="34" charset="-122"/>
              <a:sym typeface="Arial" panose="020B0604020202020204"/>
            </a:endParaRPr>
          </a:p>
        </p:txBody>
      </p:sp>
      <p:pic>
        <p:nvPicPr>
          <p:cNvPr id="4" name="图片 3"/>
          <p:cNvPicPr>
            <a:picLocks noChangeAspect="1"/>
          </p:cNvPicPr>
          <p:nvPr/>
        </p:nvPicPr>
        <p:blipFill>
          <a:blip r:embed="rId1"/>
          <a:stretch>
            <a:fillRect/>
          </a:stretch>
        </p:blipFill>
        <p:spPr>
          <a:xfrm>
            <a:off x="4735101" y="1493640"/>
            <a:ext cx="6988175" cy="4749800"/>
          </a:xfrm>
          <a:prstGeom prst="rect">
            <a:avLst/>
          </a:prstGeom>
        </p:spPr>
      </p:pic>
      <p:sp>
        <p:nvSpPr>
          <p:cNvPr id="6" name="文本框 5"/>
          <p:cNvSpPr txBox="1"/>
          <p:nvPr/>
        </p:nvSpPr>
        <p:spPr>
          <a:xfrm>
            <a:off x="157218" y="911464"/>
            <a:ext cx="60972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行情解读</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45494" y="809796"/>
            <a:ext cx="11443184" cy="5462489"/>
          </a:xfrm>
          <a:prstGeom prst="rect">
            <a:avLst/>
          </a:prstGeom>
          <a:ln>
            <a:noFill/>
          </a:ln>
          <a:effectLst>
            <a:outerShdw blurRad="190500" algn="tl" rotWithShape="0">
              <a:srgbClr val="000000">
                <a:alpha val="70000"/>
              </a:srgbClr>
            </a:outerShdw>
          </a:effectLst>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表格&#10;&#10;AI 生成的内容可能不正确。"/>
          <p:cNvPicPr>
            <a:picLocks noChangeAspect="1"/>
          </p:cNvPicPr>
          <p:nvPr/>
        </p:nvPicPr>
        <p:blipFill>
          <a:blip r:embed="rId1"/>
          <a:stretch>
            <a:fillRect/>
          </a:stretch>
        </p:blipFill>
        <p:spPr>
          <a:xfrm>
            <a:off x="5665676" y="1339778"/>
            <a:ext cx="5956900" cy="3762952"/>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2"/>
          <a:stretch>
            <a:fillRect/>
          </a:stretch>
        </p:blipFill>
        <p:spPr>
          <a:xfrm>
            <a:off x="643255" y="932136"/>
            <a:ext cx="4107514" cy="3023960"/>
          </a:xfrm>
          <a:prstGeom prst="rect">
            <a:avLst/>
          </a:prstGeom>
        </p:spPr>
      </p:pic>
      <p:sp>
        <p:nvSpPr>
          <p:cNvPr id="5" name="文本占位符 2"/>
          <p:cNvSpPr>
            <a:spLocks noGrp="1"/>
          </p:cNvSpPr>
          <p:nvPr/>
        </p:nvSpPr>
        <p:spPr>
          <a:xfrm>
            <a:off x="365178" y="3871336"/>
            <a:ext cx="4759665" cy="2462789"/>
          </a:xfrm>
          <a:prstGeom prst="rect">
            <a:avLst/>
          </a:prstGeom>
        </p:spPr>
        <p:txBody>
          <a:bodyPr/>
          <a:lstStyle>
            <a:lvl1pPr marL="0" indent="0" algn="l" defTabSz="914400" rtl="0" eaLnBrk="1" latinLnBrk="0" hangingPunct="1">
              <a:lnSpc>
                <a:spcPct val="130000"/>
              </a:lnSpc>
              <a:spcBef>
                <a:spcPts val="500"/>
              </a:spcBef>
              <a:buFont typeface="Arial" panose="020B0604020202020204" pitchFamily="34" charset="0"/>
              <a:buNone/>
              <a:defRPr lang="zh-CN" altLang="en-US"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zh-CN" altLang="en-US"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技术性牛市：</a:t>
            </a:r>
            <a:r>
              <a:rPr lang="zh-CN" altLang="en-US" sz="1200" dirty="0"/>
              <a:t>当平均股价明确的站在牛熊线的上方，说明短线主力资金很强，出现了很多的龙头股，以及部分的亮眼的龙头板块，</a:t>
            </a:r>
            <a:r>
              <a:rPr lang="zh-CN" altLang="en-US" sz="1200" dirty="0">
                <a:solidFill>
                  <a:srgbClr val="FF0000"/>
                </a:solidFill>
              </a:rPr>
              <a:t>此时仓位适宜</a:t>
            </a:r>
            <a:r>
              <a:rPr lang="en-US" altLang="zh-CN" sz="1200" dirty="0">
                <a:solidFill>
                  <a:srgbClr val="FF0000"/>
                </a:solidFill>
              </a:rPr>
              <a:t>5-8</a:t>
            </a:r>
            <a:r>
              <a:rPr lang="zh-CN" altLang="en-US" sz="1200" dirty="0">
                <a:solidFill>
                  <a:srgbClr val="FF0000"/>
                </a:solidFill>
              </a:rPr>
              <a:t>成</a:t>
            </a:r>
            <a:r>
              <a:rPr lang="zh-CN" altLang="en-US" sz="1200" dirty="0"/>
              <a:t>，甚至满仓操作都行</a:t>
            </a:r>
            <a:endParaRPr lang="en-US" altLang="zh-CN" sz="1200" dirty="0"/>
          </a:p>
          <a:p>
            <a:pPr marL="342900" indent="-342900">
              <a:buFont typeface="+mj-lt"/>
              <a:buAutoNum type="arabicPeriod"/>
            </a:pPr>
            <a:r>
              <a:rPr lang="zh-CN" altLang="en-US"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震荡市</a:t>
            </a:r>
            <a:r>
              <a:rPr lang="en-US" altLang="zh-CN"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a:t>
            </a:r>
            <a:r>
              <a:rPr lang="zh-CN" altLang="en-US"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大多数时间</a:t>
            </a:r>
            <a:r>
              <a:rPr lang="en-US" altLang="zh-CN"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a:t>
            </a:r>
            <a:r>
              <a:rPr lang="zh-CN" altLang="en-US"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a:t>
            </a:r>
            <a:r>
              <a:rPr lang="zh-CN" altLang="en-US" sz="1200" dirty="0"/>
              <a:t>当平均股价位于牛熊线之间，这个时候说明大量的个股在箱体震荡为主，主力资金也在做高抛低吸，所以</a:t>
            </a:r>
            <a:r>
              <a:rPr lang="zh-CN" altLang="en-US" sz="1200" dirty="0">
                <a:solidFill>
                  <a:srgbClr val="FF0000"/>
                </a:solidFill>
              </a:rPr>
              <a:t>此时仓位适宜</a:t>
            </a:r>
            <a:r>
              <a:rPr lang="en-US" altLang="zh-CN" sz="1200" dirty="0">
                <a:solidFill>
                  <a:srgbClr val="FF0000"/>
                </a:solidFill>
              </a:rPr>
              <a:t>3-5</a:t>
            </a:r>
            <a:r>
              <a:rPr lang="zh-CN" altLang="en-US" sz="1200" dirty="0">
                <a:solidFill>
                  <a:srgbClr val="FF0000"/>
                </a:solidFill>
              </a:rPr>
              <a:t>成</a:t>
            </a:r>
            <a:r>
              <a:rPr lang="zh-CN" altLang="en-US" sz="1200" dirty="0"/>
              <a:t>，至多不超过半仓</a:t>
            </a:r>
            <a:endParaRPr lang="en-US" altLang="zh-CN" sz="1200" dirty="0"/>
          </a:p>
          <a:p>
            <a:pPr marL="342900" indent="-342900">
              <a:buFont typeface="+mj-lt"/>
              <a:buAutoNum type="arabicPeriod"/>
            </a:pPr>
            <a:r>
              <a:rPr lang="zh-CN" altLang="en-US" sz="1200" b="1" dirty="0">
                <a:gradFill flip="none" rotWithShape="1">
                  <a:gsLst>
                    <a:gs pos="100000">
                      <a:srgbClr val="4E60D4"/>
                    </a:gs>
                    <a:gs pos="0">
                      <a:srgbClr val="5825C7"/>
                    </a:gs>
                  </a:gsLst>
                  <a:path path="shape">
                    <a:fillToRect l="50000" t="50000" r="50000" b="50000"/>
                  </a:path>
                  <a:tileRect/>
                </a:gradFill>
              </a:rPr>
              <a:t>技术性熊市</a:t>
            </a:r>
            <a:r>
              <a:rPr lang="zh-CN" altLang="en-US" sz="1200" b="1" dirty="0">
                <a:gradFill flip="none" rotWithShape="1">
                  <a:gsLst>
                    <a:gs pos="100000">
                      <a:srgbClr val="4E60D4"/>
                    </a:gs>
                    <a:gs pos="0">
                      <a:srgbClr val="5825C7"/>
                    </a:gs>
                  </a:gsLst>
                  <a:path path="shape">
                    <a:fillToRect l="50000" t="50000" r="50000" b="50000"/>
                  </a:path>
                  <a:tileRect/>
                </a:gradFill>
                <a:latin typeface="微软雅黑" panose="020B0503020204020204" pitchFamily="34" charset="-122"/>
                <a:ea typeface="微软雅黑" panose="020B0503020204020204" pitchFamily="34" charset="-122"/>
              </a:rPr>
              <a:t>：</a:t>
            </a:r>
            <a:r>
              <a:rPr lang="zh-CN" altLang="en-US" sz="1200" dirty="0"/>
              <a:t>当平均股价位于牛熊线的下方此时，这个时候说明大量的股票已经经历过了一轮下跌，整体都处于一个超跌状态，此时仓位</a:t>
            </a:r>
            <a:r>
              <a:rPr lang="zh-CN" altLang="en-US" sz="1200" dirty="0">
                <a:solidFill>
                  <a:srgbClr val="FF0000"/>
                </a:solidFill>
              </a:rPr>
              <a:t>适宜</a:t>
            </a:r>
            <a:r>
              <a:rPr lang="en-US" altLang="zh-CN" sz="1200" dirty="0">
                <a:solidFill>
                  <a:srgbClr val="FF0000"/>
                </a:solidFill>
              </a:rPr>
              <a:t>3</a:t>
            </a:r>
            <a:r>
              <a:rPr lang="zh-CN" altLang="en-US" sz="1200" dirty="0">
                <a:solidFill>
                  <a:srgbClr val="FF0000"/>
                </a:solidFill>
              </a:rPr>
              <a:t>成以内</a:t>
            </a:r>
            <a:r>
              <a:rPr lang="zh-CN" altLang="en-US" sz="1200" dirty="0"/>
              <a:t>。准备迎接超跌反弹</a:t>
            </a:r>
            <a:endParaRPr lang="en-US" altLang="zh-CN" sz="1200" dirty="0"/>
          </a:p>
        </p:txBody>
      </p:sp>
      <p:sp>
        <p:nvSpPr>
          <p:cNvPr id="6" name="文本占位符 2"/>
          <p:cNvSpPr>
            <a:spLocks noGrp="1"/>
          </p:cNvSpPr>
          <p:nvPr/>
        </p:nvSpPr>
        <p:spPr>
          <a:xfrm>
            <a:off x="5798319" y="5225209"/>
            <a:ext cx="5691614" cy="398780"/>
          </a:xfrm>
          <a:prstGeom prst="rect">
            <a:avLst/>
          </a:prstGeom>
        </p:spPr>
        <p:txBody>
          <a:bodyPr/>
          <a:lstStyle>
            <a:defPPr>
              <a:defRPr lang="zh-CN"/>
            </a:defPPr>
            <a:lvl1pPr marL="0" indent="0" algn="l" defTabSz="914400" rtl="0" eaLnBrk="1" latinLnBrk="0" hangingPunct="1">
              <a:lnSpc>
                <a:spcPct val="130000"/>
              </a:lnSpc>
              <a:spcBef>
                <a:spcPts val="500"/>
              </a:spcBef>
              <a:buFont typeface="Arial" panose="020B0604020202020204" pitchFamily="34" charset="0"/>
              <a:buNone/>
              <a:defRPr lang="zh-CN" altLang="en-US"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solidFill>
                  <a:srgbClr val="FF0000"/>
                </a:solidFill>
              </a:rPr>
              <a:t>      大盘状态</a:t>
            </a:r>
            <a:r>
              <a:rPr lang="en-US" altLang="zh-CN" sz="1600" dirty="0">
                <a:solidFill>
                  <a:srgbClr val="FF0000"/>
                </a:solidFill>
              </a:rPr>
              <a:t>B</a:t>
            </a:r>
            <a:r>
              <a:rPr lang="zh-CN" altLang="en-US" sz="1600" dirty="0">
                <a:solidFill>
                  <a:srgbClr val="FF0000"/>
                </a:solidFill>
              </a:rPr>
              <a:t>、</a:t>
            </a:r>
            <a:r>
              <a:rPr lang="en-US" altLang="zh-CN" sz="1600" dirty="0">
                <a:solidFill>
                  <a:srgbClr val="FF0000"/>
                </a:solidFill>
              </a:rPr>
              <a:t>S</a:t>
            </a:r>
            <a:r>
              <a:rPr lang="zh-CN" altLang="en-US" sz="1600" dirty="0">
                <a:solidFill>
                  <a:srgbClr val="FF0000"/>
                </a:solidFill>
              </a:rPr>
              <a:t>点    流动资金红绿     捕捞季节金叉死叉</a:t>
            </a:r>
            <a:endParaRPr lang="en-US" altLang="zh-CN" sz="1600" dirty="0">
              <a:solidFill>
                <a:srgbClr val="FF0000"/>
              </a:solidFill>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7218" y="911464"/>
            <a:ext cx="60972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当前市场二八分化</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5" name="图片 4"/>
          <p:cNvPicPr>
            <a:picLocks noChangeAspect="1"/>
          </p:cNvPicPr>
          <p:nvPr/>
        </p:nvPicPr>
        <p:blipFill>
          <a:blip r:embed="rId1"/>
          <a:stretch>
            <a:fillRect/>
          </a:stretch>
        </p:blipFill>
        <p:spPr>
          <a:xfrm>
            <a:off x="256609" y="1350856"/>
            <a:ext cx="3310671" cy="1992305"/>
          </a:xfrm>
          <a:prstGeom prst="rect">
            <a:avLst/>
          </a:prstGeom>
        </p:spPr>
      </p:pic>
      <p:pic>
        <p:nvPicPr>
          <p:cNvPr id="7" name="图片 6"/>
          <p:cNvPicPr>
            <a:picLocks noChangeAspect="1"/>
          </p:cNvPicPr>
          <p:nvPr/>
        </p:nvPicPr>
        <p:blipFill>
          <a:blip r:embed="rId2"/>
          <a:stretch>
            <a:fillRect/>
          </a:stretch>
        </p:blipFill>
        <p:spPr>
          <a:xfrm>
            <a:off x="3636425" y="1350856"/>
            <a:ext cx="8429078" cy="4887304"/>
          </a:xfrm>
          <a:prstGeom prst="rect">
            <a:avLst/>
          </a:prstGeom>
        </p:spPr>
      </p:pic>
      <p:pic>
        <p:nvPicPr>
          <p:cNvPr id="9" name="图片 8"/>
          <p:cNvPicPr>
            <a:picLocks noChangeAspect="1"/>
          </p:cNvPicPr>
          <p:nvPr/>
        </p:nvPicPr>
        <p:blipFill>
          <a:blip r:embed="rId3"/>
          <a:stretch>
            <a:fillRect/>
          </a:stretch>
        </p:blipFill>
        <p:spPr>
          <a:xfrm>
            <a:off x="256609" y="3413221"/>
            <a:ext cx="3310671" cy="2817035"/>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87922" y="1072214"/>
            <a:ext cx="10853529" cy="5308054"/>
          </a:xfrm>
          <a:prstGeom prst="rect">
            <a:avLst/>
          </a:prstGeom>
        </p:spPr>
      </p:pic>
      <p:sp>
        <p:nvSpPr>
          <p:cNvPr id="4" name="文本框 3"/>
          <p:cNvSpPr txBox="1"/>
          <p:nvPr/>
        </p:nvSpPr>
        <p:spPr>
          <a:xfrm>
            <a:off x="193360" y="735410"/>
            <a:ext cx="60972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当前市场二八分化</a:t>
            </a:r>
            <a:r>
              <a:rPr kumimoji="0" lang="en-US" altLang="zh-CN"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同板块不同个股结果不同</a:t>
            </a:r>
            <a:r>
              <a:rPr kumimoji="0" lang="en-US" altLang="zh-CN"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533" y="806652"/>
            <a:ext cx="41328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1</a:t>
            </a: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、资产配置：选多个热点主题</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4" name="图片 3"/>
          <p:cNvPicPr>
            <a:picLocks noChangeAspect="1"/>
          </p:cNvPicPr>
          <p:nvPr/>
        </p:nvPicPr>
        <p:blipFill>
          <a:blip r:embed="rId1"/>
          <a:stretch>
            <a:fillRect/>
          </a:stretch>
        </p:blipFill>
        <p:spPr>
          <a:xfrm>
            <a:off x="263839" y="1228661"/>
            <a:ext cx="11485727" cy="4568561"/>
          </a:xfrm>
          <a:prstGeom prst="rect">
            <a:avLst/>
          </a:prstGeom>
        </p:spPr>
      </p:pic>
      <p:sp>
        <p:nvSpPr>
          <p:cNvPr id="5" name="文本框 4"/>
          <p:cNvSpPr txBox="1"/>
          <p:nvPr/>
        </p:nvSpPr>
        <p:spPr>
          <a:xfrm>
            <a:off x="2775728" y="5943074"/>
            <a:ext cx="66405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机器人概念、国产芯片、</a:t>
            </a:r>
            <a:r>
              <a:rPr lang="zh-CN" altLang="en-US" b="1" dirty="0">
                <a:solidFill>
                  <a:srgbClr val="EF070E"/>
                </a:solidFill>
                <a:latin typeface="思源黑体 CN Bold" panose="020B0800000000000000" charset="-122"/>
                <a:ea typeface="思源黑体 CN Bold" panose="020B0800000000000000" charset="-122"/>
                <a:cs typeface="思源黑体 CN Normal" panose="020B0400000000000000" charset="-122"/>
              </a:rPr>
              <a:t>云计算、智能电网、大消费、</a:t>
            </a:r>
            <a:r>
              <a:rPr lang="en-US" altLang="zh-CN" b="1" dirty="0">
                <a:solidFill>
                  <a:srgbClr val="EF070E"/>
                </a:solidFill>
                <a:latin typeface="思源黑体 CN Bold" panose="020B0800000000000000" charset="-122"/>
                <a:ea typeface="思源黑体 CN Bold" panose="020B0800000000000000" charset="-122"/>
                <a:cs typeface="思源黑体 CN Normal" panose="020B0400000000000000" charset="-122"/>
              </a:rPr>
              <a:t>PCB</a:t>
            </a:r>
            <a:r>
              <a:rPr lang="zh-CN" altLang="en-US" b="1" dirty="0">
                <a:solidFill>
                  <a:srgbClr val="EF070E"/>
                </a:solidFill>
                <a:latin typeface="思源黑体 CN Bold" panose="020B0800000000000000" charset="-122"/>
                <a:ea typeface="思源黑体 CN Bold" panose="020B0800000000000000" charset="-122"/>
                <a:cs typeface="思源黑体 CN Normal" panose="020B0400000000000000" charset="-122"/>
              </a:rPr>
              <a:t>等</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532" y="806652"/>
            <a:ext cx="53761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2</a:t>
            </a:r>
            <a:r>
              <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rPr>
              <a:t>、资产配置：做指数类基金，以免波动过大</a:t>
            </a:r>
            <a:endParaRPr kumimoji="0" lang="zh-CN" altLang="en-US" sz="1800" b="1" i="0" u="none" strike="noStrike" kern="1200" cap="none" spc="0" normalizeH="0" baseline="0" noProof="0" dirty="0">
              <a:ln>
                <a:noFill/>
              </a:ln>
              <a:solidFill>
                <a:srgbClr val="EF070E"/>
              </a:solidFill>
              <a:effectLst/>
              <a:uLnTx/>
              <a:uFillTx/>
              <a:latin typeface="思源黑体 CN Bold" panose="020B0800000000000000" charset="-122"/>
              <a:ea typeface="思源黑体 CN Bold" panose="020B0800000000000000" charset="-122"/>
              <a:cs typeface="思源黑体 CN Normal" panose="020B0400000000000000" charset="-122"/>
            </a:endParaRPr>
          </a:p>
        </p:txBody>
      </p:sp>
      <p:pic>
        <p:nvPicPr>
          <p:cNvPr id="4" name="图片 3"/>
          <p:cNvPicPr>
            <a:picLocks noChangeAspect="1"/>
          </p:cNvPicPr>
          <p:nvPr/>
        </p:nvPicPr>
        <p:blipFill>
          <a:blip r:embed="rId1"/>
          <a:stretch>
            <a:fillRect/>
          </a:stretch>
        </p:blipFill>
        <p:spPr>
          <a:xfrm>
            <a:off x="187939" y="1646040"/>
            <a:ext cx="4322619" cy="4405308"/>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a:blip r:embed="rId2"/>
          <a:stretch>
            <a:fillRect/>
          </a:stretch>
        </p:blipFill>
        <p:spPr>
          <a:xfrm>
            <a:off x="4875595" y="1646040"/>
            <a:ext cx="3461673" cy="4409395"/>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3"/>
          <a:stretch>
            <a:fillRect/>
          </a:stretch>
        </p:blipFill>
        <p:spPr>
          <a:xfrm>
            <a:off x="8602888" y="3837407"/>
            <a:ext cx="3249305" cy="2499465"/>
          </a:xfrm>
          <a:prstGeom prst="rect">
            <a:avLst/>
          </a:prstGeom>
          <a:ln>
            <a:noFill/>
          </a:ln>
          <a:effectLst>
            <a:outerShdw blurRad="190500" algn="tl" rotWithShape="0">
              <a:srgbClr val="000000">
                <a:alpha val="70000"/>
              </a:srgbClr>
            </a:outerShdw>
          </a:effectLst>
        </p:spPr>
      </p:pic>
      <p:pic>
        <p:nvPicPr>
          <p:cNvPr id="10" name="图片 9"/>
          <p:cNvPicPr>
            <a:picLocks noChangeAspect="1"/>
          </p:cNvPicPr>
          <p:nvPr/>
        </p:nvPicPr>
        <p:blipFill>
          <a:blip r:embed="rId4"/>
          <a:stretch>
            <a:fillRect/>
          </a:stretch>
        </p:blipFill>
        <p:spPr>
          <a:xfrm>
            <a:off x="8602888" y="1138362"/>
            <a:ext cx="3249305" cy="2556395"/>
          </a:xfrm>
          <a:prstGeom prst="rect">
            <a:avLst/>
          </a:prstGeom>
          <a:ln>
            <a:noFill/>
          </a:ln>
          <a:effectLst>
            <a:outerShdw blurRad="190500" algn="tl" rotWithShape="0">
              <a:srgbClr val="000000">
                <a:alpha val="70000"/>
              </a:srgbClr>
            </a:outerShdw>
          </a:effectLst>
        </p:spPr>
      </p:pic>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3.xml><?xml version="1.0" encoding="utf-8"?>
<p:tagLst xmlns:p="http://schemas.openxmlformats.org/presentationml/2006/main">
  <p:tag name="KSO_WM_BEAUTIFY_FLAG" val="#wm#"/>
  <p:tag name="KSO_WM_TEMPLATE_CATEGORY" val="custom"/>
  <p:tag name="KSO_WM_TEMPLATE_INDEX" val="20205176"/>
</p:tagLst>
</file>

<file path=ppt/tags/tag14.xml><?xml version="1.0" encoding="utf-8"?>
<p:tagLst xmlns:p="http://schemas.openxmlformats.org/presentationml/2006/main">
  <p:tag name="KSO_WM_DIAGRAM_VIRTUALLY_FRAME" val="{&quot;height&quot;:365.25,&quot;left&quot;:266,&quot;top&quot;:125.2,&quot;width&quot;:599.5}"/>
</p:tagLst>
</file>

<file path=ppt/tags/tag15.xml><?xml version="1.0" encoding="utf-8"?>
<p:tagLst xmlns:p="http://schemas.openxmlformats.org/presentationml/2006/main">
  <p:tag name="KSO_WM_DIAGRAM_VIRTUALLY_FRAME" val="{&quot;height&quot;:365.25,&quot;left&quot;:266,&quot;top&quot;:125.2,&quot;width&quot;:599.5}"/>
</p:tagLst>
</file>

<file path=ppt/tags/tag16.xml><?xml version="1.0" encoding="utf-8"?>
<p:tagLst xmlns:p="http://schemas.openxmlformats.org/presentationml/2006/main">
  <p:tag name="KSO_WM_DIAGRAM_VIRTUALLY_FRAME" val="{&quot;height&quot;:365.25,&quot;left&quot;:266,&quot;top&quot;:125.2,&quot;width&quot;:599.5}"/>
</p:tagLst>
</file>

<file path=ppt/tags/tag17.xml><?xml version="1.0" encoding="utf-8"?>
<p:tagLst xmlns:p="http://schemas.openxmlformats.org/presentationml/2006/main">
  <p:tag name="KSO_WM_DIAGRAM_VIRTUALLY_FRAME" val="{&quot;height&quot;:365.25,&quot;left&quot;:266,&quot;top&quot;:125.2,&quot;width&quot;:599.5}"/>
</p:tagLst>
</file>

<file path=ppt/tags/tag18.xml><?xml version="1.0" encoding="utf-8"?>
<p:tagLst xmlns:p="http://schemas.openxmlformats.org/presentationml/2006/main">
  <p:tag name="KSO_WM_DIAGRAM_VIRTUALLY_FRAME" val="{&quot;height&quot;:365.25,&quot;left&quot;:266,&quot;top&quot;:125.2,&quot;width&quot;:599.5}"/>
</p:tagLst>
</file>

<file path=ppt/tags/tag19.xml><?xml version="1.0" encoding="utf-8"?>
<p:tagLst xmlns:p="http://schemas.openxmlformats.org/presentationml/2006/main">
  <p:tag name="KSO_WM_DIAGRAM_VIRTUALLY_FRAME" val="{&quot;height&quot;:365.25,&quot;left&quot;:266,&quot;top&quot;:125.2,&quot;width&quot;:599.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365.25,&quot;left&quot;:266,&quot;top&quot;:125.2,&quot;width&quot;:599.5}"/>
</p:tagLst>
</file>

<file path=ppt/tags/tag21.xml><?xml version="1.0" encoding="utf-8"?>
<p:tagLst xmlns:p="http://schemas.openxmlformats.org/presentationml/2006/main">
  <p:tag name="KSO_WM_DIAGRAM_VIRTUALLY_FRAME" val="{&quot;height&quot;:365.25,&quot;left&quot;:266,&quot;top&quot;:125.2,&quot;width&quot;:599.5}"/>
</p:tagLst>
</file>

<file path=ppt/tags/tag22.xml><?xml version="1.0" encoding="utf-8"?>
<p:tagLst xmlns:p="http://schemas.openxmlformats.org/presentationml/2006/main">
  <p:tag name="KSO_WM_DIAGRAM_VIRTUALLY_FRAME" val="{&quot;height&quot;:365.25,&quot;left&quot;:266,&quot;top&quot;:125.2,&quot;width&quot;:599.5}"/>
</p:tagLst>
</file>

<file path=ppt/tags/tag23.xml><?xml version="1.0" encoding="utf-8"?>
<p:tagLst xmlns:p="http://schemas.openxmlformats.org/presentationml/2006/main">
  <p:tag name="KSO_WM_BEAUTIFY_FLAG" val="#wm#"/>
  <p:tag name="KSO_WM_TEMPLATE_CATEGORY" val="custom"/>
  <p:tag name="KSO_WM_TEMPLATE_INDEX" val="20205176"/>
</p:tagLst>
</file>

<file path=ppt/tags/tag24.xml><?xml version="1.0" encoding="utf-8"?>
<p:tagLst xmlns:p="http://schemas.openxmlformats.org/presentationml/2006/main">
  <p:tag name="KSO_WM_BEAUTIFY_FLAG" val="#wm#"/>
  <p:tag name="KSO_WM_TEMPLATE_CATEGORY" val="custom"/>
  <p:tag name="KSO_WM_TEMPLATE_INDEX" val="20205176"/>
</p:tagLst>
</file>

<file path=ppt/tags/tag25.xml><?xml version="1.0" encoding="utf-8"?>
<p:tagLst xmlns:p="http://schemas.openxmlformats.org/presentationml/2006/main">
  <p:tag name="KSO_WM_BEAUTIFY_FLAG" val="#wm#"/>
  <p:tag name="KSO_WM_TEMPLATE_CATEGORY" val="custom"/>
  <p:tag name="KSO_WM_TEMPLATE_INDEX" val="20205176"/>
</p:tagLst>
</file>

<file path=ppt/tags/tag26.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BEAUTIFY_FLAG" val="#wm#"/>
  <p:tag name="KSO_WM_TEMPLATE_CATEGORY" val="custom"/>
  <p:tag name="KSO_WM_TEMPLATE_INDEX" val="20205176"/>
</p:tagLst>
</file>

<file path=ppt/tags/tag28.xml><?xml version="1.0" encoding="utf-8"?>
<p:tagLst xmlns:p="http://schemas.openxmlformats.org/presentationml/2006/main">
  <p:tag name="KSO_WM_BEAUTIFY_FLAG" val="#wm#"/>
  <p:tag name="KSO_WM_TEMPLATE_CATEGORY" val="custom"/>
  <p:tag name="KSO_WM_TEMPLATE_INDEX" val="20205176"/>
</p:tagLst>
</file>

<file path=ppt/tags/tag29.xml><?xml version="1.0" encoding="utf-8"?>
<p:tagLst xmlns:p="http://schemas.openxmlformats.org/presentationml/2006/main">
  <p:tag name="KSO_WM_BEAUTIFY_FLAG" val="#wm#"/>
  <p:tag name="KSO_WM_TEMPLATE_CATEGORY" val="custom"/>
  <p:tag name="KSO_WM_TEMPLATE_INDEX" val="2020517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0205176"/>
</p:tagLst>
</file>

<file path=ppt/tags/tag31.xml><?xml version="1.0" encoding="utf-8"?>
<p:tagLst xmlns:p="http://schemas.openxmlformats.org/presentationml/2006/main">
  <p:tag name="KSO_WM_BEAUTIFY_FLAG" val="#wm#"/>
  <p:tag name="KSO_WM_TEMPLATE_CATEGORY" val="custom"/>
  <p:tag name="KSO_WM_TEMPLATE_INDEX" val="20205176"/>
</p:tagLst>
</file>

<file path=ppt/tags/tag32.xml><?xml version="1.0" encoding="utf-8"?>
<p:tagLst xmlns:p="http://schemas.openxmlformats.org/presentationml/2006/main">
  <p:tag name="KSO_WM_BEAUTIFY_FLAG" val="#wm#"/>
  <p:tag name="KSO_WM_TEMPLATE_CATEGORY" val="custom"/>
  <p:tag name="KSO_WM_TEMPLATE_INDEX" val="20205176"/>
</p:tagLst>
</file>

<file path=ppt/tags/tag33.xml><?xml version="1.0" encoding="utf-8"?>
<p:tagLst xmlns:p="http://schemas.openxmlformats.org/presentationml/2006/main">
  <p:tag name="KSO_WM_BEAUTIFY_FLAG" val="#wm#"/>
  <p:tag name="KSO_WM_TEMPLATE_CATEGORY" val="custom"/>
  <p:tag name="KSO_WM_TEMPLATE_INDEX" val="20205176"/>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PP_MARK_KEY" val="257877f6-fe8c-4c47-ab4c-274c99a6a791"/>
  <p:tag name="COMMONDATA" val="eyJoZGlkIjoiNjIxZDM2NzczYzIxNjM3NjQ4OTA5MWY3NTZjMjQ0NWEifQ=="/>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1265</Words>
  <Application>WPS 演示</Application>
  <PresentationFormat>宽屏</PresentationFormat>
  <Paragraphs>84</Paragraphs>
  <Slides>21</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21</vt:i4>
      </vt:variant>
    </vt:vector>
  </HeadingPairs>
  <TitlesOfParts>
    <vt:vector size="39" baseType="lpstr">
      <vt:lpstr>Arial</vt:lpstr>
      <vt:lpstr>宋体</vt:lpstr>
      <vt:lpstr>Wingdings</vt:lpstr>
      <vt:lpstr>微软雅黑</vt:lpstr>
      <vt:lpstr>Wingdings</vt:lpstr>
      <vt:lpstr>优设标题黑</vt:lpstr>
      <vt:lpstr>黑体</vt:lpstr>
      <vt:lpstr>微软雅黑 Light</vt:lpstr>
      <vt:lpstr>思源黑体 CN Normal</vt:lpstr>
      <vt:lpstr>思源黑体 CN Light</vt:lpstr>
      <vt:lpstr>思源黑体 CN Bold</vt:lpstr>
      <vt:lpstr>思源黑体 CN Medium</vt:lpstr>
      <vt:lpstr>思源黑体 CN Regular</vt:lpstr>
      <vt:lpstr>Impact</vt:lpstr>
      <vt:lpstr>Arial</vt:lpstr>
      <vt:lpstr>Arial Unicode MS</vt:lpstr>
      <vt:lpstr>Calibri</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莓莓</cp:lastModifiedBy>
  <cp:revision>746</cp:revision>
  <dcterms:created xsi:type="dcterms:W3CDTF">2019-06-19T02:08:00Z</dcterms:created>
  <dcterms:modified xsi:type="dcterms:W3CDTF">2026-06-10T09:40:15Z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59BC3DF784374FFE9248BDD012039189_13</vt:lpwstr>
  </property>
</Properties>
</file>