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328" r:id="rId3"/>
    <p:sldId id="321" r:id="rId4"/>
    <p:sldId id="375" r:id="rId5"/>
    <p:sldId id="322" r:id="rId6"/>
    <p:sldId id="376" r:id="rId7"/>
    <p:sldId id="377" r:id="rId8"/>
    <p:sldId id="380" r:id="rId9"/>
    <p:sldId id="381" r:id="rId10"/>
    <p:sldId id="378" r:id="rId11"/>
    <p:sldId id="383" r:id="rId12"/>
    <p:sldId id="382" r:id="rId13"/>
    <p:sldId id="385" r:id="rId14"/>
    <p:sldId id="384" r:id="rId15"/>
    <p:sldId id="386" r:id="rId16"/>
    <p:sldId id="388" r:id="rId17"/>
    <p:sldId id="327" r:id="rId18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2" userDrawn="1">
          <p15:clr>
            <a:srgbClr val="A4A3A4"/>
          </p15:clr>
        </p15:guide>
        <p15:guide id="2" pos="370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admin" initials="a" lastIdx="1" clrIdx="0"/>
  <p:cmAuthor id="3" name="Mia Vida Villanueva" initials="MVV" lastIdx="0" clrIdx="2"/>
  <p:cmAuthor id="4" name="1206988966@qq.com" initials="1" lastIdx="0" clrIdx="3"/>
  <p:cmAuthor id="5" name="姜伟光" initials="姜" lastIdx="0" clrIdx="4"/>
  <p:cmAuthor id="6" name="lenovo" initials="l" lastIdx="0" clrIdx="5"/>
  <p:cmAuthor id="7" name="Administrator" initials="A" lastIdx="0" clrIdx="6"/>
  <p:cmAuthor id="8" name="ming qiu" initials="m" lastIdx="0" clrIdx="7"/>
  <p:cmAuthor id="9" name="幸全" initials="幸全" lastIdx="0" clrIdx="8"/>
  <p:cmAuthor id="10" name="十二 猪肠" initials="十二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B20"/>
    <a:srgbClr val="FA83B2"/>
    <a:srgbClr val="BF0E42"/>
    <a:srgbClr val="4044D3"/>
    <a:srgbClr val="B47BFD"/>
    <a:srgbClr val="4B58ED"/>
    <a:srgbClr val="1E38B8"/>
    <a:srgbClr val="B77DFE"/>
    <a:srgbClr val="171DA6"/>
    <a:srgbClr val="210B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02"/>
        <p:guide pos="370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gs" Target="tags/tag83.xml"/><Relationship Id="rId23" Type="http://schemas.openxmlformats.org/officeDocument/2006/relationships/commentAuthors" Target="commentAuthors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ags" Target="../tags/tag5.xml"/><Relationship Id="rId3" Type="http://schemas.openxmlformats.org/officeDocument/2006/relationships/image" Target="../media/image4.png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画板 1 拷贝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主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主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2 拷贝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5" name="直接连接符 14"/>
          <p:cNvCxnSpPr/>
          <p:nvPr userDrawn="1">
            <p:custDataLst>
              <p:tags r:id="rId3"/>
            </p:custDataLst>
          </p:nvPr>
        </p:nvCxnSpPr>
        <p:spPr>
          <a:xfrm flipV="1">
            <a:off x="1917700" y="766445"/>
            <a:ext cx="8630920" cy="13335"/>
          </a:xfrm>
          <a:prstGeom prst="line">
            <a:avLst/>
          </a:prstGeom>
          <a:ln w="12700" cmpd="sng">
            <a:solidFill>
              <a:srgbClr val="FFFFFF"/>
            </a:solidFill>
            <a:prstDash val="soli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图片 6" descr="矢量智能对象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2" name="图片 1" descr="图片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4320" y="32702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2 拷贝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底板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矢量智能对象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2" name="图片 1" descr="图片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4320" y="32702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画板 2 拷贝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-635" y="767080"/>
            <a:ext cx="12188825" cy="60947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 descr="矢量智能对象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3" name="图片 2" descr="图片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4320" y="18986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15.xml"/><Relationship Id="rId11" Type="http://schemas.openxmlformats.org/officeDocument/2006/relationships/tags" Target="../tags/tag14.xml"/><Relationship Id="rId10" Type="http://schemas.openxmlformats.org/officeDocument/2006/relationships/tags" Target="../tags/tag13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tags" Target="../tags/tag1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72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tags" Target="../tags/tag71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74.xml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tags" Target="../tags/tag73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79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tags" Target="../tags/tag78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81.xml"/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tags" Target="../tags/tag8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2.xml"/><Relationship Id="rId1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image" Target="../media/image14.png"/><Relationship Id="rId3" Type="http://schemas.openxmlformats.org/officeDocument/2006/relationships/tags" Target="../tags/tag18.xml"/><Relationship Id="rId20" Type="http://schemas.openxmlformats.org/officeDocument/2006/relationships/slideLayout" Target="../slideLayouts/slideLayout4.xml"/><Relationship Id="rId2" Type="http://schemas.openxmlformats.org/officeDocument/2006/relationships/tags" Target="../tags/tag17.xml"/><Relationship Id="rId19" Type="http://schemas.openxmlformats.org/officeDocument/2006/relationships/tags" Target="../tags/tag33.xml"/><Relationship Id="rId18" Type="http://schemas.openxmlformats.org/officeDocument/2006/relationships/tags" Target="../tags/tag32.xml"/><Relationship Id="rId17" Type="http://schemas.openxmlformats.org/officeDocument/2006/relationships/tags" Target="../tags/tag31.xml"/><Relationship Id="rId16" Type="http://schemas.openxmlformats.org/officeDocument/2006/relationships/tags" Target="../tags/tag30.xml"/><Relationship Id="rId15" Type="http://schemas.openxmlformats.org/officeDocument/2006/relationships/tags" Target="../tags/tag29.xml"/><Relationship Id="rId14" Type="http://schemas.openxmlformats.org/officeDocument/2006/relationships/tags" Target="../tags/tag28.xml"/><Relationship Id="rId13" Type="http://schemas.openxmlformats.org/officeDocument/2006/relationships/tags" Target="../tags/tag27.xml"/><Relationship Id="rId12" Type="http://schemas.openxmlformats.org/officeDocument/2006/relationships/tags" Target="../tags/tag26.xml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37.xml"/><Relationship Id="rId4" Type="http://schemas.openxmlformats.org/officeDocument/2006/relationships/image" Target="../media/image15.png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49.xml"/><Relationship Id="rId8" Type="http://schemas.openxmlformats.org/officeDocument/2006/relationships/tags" Target="../tags/tag48.xml"/><Relationship Id="rId7" Type="http://schemas.openxmlformats.org/officeDocument/2006/relationships/tags" Target="../tags/tag47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9" Type="http://schemas.openxmlformats.org/officeDocument/2006/relationships/slideLayout" Target="../slideLayouts/slideLayout4.xml"/><Relationship Id="rId18" Type="http://schemas.openxmlformats.org/officeDocument/2006/relationships/tags" Target="../tags/tag58.xml"/><Relationship Id="rId17" Type="http://schemas.openxmlformats.org/officeDocument/2006/relationships/tags" Target="../tags/tag57.xml"/><Relationship Id="rId16" Type="http://schemas.openxmlformats.org/officeDocument/2006/relationships/tags" Target="../tags/tag56.xml"/><Relationship Id="rId15" Type="http://schemas.openxmlformats.org/officeDocument/2006/relationships/tags" Target="../tags/tag55.xml"/><Relationship Id="rId14" Type="http://schemas.openxmlformats.org/officeDocument/2006/relationships/tags" Target="../tags/tag54.xml"/><Relationship Id="rId13" Type="http://schemas.openxmlformats.org/officeDocument/2006/relationships/tags" Target="../tags/tag53.xml"/><Relationship Id="rId12" Type="http://schemas.openxmlformats.org/officeDocument/2006/relationships/tags" Target="../tags/tag52.xml"/><Relationship Id="rId11" Type="http://schemas.openxmlformats.org/officeDocument/2006/relationships/tags" Target="../tags/tag51.xml"/><Relationship Id="rId10" Type="http://schemas.openxmlformats.org/officeDocument/2006/relationships/tags" Target="../tags/tag50.xml"/><Relationship Id="rId1" Type="http://schemas.openxmlformats.org/officeDocument/2006/relationships/tags" Target="../tags/tag41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60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59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5.xml"/><Relationship Id="rId2" Type="http://schemas.openxmlformats.org/officeDocument/2006/relationships/image" Target="../media/image18.png"/><Relationship Id="rId1" Type="http://schemas.openxmlformats.org/officeDocument/2006/relationships/tags" Target="../tags/tag64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7.xml"/><Relationship Id="rId2" Type="http://schemas.openxmlformats.org/officeDocument/2006/relationships/image" Target="../media/image19.png"/><Relationship Id="rId1" Type="http://schemas.openxmlformats.org/officeDocument/2006/relationships/tags" Target="../tags/tag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加地址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2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2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南京加地址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杭州加地址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南昌加地址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3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2430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短期看点</a:t>
            </a:r>
            <a:endParaRPr lang="zh-CN" altLang="en-US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  <a:p>
            <a:pPr algn="ctr" fontAlgn="auto"/>
            <a:endParaRPr lang="en-US" altLang="zh-CN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经传多赢资深投顾：罗雪奎，投顾执业编号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A1120616080001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A20250619001216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95" name="文本框 94" descr="{&quot;isTemplate&quot;:true,&quot;type&quot;:&quot;text&quot;}"/>
          <p:cNvSpPr txBox="1"/>
          <p:nvPr/>
        </p:nvSpPr>
        <p:spPr>
          <a:xfrm>
            <a:off x="571500" y="6457950"/>
            <a:ext cx="3590925" cy="1333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罗雪奎（投顾编号：</a:t>
            </a:r>
            <a:r>
              <a:rPr lang="en-US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A1120616080001</a:t>
            </a: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）（基金编号：</a:t>
            </a:r>
            <a:r>
              <a:rPr lang="en-US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A20250619001216</a:t>
            </a: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sz="825">
              <a:solidFill>
                <a:srgbClr val="94A3B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文本框 95" descr="{&quot;isTemplate&quot;:true,&quot;type&quot;:&quot;text&quot;}"/>
          <p:cNvSpPr txBox="1"/>
          <p:nvPr/>
        </p:nvSpPr>
        <p:spPr>
          <a:xfrm>
            <a:off x="11296650" y="6448425"/>
            <a:ext cx="323850" cy="1428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 / 10</a:t>
            </a:r>
            <a:endParaRPr lang="en-US" sz="900">
              <a:solidFill>
                <a:srgbClr val="94A3B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53870" y="183515"/>
            <a:ext cx="901319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>
                <a:solidFill>
                  <a:srgbClr val="FFFF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逆势进攻</a:t>
            </a:r>
            <a:r>
              <a:rPr lang="en-US" altLang="zh-CN" sz="4400" noProof="0" dirty="0">
                <a:solidFill>
                  <a:srgbClr val="FFFF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+</a:t>
            </a:r>
            <a:r>
              <a:rPr lang="zh-CN" altLang="en-US" sz="4400" noProof="0" dirty="0">
                <a:solidFill>
                  <a:srgbClr val="FFFF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黄金三角</a:t>
            </a:r>
            <a:endParaRPr lang="zh-CN" altLang="en-US" sz="4400" noProof="0" dirty="0">
              <a:solidFill>
                <a:srgbClr val="FFFF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" y="1073785"/>
            <a:ext cx="4375785" cy="46024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6460" y="1305560"/>
            <a:ext cx="4363085" cy="36836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9025255" y="1754505"/>
            <a:ext cx="259524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FF00"/>
                </a:solidFill>
              </a:rPr>
              <a:t>华为高速铜缆连接器核心供应商</a:t>
            </a:r>
            <a:r>
              <a:rPr lang="zh-CN" altLang="en-US">
                <a:solidFill>
                  <a:schemeClr val="bg2"/>
                </a:solidFill>
              </a:rPr>
              <a:t>，深度受益于华为昇腾生态的扩张节奏，在高端互联元器件的国产替代进程中占据先发位置。</a:t>
            </a:r>
            <a:endParaRPr lang="zh-CN" altLang="en-US">
              <a:solidFill>
                <a:schemeClr val="bg2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经传多赢资深投顾：罗雪奎，投顾执业编号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A1120616080001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A20250619001216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95" name="文本框 94" descr="{&quot;isTemplate&quot;:true,&quot;type&quot;:&quot;text&quot;}"/>
          <p:cNvSpPr txBox="1"/>
          <p:nvPr/>
        </p:nvSpPr>
        <p:spPr>
          <a:xfrm>
            <a:off x="571500" y="6457950"/>
            <a:ext cx="3590925" cy="1333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罗雪奎（投顾编号：</a:t>
            </a:r>
            <a:r>
              <a:rPr lang="en-US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A1120616080001</a:t>
            </a: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）（基金编号：</a:t>
            </a:r>
            <a:r>
              <a:rPr lang="en-US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A20250619001216</a:t>
            </a: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sz="825">
              <a:solidFill>
                <a:srgbClr val="94A3B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文本框 95" descr="{&quot;isTemplate&quot;:true,&quot;type&quot;:&quot;text&quot;}"/>
          <p:cNvSpPr txBox="1"/>
          <p:nvPr/>
        </p:nvSpPr>
        <p:spPr>
          <a:xfrm>
            <a:off x="11296650" y="6448425"/>
            <a:ext cx="323850" cy="1428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 / 10</a:t>
            </a:r>
            <a:endParaRPr lang="en-US" sz="900">
              <a:solidFill>
                <a:srgbClr val="94A3B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53870" y="183515"/>
            <a:ext cx="901319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>
                <a:solidFill>
                  <a:srgbClr val="FFFF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逆势进攻</a:t>
            </a:r>
            <a:r>
              <a:rPr lang="en-US" altLang="zh-CN" sz="4400" noProof="0" dirty="0">
                <a:solidFill>
                  <a:srgbClr val="FFFF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+</a:t>
            </a:r>
            <a:r>
              <a:rPr lang="zh-CN" altLang="en-US" sz="4400" noProof="0" dirty="0">
                <a:solidFill>
                  <a:srgbClr val="FFFF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黄金三角</a:t>
            </a:r>
            <a:endParaRPr lang="zh-CN" altLang="en-US" sz="4400" noProof="0" dirty="0">
              <a:solidFill>
                <a:srgbClr val="FFFF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" y="1024255"/>
            <a:ext cx="4375785" cy="46024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6295" y="1139825"/>
            <a:ext cx="4620260" cy="436753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9255760" y="1680210"/>
            <a:ext cx="254698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2"/>
                </a:solidFill>
              </a:rPr>
              <a:t>公司明确拟切入高景气的</a:t>
            </a:r>
            <a:r>
              <a:rPr lang="zh-CN" altLang="en-US">
                <a:solidFill>
                  <a:srgbClr val="FFFF00"/>
                </a:solidFill>
              </a:rPr>
              <a:t>国产替代</a:t>
            </a:r>
            <a:r>
              <a:rPr lang="zh-CN" altLang="en-US">
                <a:solidFill>
                  <a:schemeClr val="bg2"/>
                </a:solidFill>
              </a:rPr>
              <a:t>赛道，计划收购掌握高端高速覆铜板核心技术的集成电路互连材料企业。</a:t>
            </a:r>
            <a:endParaRPr lang="zh-CN" altLang="en-US">
              <a:solidFill>
                <a:schemeClr val="bg2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4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2430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中期看点</a:t>
            </a:r>
            <a:endParaRPr lang="zh-CN" altLang="en-US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  <a:p>
            <a:pPr algn="ctr" fontAlgn="auto"/>
            <a:endParaRPr lang="en-US" altLang="zh-CN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经传多赢资深投顾：罗雪奎，投顾执业编号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A1120616080001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A20250619001216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95" name="文本框 94" descr="{&quot;isTemplate&quot;:true,&quot;type&quot;:&quot;text&quot;}"/>
          <p:cNvSpPr txBox="1"/>
          <p:nvPr/>
        </p:nvSpPr>
        <p:spPr>
          <a:xfrm>
            <a:off x="571500" y="6457950"/>
            <a:ext cx="3590925" cy="1333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罗雪奎（投顾编号：</a:t>
            </a:r>
            <a:r>
              <a:rPr lang="en-US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A1120616080001</a:t>
            </a: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）（基金编号：</a:t>
            </a:r>
            <a:r>
              <a:rPr lang="en-US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A20250619001216</a:t>
            </a: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sz="825">
              <a:solidFill>
                <a:srgbClr val="94A3B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文本框 95" descr="{&quot;isTemplate&quot;:true,&quot;type&quot;:&quot;text&quot;}"/>
          <p:cNvSpPr txBox="1"/>
          <p:nvPr/>
        </p:nvSpPr>
        <p:spPr>
          <a:xfrm>
            <a:off x="11296650" y="6448425"/>
            <a:ext cx="323850" cy="1428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 / 10</a:t>
            </a:r>
            <a:endParaRPr lang="en-US" sz="900">
              <a:solidFill>
                <a:srgbClr val="94A3B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53870" y="183515"/>
            <a:ext cx="901319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>
                <a:solidFill>
                  <a:srgbClr val="FFFF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业绩</a:t>
            </a:r>
            <a:r>
              <a:rPr lang="en-US" altLang="zh-CN" sz="4400" noProof="0" dirty="0">
                <a:solidFill>
                  <a:srgbClr val="FFFF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+</a:t>
            </a:r>
            <a:r>
              <a:rPr lang="zh-CN" altLang="en-US" sz="4400" noProof="0" dirty="0">
                <a:solidFill>
                  <a:srgbClr val="FFFF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受伤主力</a:t>
            </a:r>
            <a:endParaRPr lang="zh-CN" altLang="en-US" sz="4400" noProof="0" dirty="0">
              <a:solidFill>
                <a:srgbClr val="FFFF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t="5874"/>
          <a:stretch>
            <a:fillRect/>
          </a:stretch>
        </p:blipFill>
        <p:spPr>
          <a:xfrm>
            <a:off x="308610" y="951865"/>
            <a:ext cx="4914900" cy="51644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8295" y="951865"/>
            <a:ext cx="6419215" cy="418401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329680" y="5135880"/>
            <a:ext cx="443801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FF00"/>
                </a:solidFill>
              </a:rPr>
              <a:t>国产算力</a:t>
            </a:r>
            <a:r>
              <a:rPr lang="zh-CN" altLang="en-US">
                <a:solidFill>
                  <a:schemeClr val="bg2"/>
                </a:solidFill>
              </a:rPr>
              <a:t>赛道高景气+双芯业务基本面质变+稀缺性估值溢价‌，026年上半年公司实现营业收入‌90.99亿元‌，同比增长66.52%；归母净利润‌17.98亿元‌，同比增长49.69%</a:t>
            </a:r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166985" y="3096260"/>
            <a:ext cx="165989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tx2"/>
                </a:solidFill>
                <a:highlight>
                  <a:srgbClr val="FFFF00"/>
                </a:highlight>
              </a:rPr>
              <a:t>大波段超跌</a:t>
            </a:r>
            <a:endParaRPr lang="zh-CN" altLang="en-US">
              <a:solidFill>
                <a:schemeClr val="tx2"/>
              </a:solidFill>
              <a:highlight>
                <a:srgbClr val="FFFF00"/>
              </a:highlight>
            </a:endParaRPr>
          </a:p>
          <a:p>
            <a:r>
              <a:rPr lang="zh-CN" altLang="en-US">
                <a:solidFill>
                  <a:schemeClr val="tx2"/>
                </a:solidFill>
                <a:highlight>
                  <a:srgbClr val="FFFF00"/>
                </a:highlight>
              </a:rPr>
              <a:t>留意新一轮熊线上移机会</a:t>
            </a:r>
            <a:endParaRPr lang="zh-CN" altLang="en-US">
              <a:solidFill>
                <a:schemeClr val="tx2"/>
              </a:solidFill>
              <a:highlight>
                <a:srgbClr val="FFFF00"/>
              </a:highlight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经传多赢资深投顾：罗雪奎，投顾执业编号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A1120616080001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A20250619001216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95" name="文本框 94" descr="{&quot;isTemplate&quot;:true,&quot;type&quot;:&quot;text&quot;}"/>
          <p:cNvSpPr txBox="1"/>
          <p:nvPr/>
        </p:nvSpPr>
        <p:spPr>
          <a:xfrm>
            <a:off x="571500" y="6457950"/>
            <a:ext cx="3590925" cy="1333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罗雪奎（投顾编号：</a:t>
            </a:r>
            <a:r>
              <a:rPr lang="en-US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A1120616080001</a:t>
            </a: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）（基金编号：</a:t>
            </a:r>
            <a:r>
              <a:rPr lang="en-US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A20250619001216</a:t>
            </a: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sz="825">
              <a:solidFill>
                <a:srgbClr val="94A3B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53870" y="183515"/>
            <a:ext cx="901319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>
                <a:solidFill>
                  <a:srgbClr val="FFFF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业绩</a:t>
            </a:r>
            <a:r>
              <a:rPr lang="en-US" altLang="zh-CN" sz="4400" noProof="0" dirty="0">
                <a:solidFill>
                  <a:srgbClr val="FFFF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+</a:t>
            </a:r>
            <a:r>
              <a:rPr lang="zh-CN" altLang="en-US" sz="4400" noProof="0" dirty="0">
                <a:solidFill>
                  <a:srgbClr val="FFFF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受伤主力</a:t>
            </a:r>
            <a:endParaRPr lang="zh-CN" altLang="en-US" sz="4400" noProof="0" dirty="0">
              <a:solidFill>
                <a:srgbClr val="FFFF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t="5874"/>
          <a:stretch>
            <a:fillRect/>
          </a:stretch>
        </p:blipFill>
        <p:spPr>
          <a:xfrm>
            <a:off x="308610" y="951865"/>
            <a:ext cx="4914900" cy="51644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1455" y="969645"/>
            <a:ext cx="6473825" cy="401193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033135" y="4981575"/>
            <a:ext cx="454660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solidFill>
                  <a:srgbClr val="FFFF00"/>
                </a:solidFill>
              </a:rPr>
              <a:t>AI</a:t>
            </a:r>
            <a:r>
              <a:rPr lang="zh-CN" altLang="en-US" sz="1600">
                <a:solidFill>
                  <a:srgbClr val="FFFF00"/>
                </a:solidFill>
              </a:rPr>
              <a:t>驱动行业景气度上行+国产替代</a:t>
            </a:r>
            <a:r>
              <a:rPr lang="zh-CN" altLang="en-US" sz="1600">
                <a:solidFill>
                  <a:schemeClr val="bg2"/>
                </a:solidFill>
              </a:rPr>
              <a:t>确定性溢价+平台型龙头的稀缺性壁垒，2026年上半年在手订单超‌820亿元‌，同比增长58%，上半年新签订单同比增速超100%，订单储备已覆盖至2027年，业绩增长的能见度极高。</a:t>
            </a:r>
            <a:endParaRPr lang="zh-CN" altLang="en-US" sz="1600">
              <a:solidFill>
                <a:schemeClr val="bg2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521315" y="2795270"/>
            <a:ext cx="167068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tx2"/>
                </a:solidFill>
                <a:highlight>
                  <a:srgbClr val="FFFF00"/>
                </a:highlight>
                <a:sym typeface="+mn-ea"/>
              </a:rPr>
              <a:t>大波段超跌，留意新一轮熊线上移机会</a:t>
            </a:r>
            <a:endParaRPr lang="zh-CN" altLang="en-US">
              <a:solidFill>
                <a:schemeClr val="tx2"/>
              </a:solidFill>
              <a:highlight>
                <a:srgbClr val="FFFF00"/>
              </a:highlight>
            </a:endParaRPr>
          </a:p>
          <a:p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组 30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89748" y="1723390"/>
            <a:ext cx="8612505" cy="341122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目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2555" y="1383030"/>
            <a:ext cx="1457325" cy="3444240"/>
          </a:xfrm>
          <a:prstGeom prst="rect">
            <a:avLst/>
          </a:prstGeom>
        </p:spPr>
      </p:pic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4187825" y="1383030"/>
            <a:ext cx="6595745" cy="808355"/>
            <a:chOff x="6595" y="2178"/>
            <a:chExt cx="10387" cy="1273"/>
          </a:xfrm>
        </p:grpSpPr>
        <p:pic>
          <p:nvPicPr>
            <p:cNvPr id="5" name="图片 4" descr="第一章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5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第一章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经济环境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7"/>
            </p:custDataLst>
          </p:nvPr>
        </p:nvGrpSpPr>
        <p:grpSpPr>
          <a:xfrm>
            <a:off x="4187825" y="2487930"/>
            <a:ext cx="6595745" cy="808355"/>
            <a:chOff x="6595" y="2178"/>
            <a:chExt cx="10387" cy="1273"/>
          </a:xfrm>
        </p:grpSpPr>
        <p:pic>
          <p:nvPicPr>
            <p:cNvPr id="10" name="图片 9" descr="第一章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>
              <p:custDataLst>
                <p:tags r:id="rId9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第二章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0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市场环境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11"/>
            </p:custDataLst>
          </p:nvPr>
        </p:nvGrpSpPr>
        <p:grpSpPr>
          <a:xfrm>
            <a:off x="4187825" y="3592830"/>
            <a:ext cx="6595745" cy="808355"/>
            <a:chOff x="6595" y="2178"/>
            <a:chExt cx="10387" cy="1273"/>
          </a:xfrm>
        </p:grpSpPr>
        <p:pic>
          <p:nvPicPr>
            <p:cNvPr id="19" name="图片 18" descr="第一章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>
              <p:custDataLst>
                <p:tags r:id="rId13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第三章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0006" y="2474"/>
              <a:ext cx="6659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短期看点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grpSp>
        <p:nvGrpSpPr>
          <p:cNvPr id="23" name="组合 22"/>
          <p:cNvGrpSpPr/>
          <p:nvPr>
            <p:custDataLst>
              <p:tags r:id="rId15"/>
            </p:custDataLst>
          </p:nvPr>
        </p:nvGrpSpPr>
        <p:grpSpPr>
          <a:xfrm>
            <a:off x="4187825" y="4697730"/>
            <a:ext cx="6595745" cy="808355"/>
            <a:chOff x="6595" y="2178"/>
            <a:chExt cx="10387" cy="1273"/>
          </a:xfrm>
        </p:grpSpPr>
        <p:pic>
          <p:nvPicPr>
            <p:cNvPr id="32" name="图片 31" descr="第一章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33" name="文本框 32"/>
            <p:cNvSpPr txBox="1"/>
            <p:nvPr>
              <p:custDataLst>
                <p:tags r:id="rId17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第四章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34" name="文本框 33"/>
            <p:cNvSpPr txBox="1"/>
            <p:nvPr>
              <p:custDataLst>
                <p:tags r:id="rId18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中期看点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</p:spTree>
    <p:custDataLst>
      <p:tags r:id="rId19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矩形 5"/>
          <p:cNvSpPr/>
          <p:nvPr/>
        </p:nvSpPr>
        <p:spPr>
          <a:xfrm>
            <a:off x="1041400" y="3368040"/>
            <a:ext cx="10093960" cy="26022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5308600" y="3488690"/>
            <a:ext cx="5671820" cy="73088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4044D3"/>
              </a:gs>
              <a:gs pos="100000">
                <a:srgbClr val="FF1B2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5875020" y="3572510"/>
            <a:ext cx="5394960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罗雪奎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  |  </a:t>
            </a:r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投顾执业编号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:A1120616080001</a:t>
            </a:r>
            <a:endParaRPr lang="en-US" altLang="zh-CN" sz="1900">
              <a:solidFill>
                <a:schemeClr val="bg1"/>
              </a:soli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  <a:p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           </a:t>
            </a:r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基金从业编号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:A20250619001216</a:t>
            </a:r>
            <a:endParaRPr lang="en-US" altLang="zh-CN" sz="1900">
              <a:solidFill>
                <a:schemeClr val="bg1"/>
              </a:soli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41400" y="5970270"/>
            <a:ext cx="10093960" cy="421005"/>
          </a:xfrm>
          <a:prstGeom prst="rect">
            <a:avLst/>
          </a:prstGeom>
          <a:gradFill>
            <a:gsLst>
              <a:gs pos="0">
                <a:srgbClr val="4044D3"/>
              </a:gs>
              <a:gs pos="100000">
                <a:srgbClr val="FF1B2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1"/>
            </p:custDataLst>
          </p:nvPr>
        </p:nvSpPr>
        <p:spPr>
          <a:xfrm>
            <a:off x="5374640" y="4244340"/>
            <a:ext cx="526923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经传多赢资深投顾。</a:t>
            </a:r>
            <a:endParaRPr lang="zh-CN" altLang="en-US" sz="1500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2"/>
            </p:custDataLst>
          </p:nvPr>
        </p:nvSpPr>
        <p:spPr>
          <a:xfrm>
            <a:off x="5361305" y="4518025"/>
            <a:ext cx="5282565" cy="13188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 fontAlgn="auto">
              <a:lnSpc>
                <a:spcPct val="140000"/>
              </a:lnSpc>
            </a:pPr>
            <a:r>
              <a:rPr lang="zh-CN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十多年证券市场经验，本科金融主修，个人独创《底部三买点》《一分钟选股法》 《五进五出法》 配合短线买卖《超级买入法》深入浅出的解析个股买卖原理，提倡用最简单的方式去操作股票</a:t>
            </a:r>
            <a:endParaRPr lang="zh-CN" altLang="en-US" sz="1500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3"/>
            </p:custDataLst>
          </p:nvPr>
        </p:nvSpPr>
        <p:spPr>
          <a:xfrm>
            <a:off x="4973320" y="779780"/>
            <a:ext cx="5952490" cy="24415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fontAlgn="auto">
              <a:lnSpc>
                <a:spcPct val="100000"/>
              </a:lnSpc>
            </a:pPr>
            <a:r>
              <a:rPr lang="zh-CN" altLang="en-US" sz="7500" b="1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布局底部震荡把握年末反弹</a:t>
            </a:r>
            <a:endParaRPr lang="zh-CN" altLang="en-US" sz="7500" b="1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4" name="图片 3" descr="画板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025" y="766445"/>
            <a:ext cx="3785235" cy="596455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01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2430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经济环境</a:t>
            </a:r>
            <a:endParaRPr lang="zh-CN" altLang="en-US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  <a:p>
            <a:pPr algn="ctr" fontAlgn="auto"/>
            <a:endParaRPr lang="en-US" altLang="zh-CN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经传多赢资深投顾：罗雪奎，投顾执业编号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A1120616080001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A20250619001216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78" name="圆角矩形 77"/>
          <p:cNvSpPr/>
          <p:nvPr>
            <p:custDataLst>
              <p:tags r:id="rId2"/>
            </p:custDataLst>
          </p:nvPr>
        </p:nvSpPr>
        <p:spPr>
          <a:xfrm>
            <a:off x="1360170" y="1441584"/>
            <a:ext cx="330804" cy="330804"/>
          </a:xfrm>
          <a:prstGeom prst="roundRect">
            <a:avLst>
              <a:gd name="adj" fmla="val 50000"/>
            </a:avLst>
          </a:prstGeom>
          <a:solidFill>
            <a:srgbClr val="FFC000"/>
          </a:solidFill>
        </p:spPr>
        <p:txBody>
          <a:bodyPr/>
          <a:p/>
        </p:txBody>
      </p:sp>
      <p:sp>
        <p:nvSpPr>
          <p:cNvPr id="79" name="文本框 78" descr="{&quot;isTemplate&quot;:true,&quot;type&quot;:&quot;text&quot;}"/>
          <p:cNvSpPr txBox="1"/>
          <p:nvPr>
            <p:custDataLst>
              <p:tags r:id="rId3"/>
            </p:custDataLst>
          </p:nvPr>
        </p:nvSpPr>
        <p:spPr>
          <a:xfrm>
            <a:off x="1466500" y="1500656"/>
            <a:ext cx="118144" cy="212660"/>
          </a:xfrm>
          <a:prstGeom prst="rect">
            <a:avLst/>
          </a:prstGeom>
          <a:solidFill>
            <a:srgbClr val="FFC000"/>
          </a:solidFill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125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sz="1125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文本框 79" descr="{&quot;isTemplate&quot;:true,&quot;type&quot;:&quot;text&quot;}"/>
          <p:cNvSpPr txBox="1"/>
          <p:nvPr>
            <p:custDataLst>
              <p:tags r:id="rId4"/>
            </p:custDataLst>
          </p:nvPr>
        </p:nvSpPr>
        <p:spPr>
          <a:xfrm>
            <a:off x="1856376" y="1417955"/>
            <a:ext cx="9144364" cy="271732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0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lang="zh-CN" sz="20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十五五</a:t>
            </a:r>
            <a:r>
              <a:rPr lang="en-US" sz="20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lang="zh-CN" sz="20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落地元年</a:t>
            </a:r>
            <a:endParaRPr lang="zh-CN" sz="2000" b="1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文本框 80" descr="{&quot;isTemplate&quot;:true,&quot;type&quot;:&quot;text&quot;}"/>
          <p:cNvSpPr txBox="1"/>
          <p:nvPr>
            <p:custDataLst>
              <p:tags r:id="rId5"/>
            </p:custDataLst>
          </p:nvPr>
        </p:nvSpPr>
        <p:spPr>
          <a:xfrm>
            <a:off x="1856376" y="1736944"/>
            <a:ext cx="9144364" cy="318989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en-US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2026 </a:t>
            </a:r>
            <a:r>
              <a:rPr lang="zh-CN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是规划开局年，新质生产力、</a:t>
            </a:r>
            <a:r>
              <a:rPr lang="en-US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AI+</a:t>
            </a:r>
            <a:r>
              <a:rPr lang="zh-CN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、高端制造等产业政策密集催化，给市场持续的主题线索。</a:t>
            </a:r>
            <a:endParaRPr lang="zh-CN" sz="1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圆角矩形 81"/>
          <p:cNvSpPr/>
          <p:nvPr>
            <p:custDataLst>
              <p:tags r:id="rId6"/>
            </p:custDataLst>
          </p:nvPr>
        </p:nvSpPr>
        <p:spPr>
          <a:xfrm>
            <a:off x="1360170" y="2268594"/>
            <a:ext cx="330804" cy="330804"/>
          </a:xfrm>
          <a:prstGeom prst="roundRect">
            <a:avLst>
              <a:gd name="adj" fmla="val 50000"/>
            </a:avLst>
          </a:prstGeom>
          <a:solidFill>
            <a:srgbClr val="FFC000"/>
          </a:solidFill>
        </p:spPr>
        <p:txBody>
          <a:bodyPr/>
          <a:p/>
        </p:txBody>
      </p:sp>
      <p:sp>
        <p:nvSpPr>
          <p:cNvPr id="83" name="文本框 82" descr="{&quot;isTemplate&quot;:true,&quot;type&quot;:&quot;text&quot;}"/>
          <p:cNvSpPr txBox="1"/>
          <p:nvPr>
            <p:custDataLst>
              <p:tags r:id="rId7"/>
            </p:custDataLst>
          </p:nvPr>
        </p:nvSpPr>
        <p:spPr>
          <a:xfrm>
            <a:off x="1466500" y="2327666"/>
            <a:ext cx="118144" cy="212660"/>
          </a:xfrm>
          <a:prstGeom prst="rect">
            <a:avLst/>
          </a:prstGeom>
          <a:solidFill>
            <a:srgbClr val="FFC000"/>
          </a:solidFill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125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sz="1125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文本框 83" descr="{&quot;isTemplate&quot;:true,&quot;type&quot;:&quot;text&quot;}"/>
          <p:cNvSpPr txBox="1"/>
          <p:nvPr>
            <p:custDataLst>
              <p:tags r:id="rId8"/>
            </p:custDataLst>
          </p:nvPr>
        </p:nvSpPr>
        <p:spPr>
          <a:xfrm>
            <a:off x="1856376" y="2244965"/>
            <a:ext cx="9144364" cy="271732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0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前三季度</a:t>
            </a:r>
            <a:r>
              <a:rPr lang="en-US" altLang="zh-CN" sz="20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GDP </a:t>
            </a:r>
            <a:r>
              <a:rPr lang="zh-CN" altLang="en-US" sz="20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增速放缓</a:t>
            </a:r>
            <a:endParaRPr lang="zh-CN" altLang="en-US" sz="2000" b="1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文本框 84" descr="{&quot;isTemplate&quot;:true,&quot;type&quot;:&quot;text&quot;}"/>
          <p:cNvSpPr txBox="1"/>
          <p:nvPr>
            <p:custDataLst>
              <p:tags r:id="rId9"/>
            </p:custDataLst>
          </p:nvPr>
        </p:nvSpPr>
        <p:spPr>
          <a:xfrm>
            <a:off x="1856376" y="2563954"/>
            <a:ext cx="9144364" cy="318989"/>
          </a:xfrm>
          <a:prstGeom prst="rect">
            <a:avLst/>
          </a:prstGeom>
        </p:spPr>
        <p:txBody>
          <a:bodyPr wrap="none" lIns="0" tIns="0" rIns="0" bIns="0"/>
          <a:p>
            <a:pPr algn="l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前三季度 </a:t>
            </a:r>
            <a:r>
              <a:rPr lang="en-US" altLang="zh-CN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GDP </a:t>
            </a:r>
            <a:r>
              <a:rPr lang="zh-CN" altLang="en-US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同比增速  </a:t>
            </a:r>
            <a:r>
              <a:rPr lang="en-US" altLang="zh-CN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Q15.3%.Q24.7%.Q34.6%</a:t>
            </a:r>
            <a:r>
              <a:rPr lang="zh-CN" altLang="en-US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，四季度有政策发力空间。</a:t>
            </a:r>
            <a:endParaRPr lang="zh-CN" altLang="en-US" sz="1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6" name="圆角矩形 85"/>
          <p:cNvSpPr/>
          <p:nvPr>
            <p:custDataLst>
              <p:tags r:id="rId10"/>
            </p:custDataLst>
          </p:nvPr>
        </p:nvSpPr>
        <p:spPr>
          <a:xfrm>
            <a:off x="1360170" y="3095603"/>
            <a:ext cx="330804" cy="330804"/>
          </a:xfrm>
          <a:prstGeom prst="roundRect">
            <a:avLst>
              <a:gd name="adj" fmla="val 50000"/>
            </a:avLst>
          </a:prstGeom>
          <a:solidFill>
            <a:srgbClr val="FFC000"/>
          </a:solidFill>
        </p:spPr>
        <p:txBody>
          <a:bodyPr/>
          <a:p/>
        </p:txBody>
      </p:sp>
      <p:sp>
        <p:nvSpPr>
          <p:cNvPr id="87" name="文本框 86" descr="{&quot;isTemplate&quot;:true,&quot;type&quot;:&quot;text&quot;}"/>
          <p:cNvSpPr txBox="1"/>
          <p:nvPr>
            <p:custDataLst>
              <p:tags r:id="rId11"/>
            </p:custDataLst>
          </p:nvPr>
        </p:nvSpPr>
        <p:spPr>
          <a:xfrm>
            <a:off x="1466500" y="3154675"/>
            <a:ext cx="118144" cy="212660"/>
          </a:xfrm>
          <a:prstGeom prst="rect">
            <a:avLst/>
          </a:prstGeom>
          <a:solidFill>
            <a:srgbClr val="FFC000"/>
          </a:solidFill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125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sz="1125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文本框 87" descr="{&quot;isTemplate&quot;:true,&quot;type&quot;:&quot;text&quot;}"/>
          <p:cNvSpPr txBox="1"/>
          <p:nvPr>
            <p:custDataLst>
              <p:tags r:id="rId12"/>
            </p:custDataLst>
          </p:nvPr>
        </p:nvSpPr>
        <p:spPr>
          <a:xfrm>
            <a:off x="1856376" y="3071339"/>
            <a:ext cx="9144364" cy="271732"/>
          </a:xfrm>
          <a:prstGeom prst="rect">
            <a:avLst/>
          </a:prstGeom>
        </p:spPr>
        <p:txBody>
          <a:bodyPr wrap="none" lIns="0" tIns="0" rIns="0" bIns="0"/>
          <a:p>
            <a:pPr algn="l">
              <a:lnSpc>
                <a:spcPct val="100000"/>
              </a:lnSpc>
            </a:pPr>
            <a:r>
              <a:rPr lang="zh-CN" altLang="en-US" sz="20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美联储利率路径分歧大、美债收益率处高位</a:t>
            </a:r>
            <a:endParaRPr lang="zh-CN" altLang="en-US" sz="2000" b="1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" name="文本框 88" descr="{&quot;isTemplate&quot;:true,&quot;type&quot;:&quot;text&quot;}"/>
          <p:cNvSpPr txBox="1"/>
          <p:nvPr>
            <p:custDataLst>
              <p:tags r:id="rId13"/>
            </p:custDataLst>
          </p:nvPr>
        </p:nvSpPr>
        <p:spPr>
          <a:xfrm>
            <a:off x="1856376" y="3390964"/>
            <a:ext cx="9144364" cy="318989"/>
          </a:xfrm>
          <a:prstGeom prst="rect">
            <a:avLst/>
          </a:prstGeom>
        </p:spPr>
        <p:txBody>
          <a:bodyPr wrap="none" lIns="0" tIns="0" rIns="0" bIns="0"/>
          <a:p>
            <a:pPr algn="l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利率路径分歧大、美债收益率处高位，直接压制双创高估值成长股，是四季度最大的外部变量。</a:t>
            </a:r>
            <a:endParaRPr lang="zh-CN" altLang="en-US" sz="1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圆角矩形 89"/>
          <p:cNvSpPr/>
          <p:nvPr>
            <p:custDataLst>
              <p:tags r:id="rId14"/>
            </p:custDataLst>
          </p:nvPr>
        </p:nvSpPr>
        <p:spPr>
          <a:xfrm>
            <a:off x="1360170" y="3922613"/>
            <a:ext cx="330804" cy="330804"/>
          </a:xfrm>
          <a:prstGeom prst="roundRect">
            <a:avLst>
              <a:gd name="adj" fmla="val 50000"/>
            </a:avLst>
          </a:prstGeom>
          <a:solidFill>
            <a:srgbClr val="FFC000"/>
          </a:solidFill>
        </p:spPr>
        <p:txBody>
          <a:bodyPr/>
          <a:p/>
        </p:txBody>
      </p:sp>
      <p:sp>
        <p:nvSpPr>
          <p:cNvPr id="91" name="文本框 90" descr="{&quot;isTemplate&quot;:true,&quot;type&quot;:&quot;text&quot;}"/>
          <p:cNvSpPr txBox="1"/>
          <p:nvPr>
            <p:custDataLst>
              <p:tags r:id="rId15"/>
            </p:custDataLst>
          </p:nvPr>
        </p:nvSpPr>
        <p:spPr>
          <a:xfrm>
            <a:off x="1466500" y="3981685"/>
            <a:ext cx="118144" cy="212660"/>
          </a:xfrm>
          <a:prstGeom prst="rect">
            <a:avLst/>
          </a:prstGeom>
          <a:solidFill>
            <a:srgbClr val="FFC000"/>
          </a:solidFill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125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en-US" sz="1125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" name="文本框 91" descr="{&quot;isTemplate&quot;:true,&quot;type&quot;:&quot;text&quot;}"/>
          <p:cNvSpPr txBox="1"/>
          <p:nvPr>
            <p:custDataLst>
              <p:tags r:id="rId16"/>
            </p:custDataLst>
          </p:nvPr>
        </p:nvSpPr>
        <p:spPr>
          <a:xfrm>
            <a:off x="1856376" y="3898984"/>
            <a:ext cx="9144364" cy="271732"/>
          </a:xfrm>
          <a:prstGeom prst="rect">
            <a:avLst/>
          </a:prstGeom>
        </p:spPr>
        <p:txBody>
          <a:bodyPr wrap="none" lIns="0" tIns="0" rIns="0" bIns="0"/>
          <a:p>
            <a:pPr algn="l">
              <a:lnSpc>
                <a:spcPct val="100000"/>
              </a:lnSpc>
            </a:pPr>
            <a:r>
              <a:rPr lang="zh-CN" altLang="en-US" sz="20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人民币韧性强</a:t>
            </a:r>
            <a:endParaRPr lang="zh-CN" altLang="en-US" sz="2000" b="1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endParaRPr lang="zh-CN" altLang="en-US" sz="2000" b="1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" name="文本框 92" descr="{&quot;isTemplate&quot;:true,&quot;type&quot;:&quot;text&quot;}"/>
          <p:cNvSpPr txBox="1"/>
          <p:nvPr>
            <p:custDataLst>
              <p:tags r:id="rId17"/>
            </p:custDataLst>
          </p:nvPr>
        </p:nvSpPr>
        <p:spPr>
          <a:xfrm>
            <a:off x="1856376" y="4217973"/>
            <a:ext cx="9144364" cy="318989"/>
          </a:xfrm>
          <a:prstGeom prst="rect">
            <a:avLst/>
          </a:prstGeom>
        </p:spPr>
        <p:txBody>
          <a:bodyPr wrap="none" lIns="0" tIns="0" rIns="0" bIns="0"/>
          <a:p>
            <a:pPr algn="l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利好大盘核心资产与北向偏好的消费、金融方向，对冲部分外部冲击。</a:t>
            </a:r>
            <a:endParaRPr lang="zh-CN" altLang="en-US" sz="1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5" name="文本框 94" descr="{&quot;isTemplate&quot;:true,&quot;type&quot;:&quot;text&quot;}"/>
          <p:cNvSpPr txBox="1"/>
          <p:nvPr/>
        </p:nvSpPr>
        <p:spPr>
          <a:xfrm>
            <a:off x="571500" y="6457950"/>
            <a:ext cx="3590925" cy="1333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罗雪奎（投顾编号：</a:t>
            </a:r>
            <a:r>
              <a:rPr lang="en-US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A1120616080001</a:t>
            </a: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）（基金编号：</a:t>
            </a:r>
            <a:r>
              <a:rPr lang="en-US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A20250619001216</a:t>
            </a: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sz="825">
              <a:solidFill>
                <a:srgbClr val="94A3B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文本框 95" descr="{&quot;isTemplate&quot;:true,&quot;type&quot;:&quot;text&quot;}"/>
          <p:cNvSpPr txBox="1"/>
          <p:nvPr/>
        </p:nvSpPr>
        <p:spPr>
          <a:xfrm>
            <a:off x="11296650" y="6448425"/>
            <a:ext cx="323850" cy="1428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 / 10</a:t>
            </a:r>
            <a:endParaRPr lang="en-US" sz="900">
              <a:solidFill>
                <a:srgbClr val="94A3B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53870" y="183515"/>
            <a:ext cx="901319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>
                <a:solidFill>
                  <a:srgbClr val="FFFF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经济环境</a:t>
            </a:r>
            <a:endParaRPr lang="zh-CN" sz="4400" noProof="0" dirty="0">
              <a:solidFill>
                <a:srgbClr val="FFFF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71600" y="5448935"/>
            <a:ext cx="93954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FF00"/>
                </a:solidFill>
              </a:rPr>
              <a:t>四季度关注方向：</a:t>
            </a:r>
            <a:r>
              <a:rPr lang="en-US" altLang="zh-CN">
                <a:solidFill>
                  <a:srgbClr val="FFFF00"/>
                </a:solidFill>
              </a:rPr>
              <a:t> </a:t>
            </a:r>
            <a:r>
              <a:rPr lang="zh-CN" altLang="en-US">
                <a:solidFill>
                  <a:srgbClr val="FFFF00"/>
                </a:solidFill>
              </a:rPr>
              <a:t>①科技</a:t>
            </a:r>
            <a:r>
              <a:rPr lang="en-US" altLang="zh-CN">
                <a:solidFill>
                  <a:srgbClr val="FFFF00"/>
                </a:solidFill>
              </a:rPr>
              <a:t>  </a:t>
            </a:r>
            <a:r>
              <a:rPr lang="zh-CN" altLang="en-US">
                <a:solidFill>
                  <a:srgbClr val="FFFF00"/>
                </a:solidFill>
              </a:rPr>
              <a:t>②红利（高股息）③沪深</a:t>
            </a:r>
            <a:r>
              <a:rPr lang="en-US" altLang="zh-CN">
                <a:solidFill>
                  <a:srgbClr val="FFFF00"/>
                </a:solidFill>
              </a:rPr>
              <a:t>300</a:t>
            </a:r>
            <a:r>
              <a:rPr lang="zh-CN" altLang="en-US">
                <a:solidFill>
                  <a:srgbClr val="FFFF00"/>
                </a:solidFill>
              </a:rPr>
              <a:t>等行业龙头（超跌资金抄底）</a:t>
            </a:r>
            <a:endParaRPr lang="zh-CN" altLang="en-US">
              <a:solidFill>
                <a:srgbClr val="FFFF00"/>
              </a:solidFill>
            </a:endParaRPr>
          </a:p>
        </p:txBody>
      </p:sp>
    </p:spTree>
    <p:custDataLst>
      <p:tags r:id="rId18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经传多赢资深投顾：罗雪奎，投顾执业编号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A1120616080001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A20250619001216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95" name="文本框 94" descr="{&quot;isTemplate&quot;:true,&quot;type&quot;:&quot;text&quot;}"/>
          <p:cNvSpPr txBox="1"/>
          <p:nvPr/>
        </p:nvSpPr>
        <p:spPr>
          <a:xfrm>
            <a:off x="571500" y="6457950"/>
            <a:ext cx="3590925" cy="1333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罗雪奎（投顾编号：</a:t>
            </a:r>
            <a:r>
              <a:rPr lang="en-US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A1120616080001</a:t>
            </a: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）（基金编号：</a:t>
            </a:r>
            <a:r>
              <a:rPr lang="en-US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A20250619001216</a:t>
            </a: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sz="825">
              <a:solidFill>
                <a:srgbClr val="94A3B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文本框 95" descr="{&quot;isTemplate&quot;:true,&quot;type&quot;:&quot;text&quot;}"/>
          <p:cNvSpPr txBox="1"/>
          <p:nvPr/>
        </p:nvSpPr>
        <p:spPr>
          <a:xfrm>
            <a:off x="11296650" y="6448425"/>
            <a:ext cx="323850" cy="1428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 / 10</a:t>
            </a:r>
            <a:endParaRPr lang="en-US" sz="900">
              <a:solidFill>
                <a:srgbClr val="94A3B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53870" y="183515"/>
            <a:ext cx="901319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>
                <a:solidFill>
                  <a:srgbClr val="FFFF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四季度主线总结</a:t>
            </a:r>
            <a:endParaRPr lang="zh-CN" sz="4400" noProof="0" dirty="0">
              <a:solidFill>
                <a:srgbClr val="FFFF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19250" y="1026795"/>
            <a:ext cx="890968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FF00"/>
                </a:solidFill>
              </a:rPr>
              <a:t>①科技（</a:t>
            </a:r>
            <a:r>
              <a:rPr lang="zh-CN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高切低、硬切软）</a:t>
            </a:r>
            <a:r>
              <a:rPr lang="zh-CN" altLang="en-US" b="1">
                <a:solidFill>
                  <a:srgbClr val="FFFF00"/>
                </a:solidFill>
              </a:rPr>
              <a:t>：</a:t>
            </a:r>
            <a:r>
              <a:rPr lang="en-US" altLang="zh-CN">
                <a:solidFill>
                  <a:schemeClr val="bg2"/>
                </a:solidFill>
              </a:rPr>
              <a:t>AI</a:t>
            </a:r>
            <a:r>
              <a:rPr lang="zh-CN" altLang="en-US">
                <a:solidFill>
                  <a:schemeClr val="bg2"/>
                </a:solidFill>
              </a:rPr>
              <a:t>仍是成长核心，但资金会从高位硬件流向低位、景气提升的方向：硬件看电子、半导体、通信（</a:t>
            </a:r>
            <a:r>
              <a:rPr lang="en-US" altLang="zh-CN">
                <a:solidFill>
                  <a:schemeClr val="bg2"/>
                </a:solidFill>
              </a:rPr>
              <a:t>CPO）、</a:t>
            </a:r>
            <a:r>
              <a:rPr lang="zh-CN" altLang="en-US">
                <a:solidFill>
                  <a:schemeClr val="bg2"/>
                </a:solidFill>
              </a:rPr>
              <a:t>算力；应用看计算机、传媒（"</a:t>
            </a:r>
            <a:r>
              <a:rPr lang="en-US" altLang="zh-CN">
                <a:solidFill>
                  <a:schemeClr val="bg2"/>
                </a:solidFill>
              </a:rPr>
              <a:t>AI+"</a:t>
            </a:r>
            <a:r>
              <a:rPr lang="zh-CN" altLang="en-US">
                <a:solidFill>
                  <a:schemeClr val="bg2"/>
                </a:solidFill>
              </a:rPr>
              <a:t>行动普及）。</a:t>
            </a:r>
            <a:endParaRPr lang="zh-CN" altLang="en-US">
              <a:solidFill>
                <a:schemeClr val="bg2"/>
              </a:solidFill>
            </a:endParaRPr>
          </a:p>
          <a:p>
            <a:endParaRPr lang="zh-CN" altLang="en-US">
              <a:solidFill>
                <a:srgbClr val="FFFF00"/>
              </a:solidFill>
            </a:endParaRPr>
          </a:p>
          <a:p>
            <a:r>
              <a:rPr lang="zh-CN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②大金融（指数冲关 + 改革受益）：</a:t>
            </a:r>
            <a:r>
              <a:rPr lang="zh-CN" altLang="en-US">
                <a:solidFill>
                  <a:schemeClr val="bg2"/>
                </a:solidFill>
              </a:rPr>
              <a:t>历史经验：指数冲关阶段券商、银行往往占优。资本市场改革深化、居民储蓄搬家直接利好券商；银行低估值+高分红，攻守兼备，是慢牛的"发动机"。</a:t>
            </a:r>
            <a:endParaRPr lang="zh-CN" altLang="en-US" b="1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b="1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b="1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405" y="3725545"/>
            <a:ext cx="4707255" cy="258508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759585" y="4531360"/>
            <a:ext cx="23475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银行长线慢牛，时隔半年再次控盘启动</a:t>
            </a:r>
            <a:endParaRPr lang="zh-CN" altLang="en-US">
              <a:highlight>
                <a:srgbClr val="FFFF00"/>
              </a:highlight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550" y="3689985"/>
            <a:ext cx="4817110" cy="262318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6991985" y="3776980"/>
            <a:ext cx="25126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科技拉升两年，</a:t>
            </a:r>
            <a:endParaRPr lang="zh-CN" altLang="en-US">
              <a:highlight>
                <a:srgbClr val="FFFF00"/>
              </a:highlight>
            </a:endParaRPr>
          </a:p>
          <a:p>
            <a:r>
              <a:rPr lang="zh-CN" altLang="en-US">
                <a:highlight>
                  <a:srgbClr val="FFFF00"/>
                </a:highlight>
              </a:rPr>
              <a:t>控盘低位盘整。</a:t>
            </a:r>
            <a:endParaRPr lang="zh-CN" altLang="en-US">
              <a:highlight>
                <a:srgbClr val="FFFF00"/>
              </a:highlight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2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2430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市场环境</a:t>
            </a:r>
            <a:endParaRPr lang="zh-CN" altLang="en-US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  <a:p>
            <a:pPr algn="ctr" fontAlgn="auto"/>
            <a:endParaRPr lang="en-US" altLang="zh-CN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经传多赢资深投顾：罗雪奎，投顾执业编号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A1120616080001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A20250619001216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95" name="文本框 94" descr="{&quot;isTemplate&quot;:true,&quot;type&quot;:&quot;text&quot;}"/>
          <p:cNvSpPr txBox="1"/>
          <p:nvPr/>
        </p:nvSpPr>
        <p:spPr>
          <a:xfrm>
            <a:off x="571500" y="6457950"/>
            <a:ext cx="3590925" cy="1333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罗雪奎（投顾编号：</a:t>
            </a:r>
            <a:r>
              <a:rPr lang="en-US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A1120616080001</a:t>
            </a: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）（基金编号：</a:t>
            </a:r>
            <a:r>
              <a:rPr lang="en-US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A20250619001216</a:t>
            </a: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sz="825">
              <a:solidFill>
                <a:srgbClr val="94A3B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文本框 95" descr="{&quot;isTemplate&quot;:true,&quot;type&quot;:&quot;text&quot;}"/>
          <p:cNvSpPr txBox="1"/>
          <p:nvPr/>
        </p:nvSpPr>
        <p:spPr>
          <a:xfrm>
            <a:off x="11296650" y="6448425"/>
            <a:ext cx="323850" cy="1428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 / 10</a:t>
            </a:r>
            <a:endParaRPr lang="en-US" sz="900">
              <a:solidFill>
                <a:srgbClr val="94A3B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53870" y="183515"/>
            <a:ext cx="901319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>
                <a:solidFill>
                  <a:srgbClr val="FFFF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调整末期，宽基占优</a:t>
            </a:r>
            <a:endParaRPr lang="zh-CN" sz="4400" noProof="0" dirty="0">
              <a:solidFill>
                <a:srgbClr val="FFFF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t="5332"/>
          <a:stretch>
            <a:fillRect/>
          </a:stretch>
        </p:blipFill>
        <p:spPr>
          <a:xfrm>
            <a:off x="274955" y="1157605"/>
            <a:ext cx="8279765" cy="509841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554720" y="2092960"/>
            <a:ext cx="338074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solidFill>
                  <a:schemeClr val="bg2"/>
                </a:solidFill>
              </a:rPr>
              <a:t>每次市场出现急跌之后往往宽基的胜率更高，题材分化较大，等待资金翻红再确认主线操作。</a:t>
            </a:r>
            <a:endParaRPr lang="zh-CN" altLang="en-US" sz="2000">
              <a:solidFill>
                <a:schemeClr val="bg2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823960" y="3895725"/>
            <a:ext cx="223837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rgbClr val="FFFF00"/>
                </a:solidFill>
              </a:rPr>
              <a:t>策略：</a:t>
            </a:r>
            <a:endParaRPr lang="zh-CN" altLang="en-US" sz="2000" b="1">
              <a:solidFill>
                <a:srgbClr val="FFFF00"/>
              </a:solidFill>
            </a:endParaRPr>
          </a:p>
          <a:p>
            <a:r>
              <a:rPr lang="zh-CN" altLang="en-US" sz="2000">
                <a:solidFill>
                  <a:srgbClr val="FFFF00"/>
                </a:solidFill>
              </a:rPr>
              <a:t>急跌赶底</a:t>
            </a:r>
            <a:r>
              <a:rPr lang="en-US" altLang="zh-CN" sz="2000">
                <a:solidFill>
                  <a:srgbClr val="FFFF00"/>
                </a:solidFill>
              </a:rPr>
              <a:t>——</a:t>
            </a:r>
            <a:r>
              <a:rPr lang="zh-CN" altLang="en-US" sz="2000">
                <a:solidFill>
                  <a:schemeClr val="bg1"/>
                </a:solidFill>
              </a:rPr>
              <a:t>宽基</a:t>
            </a:r>
            <a:endParaRPr lang="zh-CN" altLang="en-US" sz="2000">
              <a:solidFill>
                <a:schemeClr val="bg1"/>
              </a:solidFill>
            </a:endParaRPr>
          </a:p>
          <a:p>
            <a:r>
              <a:rPr lang="zh-CN" altLang="en-US" sz="2000">
                <a:solidFill>
                  <a:srgbClr val="FFFF00"/>
                </a:solidFill>
              </a:rPr>
              <a:t>放量上涨</a:t>
            </a:r>
            <a:r>
              <a:rPr lang="en-US" altLang="zh-CN" sz="2000">
                <a:solidFill>
                  <a:srgbClr val="FFFF00"/>
                </a:solidFill>
              </a:rPr>
              <a:t>——</a:t>
            </a:r>
            <a:r>
              <a:rPr lang="zh-CN" altLang="en-US" sz="2000">
                <a:solidFill>
                  <a:schemeClr val="bg1"/>
                </a:solidFill>
              </a:rPr>
              <a:t>主题</a:t>
            </a:r>
            <a:endParaRPr lang="zh-CN" altLang="en-US" sz="2000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经传多赢资深投顾：罗雪奎，投顾执业编号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A1120616080001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A20250619001216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95" name="文本框 94" descr="{&quot;isTemplate&quot;:true,&quot;type&quot;:&quot;text&quot;}"/>
          <p:cNvSpPr txBox="1"/>
          <p:nvPr/>
        </p:nvSpPr>
        <p:spPr>
          <a:xfrm>
            <a:off x="571500" y="6457950"/>
            <a:ext cx="3590925" cy="1333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罗雪奎（投顾编号：</a:t>
            </a:r>
            <a:r>
              <a:rPr lang="en-US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A1120616080001</a:t>
            </a: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）（基金编号：</a:t>
            </a:r>
            <a:r>
              <a:rPr lang="en-US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A20250619001216</a:t>
            </a:r>
            <a:r>
              <a:rPr lang="zh-CN" sz="825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sz="825">
              <a:solidFill>
                <a:srgbClr val="94A3B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文本框 95" descr="{&quot;isTemplate&quot;:true,&quot;type&quot;:&quot;text&quot;}"/>
          <p:cNvSpPr txBox="1"/>
          <p:nvPr/>
        </p:nvSpPr>
        <p:spPr>
          <a:xfrm>
            <a:off x="11296650" y="6448425"/>
            <a:ext cx="323850" cy="1428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>
                <a:solidFill>
                  <a:srgbClr val="94A3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 / 10</a:t>
            </a:r>
            <a:endParaRPr lang="en-US" sz="900">
              <a:solidFill>
                <a:srgbClr val="94A3B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53870" y="183515"/>
            <a:ext cx="901319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noProof="0" dirty="0">
                <a:solidFill>
                  <a:srgbClr val="FFFF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四季度大势看点</a:t>
            </a:r>
            <a:endParaRPr lang="zh-CN" altLang="en-US" sz="4400" noProof="0" dirty="0">
              <a:solidFill>
                <a:srgbClr val="FFFF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55" y="911225"/>
            <a:ext cx="7833360" cy="548068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128000" y="2233930"/>
            <a:ext cx="406400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 sz="2000">
                <a:solidFill>
                  <a:schemeClr val="bg1"/>
                </a:solidFill>
              </a:rPr>
              <a:t>①资金翻红，市场震荡上行</a:t>
            </a:r>
            <a:endParaRPr lang="zh-CN" altLang="en-US" sz="200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000">
                <a:solidFill>
                  <a:schemeClr val="bg1"/>
                </a:solidFill>
              </a:rPr>
              <a:t>②资金翻绿，市场阴阳交替</a:t>
            </a:r>
            <a:endParaRPr lang="zh-CN" altLang="en-US" sz="200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endParaRPr lang="zh-CN" altLang="en-US" sz="200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000">
                <a:solidFill>
                  <a:srgbClr val="FFFF00"/>
                </a:solidFill>
              </a:rPr>
              <a:t>策略：</a:t>
            </a:r>
            <a:r>
              <a:rPr lang="zh-CN" altLang="en-US" sz="2000">
                <a:solidFill>
                  <a:schemeClr val="bg1"/>
                </a:solidFill>
              </a:rPr>
              <a:t>急跌买，急涨逐渐收缩</a:t>
            </a:r>
            <a:endParaRPr lang="zh-CN" altLang="en-US" sz="2000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17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18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19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1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3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4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5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6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7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8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9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1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2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DIAGRAM_VIRTUALLY_FRAME" val="{&quot;height&quot;:292.4,&quot;left&quot;:107.1,&quot;top&quot;:111.65,&quot;width&quot;:759.1}"/>
</p:tagLst>
</file>

<file path=ppt/tags/tag43.xml><?xml version="1.0" encoding="utf-8"?>
<p:tagLst xmlns:p="http://schemas.openxmlformats.org/presentationml/2006/main">
  <p:tag name="KSO_WM_DIAGRAM_VIRTUALLY_FRAME" val="{&quot;height&quot;:292.4,&quot;left&quot;:107.1,&quot;top&quot;:111.65,&quot;width&quot;:759.1}"/>
</p:tagLst>
</file>

<file path=ppt/tags/tag44.xml><?xml version="1.0" encoding="utf-8"?>
<p:tagLst xmlns:p="http://schemas.openxmlformats.org/presentationml/2006/main">
  <p:tag name="KSO_WM_DIAGRAM_VIRTUALLY_FRAME" val="{&quot;height&quot;:292.4,&quot;left&quot;:107.1,&quot;top&quot;:111.65,&quot;width&quot;:759.1}"/>
</p:tagLst>
</file>

<file path=ppt/tags/tag45.xml><?xml version="1.0" encoding="utf-8"?>
<p:tagLst xmlns:p="http://schemas.openxmlformats.org/presentationml/2006/main">
  <p:tag name="KSO_WM_DIAGRAM_VIRTUALLY_FRAME" val="{&quot;height&quot;:292.4,&quot;left&quot;:107.1,&quot;top&quot;:111.65,&quot;width&quot;:759.1}"/>
</p:tagLst>
</file>

<file path=ppt/tags/tag46.xml><?xml version="1.0" encoding="utf-8"?>
<p:tagLst xmlns:p="http://schemas.openxmlformats.org/presentationml/2006/main">
  <p:tag name="KSO_WM_DIAGRAM_VIRTUALLY_FRAME" val="{&quot;height&quot;:292.4,&quot;left&quot;:107.1,&quot;top&quot;:111.65,&quot;width&quot;:759.1}"/>
</p:tagLst>
</file>

<file path=ppt/tags/tag47.xml><?xml version="1.0" encoding="utf-8"?>
<p:tagLst xmlns:p="http://schemas.openxmlformats.org/presentationml/2006/main">
  <p:tag name="KSO_WM_DIAGRAM_VIRTUALLY_FRAME" val="{&quot;height&quot;:292.4,&quot;left&quot;:107.1,&quot;top&quot;:111.65,&quot;width&quot;:759.1}"/>
</p:tagLst>
</file>

<file path=ppt/tags/tag48.xml><?xml version="1.0" encoding="utf-8"?>
<p:tagLst xmlns:p="http://schemas.openxmlformats.org/presentationml/2006/main">
  <p:tag name="KSO_WM_DIAGRAM_VIRTUALLY_FRAME" val="{&quot;height&quot;:292.4,&quot;left&quot;:107.1,&quot;top&quot;:111.65,&quot;width&quot;:759.1}"/>
</p:tagLst>
</file>

<file path=ppt/tags/tag49.xml><?xml version="1.0" encoding="utf-8"?>
<p:tagLst xmlns:p="http://schemas.openxmlformats.org/presentationml/2006/main">
  <p:tag name="KSO_WM_DIAGRAM_VIRTUALLY_FRAME" val="{&quot;height&quot;:292.4,&quot;left&quot;:107.1,&quot;top&quot;:111.65,&quot;width&quot;:759.1}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DIAGRAM_VIRTUALLY_FRAME" val="{&quot;height&quot;:292.4,&quot;left&quot;:107.1,&quot;top&quot;:111.65,&quot;width&quot;:759.1}"/>
</p:tagLst>
</file>

<file path=ppt/tags/tag51.xml><?xml version="1.0" encoding="utf-8"?>
<p:tagLst xmlns:p="http://schemas.openxmlformats.org/presentationml/2006/main">
  <p:tag name="KSO_WM_DIAGRAM_VIRTUALLY_FRAME" val="{&quot;height&quot;:292.4,&quot;left&quot;:107.1,&quot;top&quot;:111.65,&quot;width&quot;:759.1}"/>
</p:tagLst>
</file>

<file path=ppt/tags/tag52.xml><?xml version="1.0" encoding="utf-8"?>
<p:tagLst xmlns:p="http://schemas.openxmlformats.org/presentationml/2006/main">
  <p:tag name="KSO_WM_DIAGRAM_VIRTUALLY_FRAME" val="{&quot;height&quot;:292.4,&quot;left&quot;:107.1,&quot;top&quot;:111.65,&quot;width&quot;:759.1}"/>
</p:tagLst>
</file>

<file path=ppt/tags/tag53.xml><?xml version="1.0" encoding="utf-8"?>
<p:tagLst xmlns:p="http://schemas.openxmlformats.org/presentationml/2006/main">
  <p:tag name="KSO_WM_DIAGRAM_VIRTUALLY_FRAME" val="{&quot;height&quot;:292.4,&quot;left&quot;:107.1,&quot;top&quot;:111.65,&quot;width&quot;:759.1}"/>
</p:tagLst>
</file>

<file path=ppt/tags/tag54.xml><?xml version="1.0" encoding="utf-8"?>
<p:tagLst xmlns:p="http://schemas.openxmlformats.org/presentationml/2006/main">
  <p:tag name="KSO_WM_DIAGRAM_VIRTUALLY_FRAME" val="{&quot;height&quot;:292.4,&quot;left&quot;:107.1,&quot;top&quot;:111.65,&quot;width&quot;:759.1}"/>
</p:tagLst>
</file>

<file path=ppt/tags/tag55.xml><?xml version="1.0" encoding="utf-8"?>
<p:tagLst xmlns:p="http://schemas.openxmlformats.org/presentationml/2006/main">
  <p:tag name="KSO_WM_DIAGRAM_VIRTUALLY_FRAME" val="{&quot;height&quot;:292.4,&quot;left&quot;:107.1,&quot;top&quot;:111.65,&quot;width&quot;:759.1}"/>
</p:tagLst>
</file>

<file path=ppt/tags/tag56.xml><?xml version="1.0" encoding="utf-8"?>
<p:tagLst xmlns:p="http://schemas.openxmlformats.org/presentationml/2006/main">
  <p:tag name="KSO_WM_DIAGRAM_VIRTUALLY_FRAME" val="{&quot;height&quot;:292.4,&quot;left&quot;:107.1,&quot;top&quot;:111.65,&quot;width&quot;:759.1}"/>
</p:tagLst>
</file>

<file path=ppt/tags/tag57.xml><?xml version="1.0" encoding="utf-8"?>
<p:tagLst xmlns:p="http://schemas.openxmlformats.org/presentationml/2006/main">
  <p:tag name="KSO_WM_DIAGRAM_VIRTUALLY_FRAME" val="{&quot;height&quot;:292.4,&quot;left&quot;:107.1,&quot;top&quot;:111.65,&quot;width&quot;:759.1}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3.xml><?xml version="1.0" encoding="utf-8"?>
<p:tagLst xmlns:p="http://schemas.openxmlformats.org/presentationml/2006/main">
  <p:tag name="KSO_WPP_MARK_KEY" val="5d6e9262-ca8a-4070-8ad5-698f89e303ea"/>
  <p:tag name="COMMONDATA" val="eyJoZGlkIjoiMTMzZGI2MjkwNzI0NGI5MzY0NzUwYzMxOTRjZGRmN2UifQ=="/>
  <p:tag name="commondata" val="eyJoZGlkIjoiOWY4MjQyNDc1NWE5NGE3YmJhMmZmNzIzZDc5YmE1NGIifQ=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2790</Words>
  <Application>WPS 演示</Application>
  <PresentationFormat>宽屏</PresentationFormat>
  <Paragraphs>172</Paragraphs>
  <Slides>16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42" baseType="lpstr">
      <vt:lpstr>Arial</vt:lpstr>
      <vt:lpstr>宋体</vt:lpstr>
      <vt:lpstr>Wingdings</vt:lpstr>
      <vt:lpstr>微软雅黑</vt:lpstr>
      <vt:lpstr>Wingdings</vt:lpstr>
      <vt:lpstr>思源黑体 CN Bold</vt:lpstr>
      <vt:lpstr>黑体</vt:lpstr>
      <vt:lpstr>思源黑体 Medium</vt:lpstr>
      <vt:lpstr>思源黑体 CN Light</vt:lpstr>
      <vt:lpstr>思源黑体 CN Normal</vt:lpstr>
      <vt:lpstr>思源黑体 CN Medium</vt:lpstr>
      <vt:lpstr>Arial Unicode MS</vt:lpstr>
      <vt:lpstr>Calibri</vt:lpstr>
      <vt:lpstr>思源黑体 CN Bold</vt:lpstr>
      <vt:lpstr>思源黑体 CN Light</vt:lpstr>
      <vt:lpstr>思源黑体 CN Medium</vt:lpstr>
      <vt:lpstr>思源黑体 CN Normal</vt:lpstr>
      <vt:lpstr>思源黑体 Medium</vt:lpstr>
      <vt:lpstr>KSOF618801C0</vt:lpstr>
      <vt:lpstr>Segoe Print</vt:lpstr>
      <vt:lpstr>方正大黑体_GBK</vt:lpstr>
      <vt:lpstr>方正宝黑体 简 Medium</vt:lpstr>
      <vt:lpstr>方正宝黑体 简 Light</vt:lpstr>
      <vt:lpstr>兰米黑体</vt:lpstr>
      <vt:lpstr>KSOFDDF4E7ED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孙</cp:lastModifiedBy>
  <cp:revision>351</cp:revision>
  <dcterms:created xsi:type="dcterms:W3CDTF">2022-12-31T05:43:00Z</dcterms:created>
  <dcterms:modified xsi:type="dcterms:W3CDTF">2026-09-11T09:49:31Z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2940D9413DE64B5696F76C7D324D51E1_13</vt:lpwstr>
  </property>
</Properties>
</file>