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5" r:id="rId3"/>
    <p:sldId id="271" r:id="rId4"/>
    <p:sldId id="328" r:id="rId6"/>
    <p:sldId id="312" r:id="rId7"/>
    <p:sldId id="324" r:id="rId8"/>
    <p:sldId id="325" r:id="rId9"/>
    <p:sldId id="301" r:id="rId10"/>
    <p:sldId id="326" r:id="rId11"/>
    <p:sldId id="319" r:id="rId12"/>
    <p:sldId id="327" r:id="rId13"/>
    <p:sldId id="26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D1"/>
    <a:srgbClr val="FF07FF"/>
    <a:srgbClr val="FF6CFF"/>
    <a:srgbClr val="0096FF"/>
    <a:srgbClr val="FFF5CB"/>
    <a:srgbClr val="ED0415"/>
    <a:srgbClr val="E90212"/>
    <a:srgbClr val="644242"/>
    <a:srgbClr val="8D2F2F"/>
    <a:srgbClr val="6A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CAF0E02-F7B7-44B9-ACA2-A7F5BDC34101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 w="9525" cmpd="sng">
              <a:solidFill>
                <a:schemeClr val="accent2">
                  <a:lumMod val="34000"/>
                  <a:lumOff val="66000"/>
                </a:schemeClr>
              </a:solidFill>
              <a:prstDash val="solid"/>
            </a:ln>
          </a:insideH>
          <a:insideV>
            <a:ln w="9525" cmpd="sng">
              <a:solidFill>
                <a:schemeClr val="accent2">
                  <a:lumMod val="34000"/>
                  <a:lumOff val="66000"/>
                </a:schemeClr>
              </a:solidFill>
              <a:prstDash val="solid"/>
            </a:ln>
          </a:insideV>
        </a:tcBdr>
        <a:fill>
          <a:solidFill>
            <a:srgbClr val="FFFFFF"/>
          </a:solidFill>
        </a:fill>
      </a:tcStyle>
    </a:wholeTbl>
    <a:band2H>
      <a:tcTxStyle>
        <a:fontRef idx="none">
          <a:srgbClr val="08090C"/>
        </a:fontRef>
      </a:tcTxStyle>
      <a:tcStyle>
        <a:tcBdr/>
        <a:fill>
          <a:solidFill>
            <a:schemeClr val="accent2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2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 w="9525" cmpd="sng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2">
                  <a:lumMod val="34000"/>
                  <a:lumOff val="66000"/>
                </a:schemeClr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>
                  <a:lumMod val="34000"/>
                  <a:lumOff val="66000"/>
                </a:schemeClr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 w="9525" cmpd="sng">
              <a:solidFill>
                <a:schemeClr val="accent2">
                  <a:lumMod val="34000"/>
                  <a:lumOff val="66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 w="9525" cmpd="sng">
              <a:solidFill>
                <a:schemeClr val="accent2">
                  <a:lumMod val="34000"/>
                  <a:lumOff val="66000"/>
                </a:schemeClr>
              </a:solidFill>
              <a:prstDash val="solid"/>
            </a:ln>
          </a:right>
          <a:top>
            <a:ln w="9525" cmpd="sng">
              <a:solidFill>
                <a:schemeClr val="accent2">
                  <a:lumMod val="34000"/>
                  <a:lumOff val="66000"/>
                </a:schemeClr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 w="9525" cmpd="sng">
              <a:solidFill>
                <a:schemeClr val="accent2">
                  <a:lumMod val="34000"/>
                  <a:lumOff val="66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firstCol>
    <a:lastRow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2"/>
        </a:fontRef>
      </a:tcTxStyle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2"/>
              </a:solidFill>
              <a:prstDash val="solid"/>
            </a:ln>
          </a:left>
          <a:right>
            <a:ln w="9525" cmpd="sng">
              <a:solidFill>
                <a:schemeClr val="accent2"/>
              </a:solidFill>
              <a:prstDash val="solid"/>
            </a:ln>
          </a:right>
          <a:top>
            <a:ln w="9525" cmpd="sng">
              <a:solidFill>
                <a:schemeClr val="accent2"/>
              </a:solidFill>
              <a:prstDash val="solid"/>
            </a:ln>
          </a:top>
          <a:bottom>
            <a:ln w="9525" cmpd="sng">
              <a:solidFill>
                <a:schemeClr val="accent2">
                  <a:lumMod val="34000"/>
                  <a:lumOff val="66000"/>
                </a:schemeClr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rgbClr val="FFFFFF"/>
              </a:solidFill>
              <a:prstDash val="solid"/>
            </a:ln>
          </a:insideV>
        </a:tcBdr>
        <a:fill>
          <a:solidFill>
            <a:schemeClr val="accent2">
              <a:lumMod val="20000"/>
              <a:lumOff val="8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8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defTabSz="26670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defTabSz="26670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defTabSz="266700"/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5.xml"/><Relationship Id="rId2" Type="http://schemas.openxmlformats.org/officeDocument/2006/relationships/image" Target="../media/image10.png"/><Relationship Id="rId1" Type="http://schemas.openxmlformats.org/officeDocument/2006/relationships/tags" Target="../tags/tag54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57.xml"/><Relationship Id="rId2" Type="http://schemas.openxmlformats.org/officeDocument/2006/relationships/image" Target="../media/image11.png"/><Relationship Id="rId1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3.xml"/><Relationship Id="rId2" Type="http://schemas.openxmlformats.org/officeDocument/2006/relationships/image" Target="../media/image16.png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5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819150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2635" y="1234440"/>
            <a:ext cx="10667365" cy="92202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en-US" altLang="zh-CN" sz="54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en-US" altLang="zh-CN" sz="54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3255" y="4572000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50490" y="3768090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2650490" y="381571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6336030" y="381571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2026 .03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8155" y="1391920"/>
            <a:ext cx="6043930" cy="5219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《投资者教育系列之股市指标小课堂》</a:t>
            </a:r>
            <a:endParaRPr lang="zh-CN" altLang="en-US" sz="2800" b="1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45995" y="2156460"/>
            <a:ext cx="7587615" cy="95313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/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KDJ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</a:t>
            </a:r>
            <a:r>
              <a:rPr lang="en-US" altLang="zh-CN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defTabSz="266700"/>
            <a:r>
              <a:rPr lang="zh-CN" altLang="en-US" sz="2400" b="1">
                <a:solidFill>
                  <a:srgbClr val="FEF3D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超买超卖和顶底背离这样使用，稳定性更高</a:t>
            </a:r>
            <a:endParaRPr lang="zh-CN" altLang="en-US" sz="2400" b="1">
              <a:solidFill>
                <a:srgbClr val="FEF3D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小结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5700" y="954405"/>
            <a:ext cx="71901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266700"/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KDJ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实战技巧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KDJ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的超买超卖和顶底背离这样使用，稳定性更高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3025" y="2140585"/>
            <a:ext cx="9354820" cy="2803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</a:rPr>
              <a:t>1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</a:rPr>
              <a:t>、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超卖抄底</a:t>
            </a:r>
            <a:endParaRPr lang="zh-CN" altLang="en-US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KD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数值走到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值处于超卖区的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③结合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绿柱缩短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defTabSz="266700"/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、超买逃顶</a:t>
            </a:r>
            <a:endParaRPr lang="zh-CN" altLang="en-US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defTabSz="914400">
              <a:buClrTx/>
              <a:buSzTx/>
              <a:buNone/>
            </a:pP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KD数值进入80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②J值处于超买区90以上</a:t>
            </a:r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③MACD的红柱反而缩短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defTabSz="914400">
              <a:buClrTx/>
              <a:buSzTx/>
              <a:buNone/>
            </a:pP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、结合</a:t>
            </a:r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MACD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拒绝死叉捕捉主升浪</a:t>
            </a:r>
            <a:endParaRPr lang="zh-CN" altLang="en-US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defTabSz="914400">
              <a:buClrTx/>
              <a:buSzTx/>
              <a:buNone/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KDJ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多次超卖后金叉买入，再结合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MACD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拒绝死叉捕捉主升浪行情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4、背离反转</a:t>
            </a:r>
            <a:endParaRPr lang="zh-CN" altLang="en-US">
              <a:solidFill>
                <a:schemeClr val="tx1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sym typeface="+mn-ea"/>
              </a:rPr>
              <a:t>KDJ的顶背离卖出，底背离买入</a:t>
            </a:r>
            <a:endParaRPr lang="en-US" altLang="zh-CN">
              <a:solidFill>
                <a:schemeClr val="tx1"/>
              </a:solidFill>
              <a:sym typeface="+mn-ea"/>
            </a:endParaRPr>
          </a:p>
          <a:p>
            <a:pPr algn="l"/>
            <a:r>
              <a:rPr lang="en-US" altLang="zh-CN">
                <a:highlight>
                  <a:srgbClr val="FFFF00"/>
                </a:highlight>
                <a:sym typeface="+mn-ea"/>
              </a:rPr>
              <a:t>5、结合MACD的柱子延长强化背离信号</a:t>
            </a:r>
            <a:endParaRPr lang="en-US" altLang="zh-CN">
              <a:highlight>
                <a:srgbClr val="FFFF00"/>
              </a:highlight>
            </a:endParaRPr>
          </a:p>
          <a:p>
            <a:pPr algn="l"/>
            <a:r>
              <a:rPr lang="en-US" altLang="zh-CN">
                <a:sym typeface="+mn-ea"/>
              </a:rPr>
              <a:t>结合MACD的柱子延长</a:t>
            </a:r>
            <a:r>
              <a:rPr lang="en-US" altLang="zh-CN">
                <a:sym typeface="+mn-ea"/>
              </a:rPr>
              <a:t>或缩短来强化KDJ的背离信号共振，从而抄底逃顶，成功率更高</a:t>
            </a:r>
            <a:endParaRPr lang="en-US" altLang="zh-CN"/>
          </a:p>
          <a:p>
            <a:pPr algn="l" defTabSz="914400">
              <a:buClrTx/>
              <a:buSzTx/>
              <a:buNone/>
            </a:pPr>
            <a:endParaRPr lang="zh-CN" altLang="en-US" b="1">
              <a:solidFill>
                <a:srgbClr val="333333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914400">
              <a:buClrTx/>
              <a:buSzTx/>
              <a:buNone/>
            </a:pPr>
            <a:endParaRPr lang="zh-CN" altLang="en-US">
              <a:solidFill>
                <a:schemeClr val="tx1"/>
              </a:solidFill>
            </a:endParaRPr>
          </a:p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defTabSz="914400">
              <a:buClrTx/>
              <a:buSzTx/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 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为什么开这个小课堂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5690" y="1358900"/>
            <a:ext cx="5080000" cy="3930650"/>
          </a:xfrm>
          <a:prstGeom prst="rect">
            <a:avLst/>
          </a:prstGeom>
        </p:spPr>
        <p:txBody>
          <a:bodyPr>
            <a:spAutoFit/>
          </a:bodyPr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年开户人数激增至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2743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万户，同比增长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9.75%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，创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年新高。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月新开户数达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491.58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万户，同比增长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213.11%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、环比上升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89.31%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新股民“跑步入场”，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投资者教育任重道远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，可以引导投资者理性投资，也可以通过教学股票知识，来助力他们提升交易技巧，从而避免盲目买卖。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传统指标作为投资分析的基石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，也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作为经传软件特色功能的补充学习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，从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BOLL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，每个指标背后都有它的故事与逻辑，设立本课程是希望帮助大家从入门到精通，从而提升个人在股票市场的交易水平。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1" name="表格 10"/>
          <p:cNvGraphicFramePr/>
          <p:nvPr>
            <p:custDataLst>
              <p:tags r:id="rId2"/>
            </p:custDataLst>
          </p:nvPr>
        </p:nvGraphicFramePr>
        <p:xfrm>
          <a:off x="6798310" y="1147445"/>
          <a:ext cx="4215130" cy="4344035"/>
        </p:xfrm>
        <a:graphic>
          <a:graphicData uri="http://schemas.openxmlformats.org/drawingml/2006/table">
            <a:tbl>
              <a:tblPr firstRow="1">
                <a:tableStyleId>{CCAF0E02-F7B7-44B9-ACA2-A7F5BDC34101}</a:tableStyleId>
              </a:tblPr>
              <a:tblGrid>
                <a:gridCol w="1433195"/>
                <a:gridCol w="1610995"/>
                <a:gridCol w="1170940"/>
              </a:tblGrid>
              <a:tr h="524510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400" spc="120"/>
                        <a:t>日期</a:t>
                      </a:r>
                      <a:endParaRPr lang="zh-CN" altLang="en-US" sz="1400" spc="120"/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400" spc="120"/>
                        <a:t>A</a:t>
                      </a:r>
                      <a:r>
                        <a:rPr lang="zh-CN" altLang="en-US" sz="1400" spc="120"/>
                        <a:t>股开户数</a:t>
                      </a:r>
                      <a:endParaRPr lang="zh-CN" altLang="en-US" sz="1400" spc="120"/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400" spc="120"/>
                        <a:t>（单位：万户）</a:t>
                      </a:r>
                      <a:endParaRPr lang="zh-CN" altLang="en-US" sz="1400" spc="120"/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400" spc="120"/>
                        <a:t>环比</a:t>
                      </a:r>
                      <a:endParaRPr lang="zh-CN" altLang="en-US" sz="1400" spc="120"/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400" spc="120"/>
                        <a:t>增长率</a:t>
                      </a:r>
                      <a:endParaRPr lang="zh-CN" altLang="en-US" sz="1400" spc="120"/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202501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157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202502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283.59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80.63%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202503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306.55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8.10%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202504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192.44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-37.22%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3558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202505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155.56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-19.16%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202506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164.64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5.84%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202507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196.36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19.27%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202508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265.03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34.97%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9273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202509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293.72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10.83%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90830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202510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230.99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-21.36%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202511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238.14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3.10%</a:t>
                      </a:r>
                      <a:endParaRPr lang="en-US" altLang="zh-CN" sz="12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202512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259.67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9.04%</a:t>
                      </a:r>
                      <a:endParaRPr 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2025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年合计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2743.69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endParaRPr lang="en-US" altLang="zh-CN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25400" marR="25400" marT="6350" marB="6350" anchor="ctr" anchorCtr="0"/>
                </a:tc>
              </a:tr>
              <a:tr h="231775"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202601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100" b="1" i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491.58</a:t>
                      </a:r>
                      <a:endParaRPr lang="en-US" altLang="zh-CN" sz="1100" b="1" i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/>
                </a:tc>
                <a:tc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89.31%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</a:tr>
              <a:tr h="282575">
                <a:tc gridSpan="3">
                  <a:txBody>
                    <a:bodyPr/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中国结算及上交所数据，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2025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年累计新开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2743.69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万户，同比增长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10%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，是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2022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年以来的年度新开户最高水平。</a:t>
                      </a:r>
                      <a:endParaRPr lang="zh-CN" altLang="en-US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 fontAlgn="ctr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2026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年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股新开户数同比增长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213.11%</a:t>
                      </a:r>
                      <a:r>
                        <a:rPr lang="zh-CN" altLang="en-US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、环比上升</a:t>
                      </a:r>
                      <a:r>
                        <a:rPr lang="en-US" altLang="zh-CN" sz="1200">
                          <a:latin typeface="微软雅黑" panose="020B0503020204020204" charset="-122"/>
                          <a:ea typeface="微软雅黑" panose="020B0503020204020204" charset="-122"/>
                        </a:rPr>
                        <a:t>89.31%</a:t>
                      </a:r>
                      <a:endParaRPr lang="en-US" altLang="zh-CN" sz="12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 anchorCtr="0"/>
                </a:tc>
                <a:tc hMerge="1">
                  <a:tcPr marL="9842" marR="9842" marT="9842" marB="0" anchor="ctr" anchorCtr="0"/>
                </a:tc>
                <a:tc hMerge="1">
                  <a:tcPr marL="25400" marR="25400" marT="6350" marB="6350" anchor="ctr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 </a:t>
            </a: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指标小学堂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3030" y="1349375"/>
            <a:ext cx="1876425" cy="3683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/>
              <a:t>市场传统指标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63610" y="1382395"/>
            <a:ext cx="2178050" cy="36830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/>
              <a:t>经传特色指标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59840" y="2283460"/>
            <a:ext cx="9551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趋势指标</a:t>
            </a:r>
            <a:r>
              <a:rPr lang="en-US" altLang="zh-CN"/>
              <a:t>         </a:t>
            </a:r>
            <a:r>
              <a:rPr lang="en-US" altLang="zh-CN" b="1">
                <a:solidFill>
                  <a:srgbClr val="FF0000"/>
                </a:solidFill>
              </a:rPr>
              <a:t>KDJ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MA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MACD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RSI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  BIAS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  BOLL</a:t>
            </a:r>
            <a:r>
              <a:rPr lang="en-US" altLang="zh-CN"/>
              <a:t>   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1259840" y="3184525"/>
            <a:ext cx="10268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资金指标</a:t>
            </a:r>
            <a:r>
              <a:rPr lang="en-US" altLang="zh-CN"/>
              <a:t>         </a:t>
            </a:r>
            <a:r>
              <a:rPr lang="en-US" altLang="zh-CN" b="1">
                <a:solidFill>
                  <a:srgbClr val="FF0000"/>
                </a:solidFill>
              </a:rPr>
              <a:t>VOL</a:t>
            </a:r>
            <a:r>
              <a:rPr lang="zh-CN" altLang="en-US" b="1">
                <a:solidFill>
                  <a:srgbClr val="FF0000"/>
                </a:solidFill>
              </a:rPr>
              <a:t>、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筹码分布</a:t>
            </a:r>
            <a:r>
              <a:rPr lang="en-US" altLang="zh-CN" b="1">
                <a:solidFill>
                  <a:srgbClr val="FF0000"/>
                </a:solidFill>
              </a:rPr>
              <a:t>..... </a:t>
            </a:r>
            <a:r>
              <a:rPr lang="en-US" altLang="zh-CN"/>
              <a:t>                     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</a:rPr>
              <a:t>主力净买额、主力追踪线、主力动向、主力控盘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1273175" y="4159885"/>
            <a:ext cx="9878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买卖点指标</a:t>
            </a:r>
            <a:r>
              <a:rPr lang="en-US" altLang="zh-CN"/>
              <a:t>      </a:t>
            </a:r>
            <a:r>
              <a:rPr lang="en-US" altLang="zh-CN" b="1">
                <a:solidFill>
                  <a:srgbClr val="FF0000"/>
                </a:solidFill>
              </a:rPr>
              <a:t>KDJ   MACD  ......      </a:t>
            </a:r>
            <a:r>
              <a:rPr lang="en-US" altLang="zh-CN"/>
              <a:t>                            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</a:rPr>
              <a:t>捕捞季节</a:t>
            </a:r>
            <a:r>
              <a:rPr lang="en-US" altLang="zh-CN" b="1">
                <a:solidFill>
                  <a:schemeClr val="accent2">
                    <a:lumMod val="50000"/>
                  </a:schemeClr>
                </a:solidFill>
              </a:rPr>
              <a:t>.... </a:t>
            </a:r>
            <a:endParaRPr lang="en-US" altLang="zh-CN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96810" y="2283460"/>
            <a:ext cx="4479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accent2">
                    <a:lumMod val="50000"/>
                  </a:schemeClr>
                </a:solidFill>
              </a:rPr>
              <a:t>牛熊线、智能交易线、辅助线、水手突破</a:t>
            </a:r>
            <a:endParaRPr lang="zh-CN" altLang="en-US" b="1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知识科普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    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1985" y="1401445"/>
            <a:ext cx="4207510" cy="4053840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266700"/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的取值范围是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～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作为强弱分水岭，大于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为多头市场，后市看涨；反之为空头市场。而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值因为更灵敏所以可以是负数也可以超过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266700"/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266700"/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266700"/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根据这些数值可以把股票状态划分为整理区、超买区、超卖区、严重超买和严重超卖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大区域。</a:t>
            </a:r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266700"/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266700"/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266700">
              <a:lnSpc>
                <a:spcPct val="170000"/>
              </a:lnSpc>
            </a:pP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以上为超买区，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以上为严重超买区</a:t>
            </a:r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266700">
              <a:lnSpc>
                <a:spcPct val="170000"/>
              </a:lnSpc>
            </a:pP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以下为超卖区，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以下为严重超卖区</a:t>
            </a:r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266700">
              <a:lnSpc>
                <a:spcPct val="170000"/>
              </a:lnSpc>
            </a:pP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20-800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为徘徊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整理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</a:t>
            </a:r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t="3600"/>
          <a:stretch>
            <a:fillRect/>
          </a:stretch>
        </p:blipFill>
        <p:spPr>
          <a:xfrm>
            <a:off x="4849495" y="1290320"/>
            <a:ext cx="6885940" cy="4276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KDJ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的</a:t>
            </a:r>
            <a:r>
              <a:rPr lang="en-US" altLang="zh-CN" sz="28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超买超卖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    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265" y="3569970"/>
            <a:ext cx="251523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266700"/>
            <a:r>
              <a:rPr lang="zh-CN" altLang="en-US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实战技巧</a:t>
            </a:r>
            <a:r>
              <a:rPr lang="en-US" altLang="zh-CN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超买逃顶</a:t>
            </a:r>
            <a:endParaRPr lang="zh-CN" altLang="en-US" sz="160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defTabSz="914400">
              <a:buClrTx/>
              <a:buSzTx/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KD数值进入80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914400">
              <a:buClrTx/>
              <a:buSzTx/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②J值处于超买区90以上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defTabSz="914400">
              <a:buClrTx/>
              <a:buSzTx/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③MACD的红柱反而缩短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85" t="5327"/>
          <a:stretch>
            <a:fillRect/>
          </a:stretch>
        </p:blipFill>
        <p:spPr>
          <a:xfrm>
            <a:off x="3446145" y="988060"/>
            <a:ext cx="7849870" cy="50520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723265" y="1764030"/>
            <a:ext cx="25584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实战技巧</a:t>
            </a:r>
            <a:r>
              <a:rPr lang="en-US" altLang="zh-CN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16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超卖抄底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KD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数值走到了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</a:t>
            </a:r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值处于超卖区的</a:t>
            </a:r>
            <a:r>
              <a:rPr lang="en-US" altLang="zh-CN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以下</a:t>
            </a:r>
            <a:endParaRPr lang="zh-CN" altLang="en-US" sz="1600">
              <a:solidFill>
                <a:srgbClr val="0C0C0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③结合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lang="zh-CN" altLang="en-US" sz="1600">
                <a:solidFill>
                  <a:srgbClr val="0C0C0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绿柱缩短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59915" y="107315"/>
            <a:ext cx="8644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KDJ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超卖结合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MACD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拒绝死叉捕捉行情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    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2165"/>
          <a:stretch>
            <a:fillRect/>
          </a:stretch>
        </p:blipFill>
        <p:spPr>
          <a:xfrm>
            <a:off x="392430" y="992505"/>
            <a:ext cx="6166485" cy="47593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12545"/>
          <a:stretch>
            <a:fillRect/>
          </a:stretch>
        </p:blipFill>
        <p:spPr>
          <a:xfrm>
            <a:off x="6172835" y="1356995"/>
            <a:ext cx="5721985" cy="40297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7021830" y="5567045"/>
            <a:ext cx="4269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KDJ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多次超卖后金叉买入，再结合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MACD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拒绝死叉捕捉主升浪行情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KDJ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的顶底背离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    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6635" y="1922145"/>
            <a:ext cx="2551430" cy="279971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 b="1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顶背离卖出，底背离买入</a:t>
            </a:r>
            <a:endParaRPr lang="zh-CN" altLang="en-US" sz="1600" b="1">
              <a:solidFill>
                <a:srgbClr val="333333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所谓的顶背离是指股价新高，但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值并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没有新高；或者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值新高，股价并未新高。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defTabSz="266700"/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所谓的底背离是指股价新低，但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值没有新低；或者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值新低，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股价并未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新低。</a:t>
            </a:r>
            <a:endParaRPr lang="zh-CN" altLang="en-US" sz="160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160" y="1729740"/>
            <a:ext cx="4241165" cy="386143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65955" y="2442845"/>
            <a:ext cx="1216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KD</a:t>
            </a:r>
            <a:r>
              <a:rPr lang="zh-CN" altLang="en-US" b="1">
                <a:solidFill>
                  <a:srgbClr val="FF0000"/>
                </a:solidFill>
              </a:rPr>
              <a:t>顶背离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卖出信号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0" y="1034415"/>
            <a:ext cx="7903845" cy="49276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781935" y="41275"/>
            <a:ext cx="6975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KDJ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背离结合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MACD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柱子趋势强化信号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    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983615"/>
            <a:ext cx="7416800" cy="50063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625205" y="2417445"/>
            <a:ext cx="31667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KDJ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顶底背离的时候，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结合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MACD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的柱子延长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或缩短来强化背离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从而抄底逃顶，成功率更高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89680" y="41275"/>
            <a:ext cx="4986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5</a:t>
            </a:r>
            <a:r>
              <a:rPr lang="zh-CN" altLang="en-US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、</a:t>
            </a:r>
            <a:r>
              <a:rPr lang="zh-CN" sz="3200" b="1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  <a:sym typeface="+mn-ea"/>
              </a:rPr>
              <a:t>实战应用举例</a:t>
            </a:r>
            <a:endParaRPr kumimoji="0" lang="zh-CN" sz="32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365" y="6525260"/>
            <a:ext cx="118586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</a:rPr>
              <a:t>经传多赢资深投顾</a:t>
            </a:r>
            <a:r>
              <a:rPr lang="en-US" altLang="zh-CN" sz="1200">
                <a:solidFill>
                  <a:schemeClr val="bg1"/>
                </a:solidFill>
              </a:rPr>
              <a:t>:</a:t>
            </a:r>
            <a:r>
              <a:rPr lang="zh-CN" altLang="en-US" sz="1200">
                <a:solidFill>
                  <a:schemeClr val="bg1"/>
                </a:solidFill>
              </a:rPr>
              <a:t>梁洁云</a:t>
            </a:r>
            <a:r>
              <a:rPr lang="en-US" altLang="zh-CN" sz="1200">
                <a:solidFill>
                  <a:schemeClr val="bg1"/>
                </a:solidFill>
              </a:rPr>
              <a:t>(</a:t>
            </a:r>
            <a:r>
              <a:rPr lang="zh-CN" altLang="en-US" sz="1200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r>
              <a:rPr lang="en-US" altLang="zh-CN" sz="1200">
                <a:solidFill>
                  <a:schemeClr val="bg1"/>
                </a:solidFill>
              </a:rPr>
              <a:t>)</a:t>
            </a:r>
            <a:r>
              <a:rPr lang="zh-CN" altLang="en-US" sz="1200">
                <a:solidFill>
                  <a:schemeClr val="bg1"/>
                </a:solidFill>
              </a:rPr>
              <a:t>观点基于软件数据和理论模型分析，仅供参考，不构成投资建议，市场有风险，投资需谨慎</a:t>
            </a:r>
            <a:r>
              <a:rPr lang="en-US" altLang="zh-CN" sz="1200">
                <a:solidFill>
                  <a:schemeClr val="bg1"/>
                </a:solidFill>
              </a:rPr>
              <a:t>!</a:t>
            </a:r>
            <a:endParaRPr lang="en-US" altLang="zh-CN" sz="1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47445" y="859790"/>
            <a:ext cx="6600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）今天的大盘策略：</a:t>
            </a:r>
            <a:endParaRPr lang="zh-CN" altLang="en-US"/>
          </a:p>
          <a:p>
            <a:r>
              <a:rPr lang="zh-CN"/>
              <a:t>（</a:t>
            </a:r>
            <a:r>
              <a:rPr lang="en-US" altLang="zh-CN"/>
              <a:t>2</a:t>
            </a:r>
            <a:r>
              <a:rPr lang="zh-CN"/>
              <a:t>）</a:t>
            </a:r>
            <a:r>
              <a:rPr lang="zh-CN" altLang="en-US"/>
              <a:t>今天的风口方向：石油化工、黄金有色、国产算力</a:t>
            </a:r>
            <a:endParaRPr lang="zh-CN" altLang="en-US"/>
          </a:p>
          <a:p>
            <a:r>
              <a:rPr lang="zh-CN"/>
              <a:t>（</a:t>
            </a:r>
            <a:r>
              <a:rPr lang="en-US" altLang="zh-CN"/>
              <a:t>3</a:t>
            </a:r>
            <a:r>
              <a:rPr lang="zh-CN"/>
              <a:t>）</a:t>
            </a:r>
            <a:r>
              <a:rPr lang="zh-CN" altLang="en-US"/>
              <a:t>今天的风口选股（</a:t>
            </a:r>
            <a:r>
              <a:rPr lang="en-US" altLang="zh-CN"/>
              <a:t>KDJ</a:t>
            </a:r>
            <a:r>
              <a:rPr lang="zh-CN" altLang="en-US"/>
              <a:t>逃顶抄底）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465" y="1668145"/>
            <a:ext cx="4990465" cy="3813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30" y="2016760"/>
            <a:ext cx="5395595" cy="415163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1835150" y="41878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赤峰黄金为什么果真修复</a:t>
            </a:r>
            <a:r>
              <a:rPr lang="zh-CN" altLang="en-US">
                <a:solidFill>
                  <a:srgbClr val="FF0000"/>
                </a:solidFill>
              </a:rPr>
              <a:t>？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22770" y="20167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中稀有色接下来应该怎么办</a:t>
            </a:r>
            <a:r>
              <a:rPr lang="zh-CN" altLang="en-US">
                <a:solidFill>
                  <a:srgbClr val="FF0000"/>
                </a:solidFill>
              </a:rPr>
              <a:t>？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TABLE_ENDDRAG_ORIGIN_RECT" val="331*306"/>
  <p:tag name="TABLE_ENDDRAG_RECT" val="598*118*331*30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2612</Words>
  <Application>WPS 演示</Application>
  <PresentationFormat>宽屏</PresentationFormat>
  <Paragraphs>232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思源黑体 CN Bold</vt:lpstr>
      <vt:lpstr>黑体</vt:lpstr>
      <vt:lpstr>思源黑体 CN Medium</vt:lpstr>
      <vt:lpstr>思源黑体 Normal</vt:lpstr>
      <vt:lpstr>阿里巴巴普惠体 Light</vt:lpstr>
      <vt:lpstr>思源黑体 CN Normal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402</cp:revision>
  <dcterms:created xsi:type="dcterms:W3CDTF">2019-06-19T02:08:00Z</dcterms:created>
  <dcterms:modified xsi:type="dcterms:W3CDTF">2026-03-02T06:49:46Z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5091DEF0DAD54F8D8B8C22B40005C6C1_13</vt:lpwstr>
  </property>
</Properties>
</file>