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29" r:id="rId3"/>
    <p:sldId id="343" r:id="rId4"/>
    <p:sldId id="344" r:id="rId5"/>
    <p:sldId id="341" r:id="rId7"/>
    <p:sldId id="342" r:id="rId8"/>
    <p:sldId id="336" r:id="rId9"/>
    <p:sldId id="338" r:id="rId10"/>
    <p:sldId id="34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38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熊仪_aYju7RJj" initials="熊" lastIdx="0" clrIdx="1"/>
  <p:cmAuthor id="3" name="yifei" initials="y" lastIdx="0" clrIdx="2"/>
  <p:cmAuthor id="4" name="kingsoft" initials="k" lastIdx="0" clrIdx="3"/>
  <p:cmAuthor id="5" name="ADMIN" initials="A" lastIdx="0" clrIdx="4"/>
  <p:cmAuthor id="6" name="zhouzean" initials="z" lastIdx="0" clrIdx="5"/>
  <p:cmAuthor id="7" name="李鹏飞_6bQfzI3a" initials="李" lastIdx="0" clrIdx="6"/>
  <p:cmAuthor id="8" name="李晓菲_MZFnUzi6" initials="李" lastIdx="0" clrIdx="7"/>
  <p:cmAuthor id="9" name="小珞_QjMfU7FR" initials="小" lastIdx="0" clrIdx="8"/>
  <p:cmAuthor id="10" name="骆倩怡_Znauj26B" initials="authorId_382814100" lastIdx="0" clrIdx="9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D1"/>
    <a:srgbClr val="FF07FF"/>
    <a:srgbClr val="FF6CFF"/>
    <a:srgbClr val="0096FF"/>
    <a:srgbClr val="FFF5CB"/>
    <a:srgbClr val="ED0415"/>
    <a:srgbClr val="E90212"/>
    <a:srgbClr val="644242"/>
    <a:srgbClr val="8D2F2F"/>
    <a:srgbClr val="6A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0"/>
        <p:guide pos="38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9.png"/><Relationship Id="rId2" Type="http://schemas.openxmlformats.org/officeDocument/2006/relationships/tags" Target="../tags/tag45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0.xml"/><Relationship Id="rId2" Type="http://schemas.openxmlformats.org/officeDocument/2006/relationships/image" Target="../media/image10.png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2.xml"/><Relationship Id="rId2" Type="http://schemas.openxmlformats.org/officeDocument/2006/relationships/image" Target="../media/image11.png"/><Relationship Id="rId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4.xml"/><Relationship Id="rId2" Type="http://schemas.openxmlformats.org/officeDocument/2006/relationships/image" Target="../media/image12.png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6.xml"/><Relationship Id="rId2" Type="http://schemas.openxmlformats.org/officeDocument/2006/relationships/image" Target="../media/image13.png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8.xml"/><Relationship Id="rId2" Type="http://schemas.openxmlformats.org/officeDocument/2006/relationships/image" Target="../media/image14.png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6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819150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2635" y="1234440"/>
            <a:ext cx="10667365" cy="92202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en-US" altLang="zh-CN" sz="54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53255" y="4572000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50490" y="3768090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2650490" y="381571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6336030" y="381571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2026 .03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8155" y="1391920"/>
            <a:ext cx="6043930" cy="52197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《投资者教育系列之股市指标小课堂》</a:t>
            </a:r>
            <a:endParaRPr lang="zh-CN" altLang="en-US" sz="2800" b="1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45995" y="2156460"/>
            <a:ext cx="7587615" cy="95313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/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KDJ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实战技巧</a:t>
            </a: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32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266700"/>
            <a:r>
              <a:rPr 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KDJ</a:t>
            </a:r>
            <a:r>
              <a:rPr lang="zh-CN" alt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的极限</a:t>
            </a:r>
            <a:r>
              <a:rPr lang="en-US" altLang="zh-CN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</a:t>
            </a:r>
            <a:r>
              <a:rPr lang="zh-CN" alt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值抄底逃顶</a:t>
            </a:r>
            <a:endParaRPr lang="zh-CN" altLang="en-US" sz="24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、利用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J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值来抄底逃顶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1360" y="824230"/>
            <a:ext cx="10578465" cy="63754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lnSpc>
                <a:spcPts val="1800"/>
              </a:lnSpc>
              <a:spcBef>
                <a:spcPct val="0"/>
              </a:spcBef>
              <a:spcAft>
                <a:spcPts val="110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一般情况下，J值也会和KD值一样在0-100之间运行，不过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由于它更敏感，其超买和超卖的界限就更为宽松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，它会出现走到100以上或0以下的情况。</a:t>
            </a:r>
            <a:endParaRPr lang="zh-CN" altLang="en-US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160" y="1461770"/>
            <a:ext cx="8658225" cy="49218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654050" y="2513965"/>
            <a:ext cx="2173605" cy="282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lnSpc>
                <a:spcPts val="1800"/>
              </a:lnSpc>
              <a:spcBef>
                <a:spcPct val="0"/>
              </a:spcBef>
              <a:spcAft>
                <a:spcPts val="110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J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值＞100为超买，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如果多日位于数值100以上，容易形成短期头部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 defTabSz="266700">
              <a:lnSpc>
                <a:spcPts val="1800"/>
              </a:lnSpc>
              <a:spcBef>
                <a:spcPct val="0"/>
              </a:spcBef>
              <a:spcAft>
                <a:spcPts val="1100"/>
              </a:spcAft>
            </a:pPr>
            <a:endParaRPr lang="zh-CN" altLang="en-US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defTabSz="266700">
              <a:lnSpc>
                <a:spcPts val="1800"/>
              </a:lnSpc>
              <a:spcBef>
                <a:spcPct val="0"/>
              </a:spcBef>
              <a:spcAft>
                <a:spcPts val="110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J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值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＜0则为超卖，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如果多日位于数值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以下，股价容易形成短期底部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defTabSz="266700">
              <a:lnSpc>
                <a:spcPts val="1800"/>
              </a:lnSpc>
              <a:spcBef>
                <a:spcPct val="0"/>
              </a:spcBef>
              <a:spcAft>
                <a:spcPts val="110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J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的极限值也适用大盘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9495" y="722630"/>
            <a:ext cx="10396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大盘每次跌到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值负数，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尤其是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-10%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-20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以下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，短期超卖，容易反弹。反之，大盘每次涨到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尤其是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110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120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或更高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，短期超买，容易回落。所以，当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线发生方向性改变，适合抄底逃顶。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95" y="1527175"/>
            <a:ext cx="10330815" cy="48755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85705" y="3930015"/>
            <a:ext cx="1209675" cy="525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的极限数值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110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120</a:t>
            </a:r>
            <a:endParaRPr lang="en-US" altLang="zh-CN" sz="1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85705" y="5226050"/>
            <a:ext cx="1209675" cy="525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的极限数值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-10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-20</a:t>
            </a:r>
            <a:endParaRPr lang="en-US" altLang="zh-CN" sz="1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、逃顶：极度超买区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+</a:t>
            </a:r>
            <a:r>
              <a:rPr lang="en-US" alt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KDJ</a:t>
            </a:r>
            <a:r>
              <a:rPr lang="zh-CN" altLang="en-US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死叉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3745" y="2253615"/>
            <a:ext cx="2282825" cy="30803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KDJ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的基本操作原则是金叉买入死叉卖出，如果叠加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KDJ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三条线的数值都达到一定程度，那么就是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指标共振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成功率更高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不过要注意的是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这里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KDJ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三条数值要严格执行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3745" y="830580"/>
            <a:ext cx="6510020" cy="321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lnSpc>
                <a:spcPts val="1800"/>
              </a:lnSpc>
              <a:spcBef>
                <a:spcPct val="0"/>
              </a:spcBef>
              <a:spcAft>
                <a:spcPts val="1100"/>
              </a:spcAft>
              <a:buFont typeface="Times New Roman" panose="02020603050405020304"/>
              <a:buNone/>
            </a:pPr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极度超买逃顶：极限数值（</a:t>
            </a:r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</a:t>
            </a:r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</a:t>
            </a:r>
            <a:r>
              <a:rPr lang="zh-CN" altLang="en-US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死叉</a:t>
            </a:r>
            <a:endParaRPr lang="zh-CN" altLang="en-US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25" y="1320165"/>
            <a:ext cx="8515350" cy="49993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椭圆 6"/>
          <p:cNvSpPr/>
          <p:nvPr/>
        </p:nvSpPr>
        <p:spPr>
          <a:xfrm>
            <a:off x="5059680" y="4046855"/>
            <a:ext cx="379730" cy="506730"/>
          </a:xfrm>
          <a:prstGeom prst="ellipse">
            <a:avLst/>
          </a:prstGeom>
          <a:noFill/>
          <a:ln w="12700" cmpd="sng">
            <a:solidFill>
              <a:srgbClr val="E90212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59680" y="2574290"/>
            <a:ext cx="1121410" cy="789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 b="1">
                <a:solidFill>
                  <a:srgbClr val="FF0000"/>
                </a:solidFill>
              </a:rPr>
              <a:t>K≈95</a:t>
            </a:r>
            <a:endParaRPr lang="en-US" altLang="zh-CN" sz="1600" b="1">
              <a:solidFill>
                <a:srgbClr val="FF0000"/>
              </a:solidFill>
            </a:endParaRPr>
          </a:p>
          <a:p>
            <a:r>
              <a:rPr lang="en-US" altLang="zh-CN" sz="1600" b="1">
                <a:solidFill>
                  <a:srgbClr val="FF0000"/>
                </a:solidFill>
              </a:rPr>
              <a:t>D</a:t>
            </a:r>
            <a:r>
              <a:rPr lang="en-US" altLang="zh-CN" sz="1600" b="1">
                <a:solidFill>
                  <a:srgbClr val="FF0000"/>
                </a:solidFill>
                <a:sym typeface="+mn-ea"/>
              </a:rPr>
              <a:t>≈91</a:t>
            </a:r>
            <a:endParaRPr lang="en-US" altLang="zh-CN" sz="1600" b="1">
              <a:solidFill>
                <a:srgbClr val="FF0000"/>
              </a:solidFill>
            </a:endParaRPr>
          </a:p>
          <a:p>
            <a:r>
              <a:rPr lang="en-US" altLang="zh-CN" sz="1600" b="1">
                <a:solidFill>
                  <a:srgbClr val="FF0000"/>
                </a:solidFill>
              </a:rPr>
              <a:t>J</a:t>
            </a:r>
            <a:r>
              <a:rPr lang="en-US" altLang="zh-CN" sz="1600" b="1">
                <a:solidFill>
                  <a:srgbClr val="FF0000"/>
                </a:solidFill>
                <a:sym typeface="+mn-ea"/>
              </a:rPr>
              <a:t>≈101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101590" y="1938655"/>
            <a:ext cx="337820" cy="382270"/>
          </a:xfrm>
          <a:prstGeom prst="ellipse">
            <a:avLst/>
          </a:prstGeom>
          <a:noFill/>
          <a:ln w="12700" cmpd="sng">
            <a:solidFill>
              <a:srgbClr val="E90212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892165" y="4430395"/>
            <a:ext cx="2240280" cy="789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KDJ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高位死叉之前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出现极限数值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死叉卖出果断保护利润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680" y="41275"/>
            <a:ext cx="6144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、抄底：</a:t>
            </a: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极度超卖区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+</a:t>
            </a:r>
            <a:r>
              <a:rPr lang="en-US" alt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KDJ</a:t>
            </a:r>
            <a:r>
              <a:rPr lang="zh-CN" altLang="en-US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金叉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6820" y="723265"/>
            <a:ext cx="6254750" cy="321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lnSpc>
                <a:spcPts val="1800"/>
              </a:lnSpc>
              <a:spcBef>
                <a:spcPct val="0"/>
              </a:spcBef>
              <a:spcAft>
                <a:spcPts val="1100"/>
              </a:spcAft>
              <a:buFont typeface="Times New Roman" panose="02020603050405020304"/>
              <a:buNone/>
            </a:pPr>
            <a:r>
              <a:rPr lang="zh-CN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极度超卖抄底：</a:t>
            </a:r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极限数值</a:t>
            </a:r>
            <a:r>
              <a:rPr lang="zh-CN" altLang="en-US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zh-CN" altLang="en-US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＜</a:t>
            </a:r>
            <a:r>
              <a:rPr lang="en-US" altLang="zh-CN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  <a:r>
              <a:rPr lang="zh-CN" altLang="en-US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＜</a:t>
            </a:r>
            <a:r>
              <a:rPr lang="en-US" altLang="zh-CN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lang="zh-CN" altLang="en-US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J</a:t>
            </a:r>
            <a:r>
              <a:rPr lang="zh-CN" altLang="en-US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＜</a:t>
            </a:r>
            <a:r>
              <a:rPr lang="en-US" altLang="zh-CN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zh-CN" altLang="en-US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金叉</a:t>
            </a:r>
            <a:endParaRPr lang="zh-CN" altLang="en-US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t="2421" r="366" b="538"/>
          <a:stretch>
            <a:fillRect/>
          </a:stretch>
        </p:blipFill>
        <p:spPr>
          <a:xfrm>
            <a:off x="1226820" y="1143635"/>
            <a:ext cx="10028555" cy="51650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7527925" y="4552950"/>
            <a:ext cx="1121410" cy="789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 b="1">
                <a:solidFill>
                  <a:srgbClr val="FF0000"/>
                </a:solidFill>
              </a:rPr>
              <a:t>K</a:t>
            </a:r>
            <a:r>
              <a:rPr lang="en-US" sz="1600" b="1">
                <a:solidFill>
                  <a:srgbClr val="FF0000"/>
                </a:solidFill>
              </a:rPr>
              <a:t>≈</a:t>
            </a:r>
            <a:r>
              <a:rPr lang="en-US" sz="1600" b="1">
                <a:solidFill>
                  <a:srgbClr val="FF0000"/>
                </a:solidFill>
                <a:sym typeface="+mn-ea"/>
              </a:rPr>
              <a:t>7</a:t>
            </a:r>
            <a:endParaRPr lang="en-US" sz="1600" b="1">
              <a:solidFill>
                <a:srgbClr val="FF0000"/>
              </a:solidFill>
              <a:sym typeface="+mn-ea"/>
            </a:endParaRPr>
          </a:p>
          <a:p>
            <a:r>
              <a:rPr lang="en-US" altLang="zh-CN" sz="1600" b="1">
                <a:solidFill>
                  <a:srgbClr val="FF0000"/>
                </a:solidFill>
              </a:rPr>
              <a:t>D</a:t>
            </a:r>
            <a:r>
              <a:rPr lang="en-US" sz="1600" b="1">
                <a:solidFill>
                  <a:srgbClr val="FF0000"/>
                </a:solidFill>
                <a:sym typeface="+mn-ea"/>
              </a:rPr>
              <a:t>≈14</a:t>
            </a:r>
            <a:endParaRPr lang="en-US" sz="1600" b="1">
              <a:solidFill>
                <a:srgbClr val="FF0000"/>
              </a:solidFill>
              <a:sym typeface="+mn-ea"/>
            </a:endParaRPr>
          </a:p>
          <a:p>
            <a:r>
              <a:rPr lang="en-US" altLang="zh-CN" sz="1600" b="1">
                <a:solidFill>
                  <a:srgbClr val="FF0000"/>
                </a:solidFill>
              </a:rPr>
              <a:t>J</a:t>
            </a:r>
            <a:r>
              <a:rPr lang="en-US" sz="1600" b="1">
                <a:solidFill>
                  <a:srgbClr val="FF0000"/>
                </a:solidFill>
                <a:sym typeface="+mn-ea"/>
              </a:rPr>
              <a:t>≈-7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97650" y="3311525"/>
            <a:ext cx="2241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股价阶段超跌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en-US" altLang="zh-CN" sz="1600" b="1">
                <a:solidFill>
                  <a:srgbClr val="FF0000"/>
                </a:solidFill>
              </a:rPr>
              <a:t>KDJ</a:t>
            </a:r>
            <a:r>
              <a:rPr lang="zh-CN" altLang="en-US" sz="1600" b="1">
                <a:solidFill>
                  <a:srgbClr val="FF0000"/>
                </a:solidFill>
              </a:rPr>
              <a:t>出现极度超卖数值</a:t>
            </a:r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金叉买入捕捉反弹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89680" y="41275"/>
            <a:ext cx="4986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短线超跌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826135"/>
            <a:ext cx="7802880" cy="52057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89680" y="41275"/>
            <a:ext cx="4986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大盘状态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60" y="1210945"/>
            <a:ext cx="9906635" cy="4436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70" y="2371725"/>
            <a:ext cx="3629025" cy="1057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70" y="1153160"/>
            <a:ext cx="3629025" cy="1114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670" y="3672205"/>
            <a:ext cx="3486150" cy="23190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5070" y="4610100"/>
            <a:ext cx="3476625" cy="13811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WPS 演示</Application>
  <PresentationFormat>宽屏</PresentationFormat>
  <Paragraphs>75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思源黑体 CN Bold</vt:lpstr>
      <vt:lpstr>黑体</vt:lpstr>
      <vt:lpstr>思源黑体 CN Medium</vt:lpstr>
      <vt:lpstr>思源黑体 Normal</vt:lpstr>
      <vt:lpstr>阿里巴巴普惠体 Light</vt:lpstr>
      <vt:lpstr>思源黑体 CN Normal</vt:lpstr>
      <vt:lpstr>微软雅黑</vt:lpstr>
      <vt:lpstr>Times New Roman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452</cp:revision>
  <dcterms:created xsi:type="dcterms:W3CDTF">2019-06-19T02:08:00Z</dcterms:created>
  <dcterms:modified xsi:type="dcterms:W3CDTF">2026-03-23T06:35:37Z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5091DEF0DAD54F8D8B8C22B40005C6C1_13</vt:lpwstr>
  </property>
</Properties>
</file>