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63" r:id="rId2"/>
    <p:sldId id="4367" r:id="rId3"/>
    <p:sldId id="4375" r:id="rId4"/>
    <p:sldId id="4376" r:id="rId5"/>
    <p:sldId id="4377" r:id="rId6"/>
    <p:sldId id="4281" r:id="rId7"/>
    <p:sldId id="4389" r:id="rId8"/>
    <p:sldId id="4327" r:id="rId9"/>
    <p:sldId id="4373" r:id="rId10"/>
    <p:sldId id="4371" r:id="rId11"/>
    <p:sldId id="4391" r:id="rId12"/>
    <p:sldId id="4390" r:id="rId13"/>
    <p:sldId id="4386" r:id="rId14"/>
    <p:sldId id="4313" r:id="rId15"/>
    <p:sldId id="4387" r:id="rId16"/>
    <p:sldId id="4284" r:id="rId17"/>
    <p:sldId id="4388" r:id="rId18"/>
    <p:sldId id="4370" r:id="rId19"/>
    <p:sldId id="270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4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34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13065" y="2129155"/>
            <a:ext cx="10716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重磅利好 冰点修复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2024.7.25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狙击主力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691846-D1BB-1201-F77F-3640B6602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92" y="772667"/>
            <a:ext cx="2506242" cy="53766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5143884-4158-6E6B-A6E0-B89B963CA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363" y="772667"/>
            <a:ext cx="2506242" cy="53766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268E65-067B-3539-BDB7-FA1727AE3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634" y="772667"/>
            <a:ext cx="2525310" cy="54178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7CF8F2A-87CD-B9F6-71C2-4AFD03021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4137" y="772667"/>
            <a:ext cx="2525310" cy="5417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2278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板块中军法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案例回顾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EF9426D-3224-CAAC-61FE-754DCF9C8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999" y="786641"/>
            <a:ext cx="9168002" cy="5450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0197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狙击主力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55A8394-8087-93A3-1CEB-91B00DD7F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309" y="753755"/>
            <a:ext cx="4983381" cy="5350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3844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040D59-AB48-55A6-7C9C-AE09529F4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6702" y="998694"/>
            <a:ext cx="4764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购买链接：</a:t>
            </a:r>
            <a:r>
              <a:rPr lang="en-US" altLang="zh-CN" sz="1600" dirty="0"/>
              <a:t> https://activity.n8n8.cn/link/level-2</a:t>
            </a:r>
            <a:endParaRPr lang="zh-CN" alt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4552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集合竞价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大盘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B4C8B82-F59E-9A42-40B3-05777B50F000}"/>
              </a:ext>
            </a:extLst>
          </p:cNvPr>
          <p:cNvSpPr txBox="1"/>
          <p:nvPr/>
        </p:nvSpPr>
        <p:spPr>
          <a:xfrm>
            <a:off x="706875" y="5843004"/>
            <a:ext cx="10442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FF0000"/>
                </a:solidFill>
              </a:rPr>
              <a:t>①在正确的时间里做正确的事情，事半功倍                             </a:t>
            </a:r>
            <a:r>
              <a:rPr lang="zh-CN" altLang="en-US" sz="1800" dirty="0">
                <a:solidFill>
                  <a:srgbClr val="00B050"/>
                </a:solidFill>
              </a:rPr>
              <a:t>②在错误的时间里做正确的事情，事倍功半</a:t>
            </a:r>
            <a:endParaRPr lang="zh-CN" altLang="en-US" dirty="0">
              <a:solidFill>
                <a:srgbClr val="00B05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CCDBADF-B6AB-E042-71B8-AAD9B46E7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22" y="785573"/>
            <a:ext cx="10618152" cy="50049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3FF0624-240D-5605-3BF2-D9C554A8C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28" y="800165"/>
            <a:ext cx="2537838" cy="54444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B4DA705-3F41-C76E-70A0-656B700E1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787" y="800165"/>
            <a:ext cx="2537838" cy="54444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E167A2C-EC28-85DF-0E8A-338E2022F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846" y="800164"/>
            <a:ext cx="2537838" cy="54444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59ACC4-A72F-B9B0-BDD2-ABF018687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0437" y="800163"/>
            <a:ext cx="2508969" cy="53825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4777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419805" y="1963122"/>
            <a:ext cx="295508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/>
              <a:t>大额净买超千万</a:t>
            </a:r>
            <a:endParaRPr lang="en-US" altLang="zh-CN" sz="1600" dirty="0"/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竞价涨幅不超过</a:t>
            </a:r>
            <a:r>
              <a:rPr lang="en-US" altLang="zh-CN" sz="1600" dirty="0"/>
              <a:t>3%</a:t>
            </a:r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超“</a:t>
            </a:r>
            <a:r>
              <a:rPr lang="en-US" altLang="zh-CN" sz="1600" dirty="0"/>
              <a:t>500</a:t>
            </a:r>
            <a:r>
              <a:rPr lang="zh-CN" altLang="en-US" sz="1600" dirty="0"/>
              <a:t>亿”权重观察为主</a:t>
            </a:r>
            <a:endParaRPr lang="en-US" altLang="zh-CN" sz="1600" dirty="0"/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不做高位板 反包可试</a:t>
            </a:r>
            <a:r>
              <a:rPr lang="en-US" altLang="zh-CN" sz="1600" dirty="0"/>
              <a:t>2</a:t>
            </a:r>
            <a:r>
              <a:rPr lang="zh-CN" altLang="en-US" sz="1600" dirty="0"/>
              <a:t>板</a:t>
            </a:r>
            <a:endParaRPr lang="en-US" altLang="zh-CN" sz="1600" dirty="0"/>
          </a:p>
          <a:p>
            <a:pPr algn="ctr"/>
            <a:endParaRPr lang="zh-CN" altLang="en-US" sz="1600" dirty="0"/>
          </a:p>
          <a:p>
            <a:pPr algn="ctr"/>
            <a:r>
              <a:rPr lang="zh-CN" altLang="en-US" sz="1600" dirty="0"/>
              <a:t>不做妖</a:t>
            </a:r>
            <a:r>
              <a:rPr lang="en-US" altLang="zh-CN" sz="1600" dirty="0"/>
              <a:t>/</a:t>
            </a:r>
            <a:r>
              <a:rPr lang="zh-CN" altLang="en-US" sz="1600" dirty="0"/>
              <a:t>新股  避开投机情绪</a:t>
            </a:r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不做</a:t>
            </a:r>
            <a:r>
              <a:rPr lang="en-US" altLang="zh-CN" sz="1600" dirty="0"/>
              <a:t>3</a:t>
            </a:r>
            <a:r>
              <a:rPr lang="zh-CN" altLang="en-US" sz="1600" dirty="0"/>
              <a:t>日涨幅超</a:t>
            </a:r>
            <a:r>
              <a:rPr lang="en-US" altLang="zh-CN" sz="1600" dirty="0"/>
              <a:t>20%</a:t>
            </a:r>
            <a:r>
              <a:rPr lang="zh-CN" altLang="en-US" sz="1600" dirty="0"/>
              <a:t>的创业板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zh-CN" altLang="en-US" sz="1600" dirty="0">
                <a:solidFill>
                  <a:srgbClr val="FF0000"/>
                </a:solidFill>
              </a:rPr>
              <a:t>短线博弈风险大→→轻仓布局</a:t>
            </a:r>
            <a:endParaRPr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281258" y="947977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AC9C78A-2D11-6F2E-E5A0-A6D60D23B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449" y="813732"/>
            <a:ext cx="2522196" cy="54108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F064257-B785-53B3-9D19-42AB56B89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47" y="1323676"/>
            <a:ext cx="2848820" cy="926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47CC67-7208-F980-60B2-D2EB86A75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48" y="2377662"/>
            <a:ext cx="2848820" cy="9046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9B3A459-7661-8461-3212-B3C30EB0E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148" y="3409616"/>
            <a:ext cx="2848820" cy="11549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36434D7-5C7A-4C0F-0B81-22B3E9EBD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148" y="4691804"/>
            <a:ext cx="2848192" cy="10043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8FC5EAB-0CA6-1393-9358-D6608A2222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6582" y="813732"/>
            <a:ext cx="2522085" cy="54109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040D59-AB48-55A6-7C9C-AE09529F4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6702" y="998694"/>
            <a:ext cx="4764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购买链接：</a:t>
            </a:r>
            <a:r>
              <a:rPr lang="en-US" altLang="zh-CN" sz="1600" dirty="0"/>
              <a:t> https://activity.n8n8.cn/link/level-2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39524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掌握板块轮动，进阶情绪大师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8F7088C-8239-0A2A-0BAF-4A8A3CBE5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17" y="812536"/>
            <a:ext cx="9302982" cy="52329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AA24D73-FAC0-3B38-CAF7-3DCD6B066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599" y="916202"/>
            <a:ext cx="2342593" cy="5025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981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F0D8390-3BD2-D122-DB9E-39539E521FBF}"/>
              </a:ext>
            </a:extLst>
          </p:cNvPr>
          <p:cNvSpPr txBox="1"/>
          <p:nvPr/>
        </p:nvSpPr>
        <p:spPr>
          <a:xfrm>
            <a:off x="241097" y="5574450"/>
            <a:ext cx="117686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现状：流动资金持续翻绿（</a:t>
            </a:r>
            <a:r>
              <a:rPr lang="en-US" altLang="zh-CN" sz="1600" dirty="0"/>
              <a:t>5880</a:t>
            </a:r>
            <a:r>
              <a:rPr lang="zh-CN" altLang="en-US" sz="1600" dirty="0"/>
              <a:t>亿）</a:t>
            </a:r>
            <a:r>
              <a:rPr lang="en-US" altLang="zh-CN" sz="1600" dirty="0"/>
              <a:t>+</a:t>
            </a:r>
            <a:r>
              <a:rPr lang="zh-CN" altLang="en-US" sz="1600" dirty="0"/>
              <a:t>捕捞季节死叉</a:t>
            </a:r>
            <a:r>
              <a:rPr lang="en-US" altLang="zh-CN" sz="1600" dirty="0"/>
              <a:t>=</a:t>
            </a:r>
            <a:r>
              <a:rPr lang="zh-CN" altLang="en-US" sz="1600" dirty="0"/>
              <a:t>阴跌行情</a:t>
            </a:r>
            <a:r>
              <a:rPr lang="en-US" altLang="zh-CN" sz="1600" dirty="0"/>
              <a:t>——</a:t>
            </a:r>
            <a:r>
              <a:rPr lang="zh-CN" altLang="en-US" sz="1600" dirty="0"/>
              <a:t>（沪深</a:t>
            </a:r>
            <a:r>
              <a:rPr lang="en-US" altLang="zh-CN" sz="1600" dirty="0"/>
              <a:t>300ETF</a:t>
            </a:r>
            <a:r>
              <a:rPr lang="zh-CN" altLang="en-US" sz="1600" dirty="0"/>
              <a:t>放量，国家队护盘）</a:t>
            </a:r>
            <a:r>
              <a:rPr lang="en-US" altLang="zh-CN" sz="1600" dirty="0"/>
              <a:t>+</a:t>
            </a:r>
            <a:r>
              <a:rPr lang="zh-CN" altLang="en-US" sz="1600" dirty="0"/>
              <a:t>（人民币升值）</a:t>
            </a:r>
            <a:r>
              <a:rPr lang="en-US" altLang="zh-CN" sz="1600" dirty="0"/>
              <a:t>=</a:t>
            </a:r>
            <a:r>
              <a:rPr lang="zh-CN" altLang="en-US" sz="1600" dirty="0"/>
              <a:t>冰点修复  </a:t>
            </a:r>
            <a:endParaRPr lang="en-US" altLang="zh-CN" sz="1600" dirty="0"/>
          </a:p>
          <a:p>
            <a:r>
              <a:rPr lang="zh-CN" altLang="en-US" sz="1600" dirty="0"/>
              <a:t>策略：一层仓位</a:t>
            </a:r>
            <a:r>
              <a:rPr lang="en-US" altLang="zh-CN" sz="1600" dirty="0"/>
              <a:t>——</a:t>
            </a:r>
            <a:r>
              <a:rPr lang="zh-CN" altLang="en-US" sz="1600" dirty="0"/>
              <a:t>低位的蓝筹权重核心股（三阶全红</a:t>
            </a:r>
            <a:r>
              <a:rPr lang="en-US" altLang="zh-CN" sz="1600" dirty="0"/>
              <a:t>+</a:t>
            </a:r>
            <a:r>
              <a:rPr lang="zh-CN" altLang="en-US" sz="1600" dirty="0"/>
              <a:t>业绩预增）丨高位抱团（四大行</a:t>
            </a:r>
            <a:r>
              <a:rPr lang="en-US" altLang="zh-CN" sz="1600" dirty="0"/>
              <a:t>+</a:t>
            </a:r>
            <a:r>
              <a:rPr lang="zh-CN" altLang="en-US" sz="1600" dirty="0"/>
              <a:t>三桶油）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661DEA-AC9E-B1F4-457E-7E6B2B676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97" y="883981"/>
            <a:ext cx="9582226" cy="46904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0E36B0-A886-D2C1-A5D2-92A1E22C9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97" y="883980"/>
            <a:ext cx="2186379" cy="46904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14A5D4C-AE9E-8115-CA74-3D212A210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3323" y="883978"/>
            <a:ext cx="2186281" cy="46904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</a:p>
          <a:p>
            <a:r>
              <a:rPr lang="zh-CN" altLang="en-US" sz="1600" dirty="0">
                <a:latin typeface="+mn-ea"/>
              </a:rPr>
              <a:t>智能制造：低空经济；机器人概念；机械设备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</a:p>
          <a:p>
            <a:r>
              <a:rPr lang="zh-CN" altLang="en-US" sz="1600" dirty="0">
                <a:latin typeface="+mn-ea"/>
              </a:rPr>
              <a:t>大消费：电商概念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ABD73B1-D78E-66CC-E6C7-A51074DDC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447" y="849822"/>
            <a:ext cx="6040645" cy="522605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87CA741-3D50-A74C-C233-A9559CFAE189}"/>
              </a:ext>
            </a:extLst>
          </p:cNvPr>
          <p:cNvSpPr txBox="1"/>
          <p:nvPr/>
        </p:nvSpPr>
        <p:spPr>
          <a:xfrm>
            <a:off x="253546" y="726405"/>
            <a:ext cx="10838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自选板块（主力净买额排行）→ →个股成交额排序（找板块中军） → →个股形态（分时均线、资金博弈）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C889F4-0CDC-5DFA-DBD4-336E289E7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46" y="1183336"/>
            <a:ext cx="10559863" cy="4883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8729E52-6C90-2809-7C64-0EE47641FAA1}"/>
              </a:ext>
            </a:extLst>
          </p:cNvPr>
          <p:cNvSpPr txBox="1"/>
          <p:nvPr/>
        </p:nvSpPr>
        <p:spPr>
          <a:xfrm>
            <a:off x="10888909" y="1470868"/>
            <a:ext cx="1098959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大盘状态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高位题材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低位题材</a:t>
            </a:r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</a:rPr>
              <a:t>护盘板块</a:t>
            </a:r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r>
              <a:rPr lang="zh-CN" altLang="en-US" dirty="0"/>
              <a:t>龙头状态</a:t>
            </a:r>
            <a:endParaRPr lang="en-US" altLang="zh-CN" dirty="0"/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断板龙头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连板龙头</a:t>
            </a:r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抱团龙头</a:t>
            </a:r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05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87CA741-3D50-A74C-C233-A9559CFAE189}"/>
              </a:ext>
            </a:extLst>
          </p:cNvPr>
          <p:cNvSpPr txBox="1"/>
          <p:nvPr/>
        </p:nvSpPr>
        <p:spPr>
          <a:xfrm>
            <a:off x="676712" y="726405"/>
            <a:ext cx="10838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自选板块（主力净买额排行）→ →个股成交额排序（找板块中军） → →个股形态（分时均线、资金博弈）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182955B-7ECE-5F2C-9D9F-FBF001425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96" y="1095737"/>
            <a:ext cx="10359006" cy="50392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459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1688" y="0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5184" y="1074509"/>
            <a:ext cx="539662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盘面配合：满足绝大部分的时间，但不适用与大盘暴跌的时候。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操作方法：</a:t>
            </a:r>
            <a:endParaRPr lang="en-US" altLang="zh-CN" sz="2000" b="1" dirty="0"/>
          </a:p>
          <a:p>
            <a:r>
              <a:rPr lang="zh-CN" altLang="en-US" sz="2000" b="1" dirty="0"/>
              <a:t>①分时均线上，等待回档分时均线机会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分时均线下，等待突破分时均线机会</a:t>
            </a:r>
            <a:endParaRPr lang="en-US" altLang="zh-CN" sz="2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A68B8F5-BB13-9809-3358-282683918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405" y="-1"/>
            <a:ext cx="319659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板块中军法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案例回顾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E60ECF-6409-61BC-2FB7-894B9F22F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471" y="847559"/>
            <a:ext cx="8781057" cy="51628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1237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    狙击主力       进场模式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A6B4ACE-0BDE-EFAB-0682-459A51EC2CEF}"/>
              </a:ext>
            </a:extLst>
          </p:cNvPr>
          <p:cNvSpPr/>
          <p:nvPr/>
        </p:nvSpPr>
        <p:spPr>
          <a:xfrm>
            <a:off x="7914197" y="85898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799B577-30EE-C357-15E8-1FF0EADBBEAA}"/>
              </a:ext>
            </a:extLst>
          </p:cNvPr>
          <p:cNvSpPr/>
          <p:nvPr/>
        </p:nvSpPr>
        <p:spPr>
          <a:xfrm>
            <a:off x="7914197" y="2084094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9260275-CE18-7344-9C55-FFAC4A46A9AE}"/>
              </a:ext>
            </a:extLst>
          </p:cNvPr>
          <p:cNvSpPr/>
          <p:nvPr/>
        </p:nvSpPr>
        <p:spPr>
          <a:xfrm>
            <a:off x="7914197" y="323894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F3659129-456A-EA1B-049B-F8705EF87F20}"/>
              </a:ext>
            </a:extLst>
          </p:cNvPr>
          <p:cNvSpPr/>
          <p:nvPr/>
        </p:nvSpPr>
        <p:spPr>
          <a:xfrm>
            <a:off x="7914197" y="4382993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0740F986-D1C1-F0BA-B40D-23B11B136F76}"/>
              </a:ext>
            </a:extLst>
          </p:cNvPr>
          <p:cNvSpPr/>
          <p:nvPr/>
        </p:nvSpPr>
        <p:spPr>
          <a:xfrm>
            <a:off x="7914197" y="5591444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547428A-1A77-BF74-5876-5C04563E9FF9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8971210" y="1395881"/>
            <a:ext cx="0" cy="688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7B0452B-84E3-FA47-F4FA-207081E69778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8971210" y="2620989"/>
            <a:ext cx="0" cy="617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E951CD1-E646-478D-7893-7BFDA1EB89D7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>
            <a:off x="8971210" y="3765034"/>
            <a:ext cx="0" cy="617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F3EB0EE-809A-256F-73DE-CB20089CEDD5}"/>
              </a:ext>
            </a:extLst>
          </p:cNvPr>
          <p:cNvCxnSpPr>
            <a:stCxn id="13" idx="2"/>
            <a:endCxn id="4" idx="0"/>
          </p:cNvCxnSpPr>
          <p:nvPr/>
        </p:nvCxnSpPr>
        <p:spPr>
          <a:xfrm>
            <a:off x="8971210" y="4909079"/>
            <a:ext cx="0" cy="682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5712ED61-E5BA-0B3A-49FD-F6993E310223}"/>
              </a:ext>
            </a:extLst>
          </p:cNvPr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4071E29-D9E4-0F73-612B-76F2A3913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98" y="804060"/>
            <a:ext cx="7533317" cy="5395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278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板块中军法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案例回顾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C137F6-1CDF-5428-D9E9-3C546848E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592" y="778275"/>
            <a:ext cx="9282815" cy="544216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62278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2850</TotalTime>
  <Words>745</Words>
  <Application>Microsoft Office PowerPoint</Application>
  <PresentationFormat>宽屏</PresentationFormat>
  <Paragraphs>104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123</cp:revision>
  <dcterms:created xsi:type="dcterms:W3CDTF">2024-01-18T12:59:59Z</dcterms:created>
  <dcterms:modified xsi:type="dcterms:W3CDTF">2024-07-25T12:57:31Z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30654E6F6A3E4F1AAAFB9E56B514407C_12</vt:lpwstr>
  </property>
  <property fmtid="{D5CDD505-2E9C-101B-9397-08002B2CF9AE}" pid="3" name="KSOProductBuildVer">
    <vt:lpwstr>2052-12.1.0.16120</vt:lpwstr>
  </property>
</Properties>
</file>