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4.xml" ContentType="application/vnd.openxmlformats-officedocument.presentationml.notesSlide+xml"/>
  <Override PartName="/ppt/tags/tag29.xml" ContentType="application/vnd.openxmlformats-officedocument.presentationml.tags+xml"/>
  <Override PartName="/ppt/notesSlides/notesSlide5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63" r:id="rId2"/>
    <p:sldId id="4268" r:id="rId3"/>
    <p:sldId id="4414" r:id="rId4"/>
    <p:sldId id="4376" r:id="rId5"/>
    <p:sldId id="4397" r:id="rId6"/>
    <p:sldId id="4433" r:id="rId7"/>
    <p:sldId id="4434" r:id="rId8"/>
    <p:sldId id="4438" r:id="rId9"/>
    <p:sldId id="4439" r:id="rId10"/>
    <p:sldId id="257" r:id="rId11"/>
    <p:sldId id="4426" r:id="rId12"/>
    <p:sldId id="4436" r:id="rId13"/>
    <p:sldId id="4415" r:id="rId14"/>
    <p:sldId id="4429" r:id="rId15"/>
    <p:sldId id="4326" r:id="rId16"/>
    <p:sldId id="4431" r:id="rId17"/>
    <p:sldId id="4323" r:id="rId18"/>
    <p:sldId id="4324" r:id="rId19"/>
    <p:sldId id="4327" r:id="rId20"/>
    <p:sldId id="4325" r:id="rId21"/>
    <p:sldId id="4370" r:id="rId22"/>
    <p:sldId id="270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490" autoAdjust="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97641-2152-4774-8360-44780691E81F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F2145-BD71-46EC-B4BE-F31170F96B1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30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484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1313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9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F2145-BD71-46EC-B4BE-F31170F96B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880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4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44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13065" y="2129155"/>
            <a:ext cx="10716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最好的防守就是进攻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2024.9.19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6765" y="1490345"/>
            <a:ext cx="5531485" cy="4759325"/>
          </a:xfrm>
          <a:prstGeom prst="rect">
            <a:avLst/>
          </a:prstGeom>
        </p:spPr>
      </p:pic>
      <p:pic>
        <p:nvPicPr>
          <p:cNvPr id="4" name="图片 3" descr="1920_1080__1725783677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55470"/>
            <a:ext cx="5438140" cy="467868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49994-470E-1E03-C999-62E95FC65A78}"/>
              </a:ext>
            </a:extLst>
          </p:cNvPr>
          <p:cNvSpPr txBox="1"/>
          <p:nvPr/>
        </p:nvSpPr>
        <p:spPr>
          <a:xfrm>
            <a:off x="335132" y="1490345"/>
            <a:ext cx="615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周三竞价策略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26C58B-24D1-7534-81A7-23EF5083F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19" y="758044"/>
            <a:ext cx="2547509" cy="5465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698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869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周四竞价策略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24851" y="1349845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不做大额净买低于</a:t>
            </a:r>
            <a:r>
              <a:rPr lang="en-US" altLang="zh-CN" sz="1600" b="1" dirty="0"/>
              <a:t>1000</a:t>
            </a:r>
            <a:r>
              <a:rPr lang="zh-CN" altLang="en-US" sz="1600" b="1" dirty="0"/>
              <a:t>万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不做竞价涨幅高于</a:t>
            </a:r>
            <a:r>
              <a:rPr lang="en-US" altLang="zh-CN" sz="1600" b="1" dirty="0"/>
              <a:t>3%</a:t>
            </a:r>
            <a:r>
              <a:rPr lang="zh-CN" altLang="en-US" sz="1600" b="1" dirty="0"/>
              <a:t>个股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不做高位板 反包可试</a:t>
            </a:r>
            <a:r>
              <a:rPr lang="en-US" altLang="zh-CN" sz="1600" b="1" dirty="0"/>
              <a:t>2</a:t>
            </a:r>
            <a:r>
              <a:rPr lang="zh-CN" altLang="en-US" sz="1600" b="1" dirty="0"/>
              <a:t>板</a:t>
            </a:r>
            <a:endParaRPr lang="en-US" altLang="zh-CN" sz="1600" b="1" dirty="0"/>
          </a:p>
          <a:p>
            <a:pPr algn="ctr"/>
            <a:endParaRPr lang="zh-CN" altLang="en-US" sz="1600" b="1" dirty="0"/>
          </a:p>
          <a:p>
            <a:pPr algn="ctr"/>
            <a:r>
              <a:rPr lang="zh-CN" altLang="en-US" sz="1600" b="1" dirty="0"/>
              <a:t>不做妖</a:t>
            </a:r>
            <a:r>
              <a:rPr lang="en-US" altLang="zh-CN" sz="1600" b="1" dirty="0"/>
              <a:t>/</a:t>
            </a:r>
            <a:r>
              <a:rPr lang="zh-CN" altLang="en-US" sz="1600" b="1" dirty="0"/>
              <a:t>新股  避开投机情绪</a:t>
            </a:r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不做</a:t>
            </a:r>
            <a:r>
              <a:rPr lang="en-US" altLang="zh-CN" sz="1600" b="1" dirty="0"/>
              <a:t>3</a:t>
            </a:r>
            <a:r>
              <a:rPr lang="zh-CN" altLang="en-US" sz="1600" b="1" dirty="0"/>
              <a:t>日涨幅超</a:t>
            </a:r>
            <a:r>
              <a:rPr lang="en-US" altLang="zh-CN" sz="1600" b="1" dirty="0"/>
              <a:t>20%</a:t>
            </a:r>
            <a:r>
              <a:rPr lang="zh-CN" altLang="en-US" sz="1600" b="1" dirty="0"/>
              <a:t>的创业板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>
                <a:solidFill>
                  <a:srgbClr val="FFC000"/>
                </a:solidFill>
              </a:rPr>
              <a:t>超“</a:t>
            </a:r>
            <a:r>
              <a:rPr lang="en-US" altLang="zh-CN" sz="1600" b="1" dirty="0">
                <a:solidFill>
                  <a:srgbClr val="FFC000"/>
                </a:solidFill>
              </a:rPr>
              <a:t>500</a:t>
            </a:r>
            <a:r>
              <a:rPr lang="zh-CN" altLang="en-US" sz="1600" b="1" dirty="0">
                <a:solidFill>
                  <a:srgbClr val="FFC000"/>
                </a:solidFill>
              </a:rPr>
              <a:t>亿”权重观察为主</a:t>
            </a:r>
            <a:endParaRPr lang="en-US" altLang="zh-CN" sz="1600" b="1" dirty="0">
              <a:solidFill>
                <a:srgbClr val="FFC000"/>
              </a:solidFill>
            </a:endParaRPr>
          </a:p>
          <a:p>
            <a:pPr algn="ctr"/>
            <a:endParaRPr lang="en-US" altLang="zh-CN" sz="1600" b="1" dirty="0">
              <a:solidFill>
                <a:srgbClr val="0070C0"/>
              </a:solidFill>
            </a:endParaRPr>
          </a:p>
          <a:p>
            <a:r>
              <a:rPr lang="zh-CN" altLang="en-US" sz="1600" b="1" dirty="0">
                <a:solidFill>
                  <a:srgbClr val="FF0000"/>
                </a:solidFill>
              </a:rPr>
              <a:t>   短线博弈风险大→→轻仓布局</a:t>
            </a:r>
            <a:endParaRPr lang="en-US" altLang="zh-CN" sz="1600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86304" y="84139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2C6B920-FF8C-CE75-D546-9E56F3643375}"/>
              </a:ext>
            </a:extLst>
          </p:cNvPr>
          <p:cNvSpPr txBox="1"/>
          <p:nvPr/>
        </p:nvSpPr>
        <p:spPr>
          <a:xfrm>
            <a:off x="9986304" y="4751395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挂单秘诀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0C628B2-419F-C358-7584-990DE1DC5B4D}"/>
              </a:ext>
            </a:extLst>
          </p:cNvPr>
          <p:cNvSpPr txBox="1"/>
          <p:nvPr/>
        </p:nvSpPr>
        <p:spPr>
          <a:xfrm>
            <a:off x="9124851" y="5151505"/>
            <a:ext cx="29550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/>
              <a:t>股价超过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</a:t>
            </a:r>
            <a:r>
              <a:rPr lang="en-US" altLang="zh-CN" sz="1600" b="1" dirty="0"/>
              <a:t>+2%</a:t>
            </a:r>
            <a:r>
              <a:rPr lang="zh-CN" altLang="en-US" sz="1600" b="1" dirty="0"/>
              <a:t>挂单</a:t>
            </a:r>
            <a:endParaRPr lang="en-US" altLang="zh-CN" sz="1600" b="1" dirty="0"/>
          </a:p>
          <a:p>
            <a:pPr algn="ctr"/>
            <a:endParaRPr lang="en-US" altLang="zh-CN" sz="1600" b="1" dirty="0"/>
          </a:p>
          <a:p>
            <a:pPr algn="ctr"/>
            <a:r>
              <a:rPr lang="zh-CN" altLang="en-US" sz="1600" b="1" dirty="0"/>
              <a:t>股价低于</a:t>
            </a:r>
            <a:r>
              <a:rPr lang="en-US" altLang="zh-CN" sz="1600" b="1" dirty="0"/>
              <a:t>5</a:t>
            </a:r>
            <a:r>
              <a:rPr lang="zh-CN" altLang="en-US" sz="1600" b="1" dirty="0"/>
              <a:t>元原价挂单</a:t>
            </a:r>
            <a:endParaRPr lang="en-US" altLang="zh-CN" sz="1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9771B53-0DF8-EF9A-3BD3-51F212CDF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942" y="983221"/>
            <a:ext cx="2330327" cy="4999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C75D283-D30E-8380-7363-FB0610271D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058" y="1310693"/>
            <a:ext cx="1790700" cy="1009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835FF-0BCA-9D81-F377-FAE80C52FE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58" y="2562327"/>
            <a:ext cx="1790700" cy="7834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F20C2F1-D3C8-9321-0231-C920FC967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58" y="3660131"/>
            <a:ext cx="1790700" cy="8679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7DA517F-5F10-C075-87DE-57FBC7AF4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058" y="4842445"/>
            <a:ext cx="1790700" cy="7718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CC69FE-F115-946E-99F0-6E24E553B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6166" y="983220"/>
            <a:ext cx="2330224" cy="49992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4B448A8-4D03-1D48-83F9-6FE4A91F5F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390" y="983220"/>
            <a:ext cx="2330225" cy="4999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202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九月竞价策略回顾（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10——10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）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48CE562-0D26-AA8C-8F61-3A8C49982E91}"/>
              </a:ext>
            </a:extLst>
          </p:cNvPr>
          <p:cNvSpPr txBox="1"/>
          <p:nvPr/>
        </p:nvSpPr>
        <p:spPr>
          <a:xfrm>
            <a:off x="138545" y="6604084"/>
            <a:ext cx="99376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以上为特定条件、区间下的部分案例展示，不代表普遍现象，个股历史涨幅不预示其未来表现，过往收益亦不代表未来收益承诺。市场有风险，投资需谨慎！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239BC4-F89A-357E-1024-D421DA73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149" y="776614"/>
            <a:ext cx="9211795" cy="5402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66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26765" y="1490345"/>
            <a:ext cx="5531485" cy="4759325"/>
          </a:xfrm>
          <a:prstGeom prst="rect">
            <a:avLst/>
          </a:prstGeom>
        </p:spPr>
      </p:pic>
      <p:pic>
        <p:nvPicPr>
          <p:cNvPr id="4" name="图片 3" descr="1920_1080__17257836776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855470"/>
            <a:ext cx="5438140" cy="467868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A49994-470E-1E03-C999-62E95FC65A78}"/>
              </a:ext>
            </a:extLst>
          </p:cNvPr>
          <p:cNvSpPr txBox="1"/>
          <p:nvPr/>
        </p:nvSpPr>
        <p:spPr>
          <a:xfrm>
            <a:off x="335132" y="1490345"/>
            <a:ext cx="6156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购买链接： </a:t>
            </a:r>
            <a:r>
              <a:rPr lang="en-US" altLang="zh-CN" dirty="0"/>
              <a:t>https://activity.n8n8.cn/link/level-2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6987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盘前策略精选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3FD428-22F7-56CD-7863-22D9BB245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12" y="1014412"/>
            <a:ext cx="7267575" cy="4829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2B0E378E-1199-4A27-F594-DFF4A6F3780E}"/>
              </a:ext>
            </a:extLst>
          </p:cNvPr>
          <p:cNvSpPr txBox="1"/>
          <p:nvPr/>
        </p:nvSpPr>
        <p:spPr>
          <a:xfrm>
            <a:off x="8551228" y="2136337"/>
            <a:ext cx="27162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三大核心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大盘策略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提示题材风险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消息板块机会</a:t>
            </a:r>
          </a:p>
          <a:p>
            <a:endParaRPr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266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L2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竞价战法演示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2DF8CD2-2D38-E507-86EB-042EAB4E90F7}"/>
              </a:ext>
            </a:extLst>
          </p:cNvPr>
          <p:cNvSpPr txBox="1"/>
          <p:nvPr/>
        </p:nvSpPr>
        <p:spPr>
          <a:xfrm>
            <a:off x="7368466" y="910096"/>
            <a:ext cx="4543901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竞价战法演示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大盘：平均股价的神奇色阶第一色阶翻红说明短期趋势向好，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竞价的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成功率较高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符合千万条件的个股：</a:t>
            </a:r>
            <a:r>
              <a:rPr lang="zh-CN" altLang="en-US" sz="1400" dirty="0">
                <a:effectLst/>
              </a:rPr>
              <a:t>新亚制程</a:t>
            </a:r>
            <a:r>
              <a:rPr lang="zh-CN" altLang="en-US" sz="1400" dirty="0"/>
              <a:t>、</a:t>
            </a:r>
            <a:r>
              <a:rPr lang="zh-CN" altLang="en-US" sz="1400" dirty="0">
                <a:effectLst/>
              </a:rPr>
              <a:t>海南海药、老百姓、</a:t>
            </a:r>
            <a:endParaRPr lang="zh-CN" altLang="en-US" sz="1400" dirty="0"/>
          </a:p>
          <a:p>
            <a:r>
              <a:rPr lang="zh-CN" altLang="en-US" sz="1400" dirty="0">
                <a:effectLst/>
              </a:rPr>
              <a:t>常山北明、沃尔核材</a:t>
            </a:r>
            <a:r>
              <a:rPr lang="zh-CN" altLang="en-US" sz="1400" dirty="0"/>
              <a:t>、</a:t>
            </a:r>
            <a:r>
              <a:rPr lang="zh-CN" altLang="en-US" sz="1400" dirty="0">
                <a:effectLst/>
              </a:rPr>
              <a:t>旗天科技</a:t>
            </a:r>
            <a:r>
              <a:rPr lang="zh-CN" altLang="en-US" sz="1400" dirty="0"/>
              <a:t>、</a:t>
            </a:r>
            <a:r>
              <a:rPr lang="zh-CN" altLang="en-US" sz="1400" dirty="0">
                <a:effectLst/>
              </a:rPr>
              <a:t>大富科技</a:t>
            </a:r>
            <a:endParaRPr lang="zh-CN" altLang="en-US" sz="1400" dirty="0"/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符合涨幅低于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的股：</a:t>
            </a:r>
            <a:r>
              <a:rPr lang="zh-CN" altLang="en-US" sz="1400" dirty="0">
                <a:effectLst/>
              </a:rPr>
              <a:t>新亚制程、老百姓、常山北明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符合高位板的个股：新亚制程、老百姓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1.L2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竞价符合的个股都是集合竞价挂单，盘中不参与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挂单要求：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股价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元以下需要原价挂单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股价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元以上需要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+2%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挂单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AB62938-E7DB-0B85-D96F-3E308717A863}"/>
              </a:ext>
            </a:extLst>
          </p:cNvPr>
          <p:cNvSpPr txBox="1"/>
          <p:nvPr/>
        </p:nvSpPr>
        <p:spPr>
          <a:xfrm>
            <a:off x="3732138" y="1621183"/>
            <a:ext cx="305519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不做大额净买低于</a:t>
            </a:r>
            <a:r>
              <a:rPr lang="en-US" altLang="zh-CN" dirty="0"/>
              <a:t>1000</a:t>
            </a:r>
            <a:r>
              <a:rPr lang="zh-CN" altLang="en-US" dirty="0"/>
              <a:t>万</a:t>
            </a:r>
          </a:p>
          <a:p>
            <a:endParaRPr lang="zh-CN" altLang="en-US" dirty="0"/>
          </a:p>
          <a:p>
            <a:r>
              <a:rPr lang="zh-CN" altLang="en-US" dirty="0"/>
              <a:t>不做竞价涨幅高于</a:t>
            </a:r>
            <a:r>
              <a:rPr lang="en-US" altLang="zh-CN" dirty="0"/>
              <a:t>3%</a:t>
            </a:r>
            <a:r>
              <a:rPr lang="zh-CN" altLang="en-US" dirty="0"/>
              <a:t>个股</a:t>
            </a:r>
          </a:p>
          <a:p>
            <a:endParaRPr lang="zh-CN" altLang="en-US" dirty="0"/>
          </a:p>
          <a:p>
            <a:r>
              <a:rPr lang="zh-CN" altLang="en-US" dirty="0"/>
              <a:t>不做高位板 反包可试</a:t>
            </a:r>
            <a:r>
              <a:rPr lang="en-US" altLang="zh-CN" dirty="0"/>
              <a:t>2</a:t>
            </a:r>
            <a:r>
              <a:rPr lang="zh-CN" altLang="en-US" dirty="0"/>
              <a:t>板</a:t>
            </a:r>
          </a:p>
          <a:p>
            <a:endParaRPr lang="zh-CN" altLang="en-US" dirty="0"/>
          </a:p>
          <a:p>
            <a:r>
              <a:rPr lang="zh-CN" altLang="en-US" dirty="0"/>
              <a:t>不做妖</a:t>
            </a:r>
            <a:r>
              <a:rPr lang="en-US" altLang="zh-CN" dirty="0"/>
              <a:t>/</a:t>
            </a:r>
            <a:r>
              <a:rPr lang="zh-CN" altLang="en-US" dirty="0"/>
              <a:t>新股  避开投机情绪</a:t>
            </a:r>
          </a:p>
          <a:p>
            <a:endParaRPr lang="zh-CN" altLang="en-US" dirty="0"/>
          </a:p>
          <a:p>
            <a:r>
              <a:rPr lang="zh-CN" altLang="en-US" dirty="0"/>
              <a:t>不做</a:t>
            </a:r>
            <a:r>
              <a:rPr lang="en-US" altLang="zh-CN" dirty="0"/>
              <a:t>3</a:t>
            </a:r>
            <a:r>
              <a:rPr lang="zh-CN" altLang="en-US" dirty="0"/>
              <a:t>日涨幅超</a:t>
            </a:r>
            <a:r>
              <a:rPr lang="en-US" altLang="zh-CN" dirty="0"/>
              <a:t>20%</a:t>
            </a:r>
            <a:r>
              <a:rPr lang="zh-CN" altLang="en-US" dirty="0"/>
              <a:t>的创业板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超“</a:t>
            </a:r>
            <a:r>
              <a:rPr lang="en-US" altLang="zh-CN" dirty="0"/>
              <a:t>500</a:t>
            </a:r>
            <a:r>
              <a:rPr lang="zh-CN" altLang="en-US" dirty="0"/>
              <a:t>亿”权重观察为主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sz="1800" b="1" dirty="0">
                <a:solidFill>
                  <a:srgbClr val="FF0000"/>
                </a:solidFill>
              </a:rPr>
              <a:t>投机博弈风险大→轻仓布局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A02ED94-269B-7328-3FA1-AF8519716305}"/>
              </a:ext>
            </a:extLst>
          </p:cNvPr>
          <p:cNvSpPr txBox="1"/>
          <p:nvPr/>
        </p:nvSpPr>
        <p:spPr>
          <a:xfrm>
            <a:off x="4624323" y="929880"/>
            <a:ext cx="12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</a:rPr>
              <a:t>竞价秘诀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9656A8-50D0-BC8C-F186-2B15C52D0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878" y="796478"/>
            <a:ext cx="2517866" cy="53893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板块中军战法演示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D10CD4E-A4F3-751F-4D0A-6DC9206C8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93" y="1159083"/>
            <a:ext cx="7797567" cy="48118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0D442-90B2-2C7E-6A7B-79AB1DAD4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640" y="801010"/>
            <a:ext cx="3484880" cy="1482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A25D572-270A-546E-0B23-8FA8B521DD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8640" y="2376737"/>
            <a:ext cx="3484880" cy="11882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5DCC63B-61CA-0CF5-1227-42C065D13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640" y="3601128"/>
            <a:ext cx="3484880" cy="25990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851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栏目内参的资金趋势演示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0E5F303-BC27-16A1-73F5-CD01B66C9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04" y="1398985"/>
            <a:ext cx="7773221" cy="4060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39970E-6ACF-0E0D-1EC8-9C12A07FB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432" y="809804"/>
            <a:ext cx="2532961" cy="5425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817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403157" y="0"/>
            <a:ext cx="7385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近期个股的主力出货风险演示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412F7A5-CD4E-4A25-5BA1-84A239897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2834" y="1759728"/>
            <a:ext cx="3133725" cy="33385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9456E80-7BFF-D3B5-9213-0B79701D7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915" y="1409700"/>
            <a:ext cx="7486650" cy="4038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772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1096159" y="5609168"/>
            <a:ext cx="99996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大盘现状：流动资金翻红（量能：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6270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捕捞季节金叉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智能辅助线压制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平均股价的支撑位：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11 </a:t>
            </a: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机会策略：</a:t>
            </a:r>
            <a:r>
              <a:rPr lang="zh-CN" altLang="en-US" sz="1600" dirty="0"/>
              <a:t>创业板（</a:t>
            </a:r>
            <a:r>
              <a:rPr lang="zh-CN" altLang="en-US" sz="1600" dirty="0">
                <a:solidFill>
                  <a:srgbClr val="0070C0"/>
                </a:solidFill>
              </a:rPr>
              <a:t>低位防守板块轮动</a:t>
            </a:r>
            <a:r>
              <a:rPr lang="en-US" altLang="zh-CN" sz="1600" dirty="0">
                <a:solidFill>
                  <a:srgbClr val="0070C0"/>
                </a:solidFill>
              </a:rPr>
              <a:t>——</a:t>
            </a:r>
            <a:r>
              <a:rPr lang="zh-CN" altLang="en-US" sz="1600" dirty="0"/>
              <a:t>医药、新能源、消费）    主板（高股息面临辅助线压制，</a:t>
            </a:r>
            <a:r>
              <a:rPr lang="zh-CN" altLang="en-US" sz="1600" dirty="0">
                <a:solidFill>
                  <a:srgbClr val="FF0000"/>
                </a:solidFill>
              </a:rPr>
              <a:t>国企改革</a:t>
            </a:r>
            <a:r>
              <a:rPr lang="zh-CN" altLang="en-US" sz="1600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442815-BD61-B099-C97E-7EAACF723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603" y="815212"/>
            <a:ext cx="9812788" cy="479395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15:10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分的收盘总结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ABB311-818C-705C-152B-18DD70BA8652}"/>
              </a:ext>
            </a:extLst>
          </p:cNvPr>
          <p:cNvSpPr txBox="1"/>
          <p:nvPr/>
        </p:nvSpPr>
        <p:spPr>
          <a:xfrm>
            <a:off x="2148396" y="2150160"/>
            <a:ext cx="78952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暂定周一、周二和周五出收盘总结</a:t>
            </a:r>
            <a:endParaRPr lang="en-US" altLang="zh-CN" sz="4000" b="1" dirty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4000" b="1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周三和周四晚上有课</a:t>
            </a:r>
            <a:r>
              <a:rPr lang="zh-CN" altLang="en-US" sz="18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总结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950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大消费：食品饮料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智能驾驶；电子制造；电力行业；房地产业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CACEB-E627-D190-28B0-EF7F9152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085" y="782121"/>
            <a:ext cx="5176957" cy="54500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05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86938" y="-1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进场方法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3" y="1074509"/>
            <a:ext cx="854022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实操进阶：</a:t>
            </a:r>
            <a:endParaRPr lang="en-US" altLang="zh-CN" sz="2000" b="1" dirty="0"/>
          </a:p>
          <a:p>
            <a:r>
              <a:rPr lang="zh-CN" altLang="en-US" sz="2000" b="1" dirty="0"/>
              <a:t>①平均股价持续跳水的时候，回档分时均线不做，等突破分时均线机会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个股回档</a:t>
            </a:r>
            <a:r>
              <a:rPr lang="en-US" altLang="zh-CN" sz="2000" b="1" dirty="0"/>
              <a:t>/</a:t>
            </a:r>
            <a:r>
              <a:rPr lang="zh-CN" altLang="en-US" sz="2000" b="1" dirty="0"/>
              <a:t>突破分时均线时：合力则操作，分歧则放弃</a:t>
            </a:r>
            <a:endParaRPr lang="en-US" altLang="zh-CN" sz="20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73F0085-3871-C8D4-7E1C-C44AD68EE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04" y="-1"/>
            <a:ext cx="3196595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669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A31A5-CA50-9B95-018D-E7CCEF3DB775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50D7B0-D17A-5611-7DE8-27DAAF14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77" y="969885"/>
            <a:ext cx="2358501" cy="50599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ACAF9A-C71D-798D-44DE-2F98B0D99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955" y="969886"/>
            <a:ext cx="9187711" cy="5059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73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1F91761-7B9C-AF68-8EA9-F84CED8F4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877" y="759031"/>
            <a:ext cx="5057034" cy="543631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020F32-8F87-FF58-3393-DFEBD1C04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168" y="759031"/>
            <a:ext cx="2533929" cy="543631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E1A07DE-C57D-214E-541E-0618312FF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79" y="1946752"/>
            <a:ext cx="1898807" cy="968349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5049F2E9-FBDE-B1B0-ED99-3B7BF0321FB3}"/>
              </a:ext>
            </a:extLst>
          </p:cNvPr>
          <p:cNvSpPr txBox="1"/>
          <p:nvPr/>
        </p:nvSpPr>
        <p:spPr>
          <a:xfrm>
            <a:off x="281094" y="2930746"/>
            <a:ext cx="20264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问题：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大盘缩量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板块电风扇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个股补跌（</a:t>
            </a:r>
            <a:r>
              <a:rPr lang="zh-CN" altLang="en-US" dirty="0">
                <a:solidFill>
                  <a:srgbClr val="FF0000"/>
                </a:solidFill>
              </a:rPr>
              <a:t>中军</a:t>
            </a:r>
            <a:r>
              <a:rPr lang="zh-CN" altLang="en-US" dirty="0"/>
              <a:t>）</a:t>
            </a:r>
            <a:endParaRPr lang="en-US" altLang="zh-CN" dirty="0"/>
          </a:p>
          <a:p>
            <a:br>
              <a:rPr lang="zh-CN" altLang="en-US" dirty="0"/>
            </a:br>
            <a:endParaRPr lang="en-US" altLang="zh-CN" dirty="0"/>
          </a:p>
          <a:p>
            <a:r>
              <a:rPr lang="zh-CN" altLang="en-US" dirty="0"/>
              <a:t>策略：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可暂停中军法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有获利竞价跑</a:t>
            </a:r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神奇第一色阶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41BF0CF7-52D3-BE95-C853-9DFFB54817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94" y="1116685"/>
            <a:ext cx="1898807" cy="71029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36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19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实盘案例回顾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62A31A5-CA50-9B95-018D-E7CCEF3DB775}"/>
              </a:ext>
            </a:extLst>
          </p:cNvPr>
          <p:cNvSpPr txBox="1"/>
          <p:nvPr/>
        </p:nvSpPr>
        <p:spPr>
          <a:xfrm>
            <a:off x="143208" y="6611779"/>
            <a:ext cx="6094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b="1" dirty="0">
                <a:solidFill>
                  <a:schemeClr val="bg2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30E86A2-292C-A974-EA4D-AB034E51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2" y="771892"/>
            <a:ext cx="2530717" cy="54294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BF6B98B-6E2B-FF5A-0FBB-2D2C8B9D4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609" y="771893"/>
            <a:ext cx="8886548" cy="542941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914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9840651" y="83740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9840651" y="2013948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9840651" y="321725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9840651" y="444264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9840651" y="5542591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10897664" y="1374301"/>
            <a:ext cx="0" cy="6396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10897664" y="2550843"/>
            <a:ext cx="0" cy="666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10897664" y="3743344"/>
            <a:ext cx="0" cy="6992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10897664" y="4968727"/>
            <a:ext cx="0" cy="573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049F2E9-FBDE-B1B0-ED99-3B7BF0321FB3}"/>
              </a:ext>
            </a:extLst>
          </p:cNvPr>
          <p:cNvSpPr txBox="1"/>
          <p:nvPr/>
        </p:nvSpPr>
        <p:spPr>
          <a:xfrm>
            <a:off x="255438" y="2594554"/>
            <a:ext cx="20264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选股奥义：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大额净买排序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板块的关联性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明日预测：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消费医药普涨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板块轮动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3.</a:t>
            </a:r>
            <a:r>
              <a:rPr lang="zh-CN" altLang="en-US" dirty="0"/>
              <a:t>新能源补涨</a:t>
            </a:r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EF3CC5-AB99-1093-CBF1-DF27B6F27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454" y="787380"/>
            <a:ext cx="2517282" cy="54003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B420C7E-0379-4BAB-CBCE-4DFC899CA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37" y="787380"/>
            <a:ext cx="2517169" cy="540035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6003AD-4C09-7B6C-812D-0196B8EC1D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937" y="787380"/>
            <a:ext cx="2517170" cy="54003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979BE99-49FC-25B0-6896-56810C67A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333" y="1262067"/>
            <a:ext cx="2013587" cy="85811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1943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1308</Words>
  <Application>Microsoft Office PowerPoint</Application>
  <PresentationFormat>宽屏</PresentationFormat>
  <Paragraphs>213</Paragraphs>
  <Slides>22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195</cp:revision>
  <dcterms:created xsi:type="dcterms:W3CDTF">2024-01-18T12:59:59Z</dcterms:created>
  <dcterms:modified xsi:type="dcterms:W3CDTF">2024-09-19T12:57:48Z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30654E6F6A3E4F1AAAFB9E56B514407C_12</vt:lpwstr>
  </property>
  <property fmtid="{D5CDD505-2E9C-101B-9397-08002B2CF9AE}" pid="3" name="KSOProductBuildVer">
    <vt:lpwstr>2052-12.1.0.16120</vt:lpwstr>
  </property>
</Properties>
</file>